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45"/>
  </p:notesMasterIdLst>
  <p:handoutMasterIdLst>
    <p:handoutMasterId r:id="rId46"/>
  </p:handoutMasterIdLst>
  <p:sldIdLst>
    <p:sldId id="439" r:id="rId2"/>
    <p:sldId id="528" r:id="rId3"/>
    <p:sldId id="642" r:id="rId4"/>
    <p:sldId id="535" r:id="rId5"/>
    <p:sldId id="631" r:id="rId6"/>
    <p:sldId id="549" r:id="rId7"/>
    <p:sldId id="550" r:id="rId8"/>
    <p:sldId id="594" r:id="rId9"/>
    <p:sldId id="601" r:id="rId10"/>
    <p:sldId id="602" r:id="rId11"/>
    <p:sldId id="604" r:id="rId12"/>
    <p:sldId id="640" r:id="rId13"/>
    <p:sldId id="641" r:id="rId14"/>
    <p:sldId id="610" r:id="rId15"/>
    <p:sldId id="605" r:id="rId16"/>
    <p:sldId id="607" r:id="rId17"/>
    <p:sldId id="566" r:id="rId18"/>
    <p:sldId id="643" r:id="rId19"/>
    <p:sldId id="608" r:id="rId20"/>
    <p:sldId id="644" r:id="rId21"/>
    <p:sldId id="485" r:id="rId22"/>
    <p:sldId id="632" r:id="rId23"/>
    <p:sldId id="504" r:id="rId24"/>
    <p:sldId id="505" r:id="rId25"/>
    <p:sldId id="618" r:id="rId26"/>
    <p:sldId id="487" r:id="rId27"/>
    <p:sldId id="488" r:id="rId28"/>
    <p:sldId id="622" r:id="rId29"/>
    <p:sldId id="623" r:id="rId30"/>
    <p:sldId id="635" r:id="rId31"/>
    <p:sldId id="626" r:id="rId32"/>
    <p:sldId id="615" r:id="rId33"/>
    <p:sldId id="625" r:id="rId34"/>
    <p:sldId id="636" r:id="rId35"/>
    <p:sldId id="637" r:id="rId36"/>
    <p:sldId id="638" r:id="rId37"/>
    <p:sldId id="627" r:id="rId38"/>
    <p:sldId id="639" r:id="rId39"/>
    <p:sldId id="628" r:id="rId40"/>
    <p:sldId id="629" r:id="rId41"/>
    <p:sldId id="634" r:id="rId42"/>
    <p:sldId id="633" r:id="rId43"/>
    <p:sldId id="593" r:id="rId44"/>
  </p:sldIdLst>
  <p:sldSz cx="9144000" cy="6858000" type="screen4x3"/>
  <p:notesSz cx="6794500" cy="9906000"/>
  <p:defaultTextStyle>
    <a:defPPr>
      <a:defRPr lang="en-GB"/>
    </a:defPPr>
    <a:lvl1pPr algn="l" rtl="0" fontAlgn="base">
      <a:spcBef>
        <a:spcPct val="0"/>
      </a:spcBef>
      <a:spcAft>
        <a:spcPct val="0"/>
      </a:spcAft>
      <a:defRPr kumimoji="1" sz="1000" kern="1200">
        <a:solidFill>
          <a:schemeClr val="tx1"/>
        </a:solidFill>
        <a:latin typeface="Arial" charset="0"/>
        <a:ea typeface="+mn-ea"/>
        <a:cs typeface="Arial" charset="0"/>
      </a:defRPr>
    </a:lvl1pPr>
    <a:lvl2pPr marL="457200" algn="l" rtl="0" fontAlgn="base">
      <a:spcBef>
        <a:spcPct val="0"/>
      </a:spcBef>
      <a:spcAft>
        <a:spcPct val="0"/>
      </a:spcAft>
      <a:defRPr kumimoji="1" sz="1000" kern="1200">
        <a:solidFill>
          <a:schemeClr val="tx1"/>
        </a:solidFill>
        <a:latin typeface="Arial" charset="0"/>
        <a:ea typeface="+mn-ea"/>
        <a:cs typeface="Arial" charset="0"/>
      </a:defRPr>
    </a:lvl2pPr>
    <a:lvl3pPr marL="914400" algn="l" rtl="0" fontAlgn="base">
      <a:spcBef>
        <a:spcPct val="0"/>
      </a:spcBef>
      <a:spcAft>
        <a:spcPct val="0"/>
      </a:spcAft>
      <a:defRPr kumimoji="1" sz="1000" kern="1200">
        <a:solidFill>
          <a:schemeClr val="tx1"/>
        </a:solidFill>
        <a:latin typeface="Arial" charset="0"/>
        <a:ea typeface="+mn-ea"/>
        <a:cs typeface="Arial" charset="0"/>
      </a:defRPr>
    </a:lvl3pPr>
    <a:lvl4pPr marL="1371600" algn="l" rtl="0" fontAlgn="base">
      <a:spcBef>
        <a:spcPct val="0"/>
      </a:spcBef>
      <a:spcAft>
        <a:spcPct val="0"/>
      </a:spcAft>
      <a:defRPr kumimoji="1" sz="1000" kern="1200">
        <a:solidFill>
          <a:schemeClr val="tx1"/>
        </a:solidFill>
        <a:latin typeface="Arial" charset="0"/>
        <a:ea typeface="+mn-ea"/>
        <a:cs typeface="Arial" charset="0"/>
      </a:defRPr>
    </a:lvl4pPr>
    <a:lvl5pPr marL="1828800" algn="l" rtl="0" fontAlgn="base">
      <a:spcBef>
        <a:spcPct val="0"/>
      </a:spcBef>
      <a:spcAft>
        <a:spcPct val="0"/>
      </a:spcAft>
      <a:defRPr kumimoji="1" sz="1000" kern="1200">
        <a:solidFill>
          <a:schemeClr val="tx1"/>
        </a:solidFill>
        <a:latin typeface="Arial" charset="0"/>
        <a:ea typeface="+mn-ea"/>
        <a:cs typeface="Arial" charset="0"/>
      </a:defRPr>
    </a:lvl5pPr>
    <a:lvl6pPr marL="2286000" algn="l" defTabSz="914400" rtl="0" eaLnBrk="1" latinLnBrk="0" hangingPunct="1">
      <a:defRPr kumimoji="1" sz="1000" kern="1200">
        <a:solidFill>
          <a:schemeClr val="tx1"/>
        </a:solidFill>
        <a:latin typeface="Arial" charset="0"/>
        <a:ea typeface="+mn-ea"/>
        <a:cs typeface="Arial" charset="0"/>
      </a:defRPr>
    </a:lvl6pPr>
    <a:lvl7pPr marL="2743200" algn="l" defTabSz="914400" rtl="0" eaLnBrk="1" latinLnBrk="0" hangingPunct="1">
      <a:defRPr kumimoji="1" sz="1000" kern="1200">
        <a:solidFill>
          <a:schemeClr val="tx1"/>
        </a:solidFill>
        <a:latin typeface="Arial" charset="0"/>
        <a:ea typeface="+mn-ea"/>
        <a:cs typeface="Arial" charset="0"/>
      </a:defRPr>
    </a:lvl7pPr>
    <a:lvl8pPr marL="3200400" algn="l" defTabSz="914400" rtl="0" eaLnBrk="1" latinLnBrk="0" hangingPunct="1">
      <a:defRPr kumimoji="1" sz="1000" kern="1200">
        <a:solidFill>
          <a:schemeClr val="tx1"/>
        </a:solidFill>
        <a:latin typeface="Arial" charset="0"/>
        <a:ea typeface="+mn-ea"/>
        <a:cs typeface="Arial" charset="0"/>
      </a:defRPr>
    </a:lvl8pPr>
    <a:lvl9pPr marL="3657600" algn="l" defTabSz="914400" rtl="0" eaLnBrk="1" latinLnBrk="0" hangingPunct="1">
      <a:defRPr kumimoji="1" sz="1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ECFF"/>
    <a:srgbClr val="000000"/>
    <a:srgbClr val="00FFFF"/>
    <a:srgbClr val="FFFF00"/>
    <a:srgbClr val="FF3300"/>
    <a:srgbClr val="FFFFFF"/>
    <a:srgbClr val="3399FF"/>
    <a:srgbClr val="6699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1788" autoAdjust="0"/>
    <p:restoredTop sz="76774" autoAdjust="0"/>
  </p:normalViewPr>
  <p:slideViewPr>
    <p:cSldViewPr>
      <p:cViewPr>
        <p:scale>
          <a:sx n="75" d="100"/>
          <a:sy n="75" d="100"/>
        </p:scale>
        <p:origin x="-1806"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6" d="100"/>
        <a:sy n="36" d="100"/>
      </p:scale>
      <p:origin x="0" y="0"/>
    </p:cViewPr>
  </p:sorterViewPr>
  <p:notesViewPr>
    <p:cSldViewPr>
      <p:cViewPr>
        <p:scale>
          <a:sx n="166" d="100"/>
          <a:sy n="166" d="100"/>
        </p:scale>
        <p:origin x="-426" y="4410"/>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425450" y="11430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lnSpc>
                <a:spcPct val="100000"/>
              </a:lnSpc>
              <a:defRPr kumimoji="0" sz="1200">
                <a:latin typeface="Times New Roman" pitchFamily="18" charset="0"/>
              </a:defRPr>
            </a:lvl1pPr>
          </a:lstStyle>
          <a:p>
            <a:pPr>
              <a:defRPr/>
            </a:pPr>
            <a:endParaRPr lang="en-GB"/>
          </a:p>
        </p:txBody>
      </p:sp>
      <p:sp>
        <p:nvSpPr>
          <p:cNvPr id="15363" name="Rectangle 3"/>
          <p:cNvSpPr>
            <a:spLocks noGrp="1" noChangeArrowheads="1"/>
          </p:cNvSpPr>
          <p:nvPr>
            <p:ph type="dt" sz="quarter" idx="1"/>
          </p:nvPr>
        </p:nvSpPr>
        <p:spPr bwMode="auto">
          <a:xfrm>
            <a:off x="3849688" y="114300"/>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defRPr kumimoji="0" sz="1200">
                <a:latin typeface="Times New Roman" pitchFamily="18" charset="0"/>
              </a:defRPr>
            </a:lvl1pPr>
          </a:lstStyle>
          <a:p>
            <a:pPr>
              <a:defRPr/>
            </a:pPr>
            <a:endParaRPr lang="en-GB"/>
          </a:p>
        </p:txBody>
      </p:sp>
      <p:sp>
        <p:nvSpPr>
          <p:cNvPr id="15364" name="Rectangle 4"/>
          <p:cNvSpPr>
            <a:spLocks noGrp="1" noChangeArrowheads="1"/>
          </p:cNvSpPr>
          <p:nvPr>
            <p:ph type="ftr" sz="quarter" idx="2"/>
          </p:nvPr>
        </p:nvSpPr>
        <p:spPr bwMode="auto">
          <a:xfrm>
            <a:off x="425450" y="9296400"/>
            <a:ext cx="45450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lnSpc>
                <a:spcPct val="100000"/>
              </a:lnSpc>
              <a:defRPr kumimoji="0" sz="1200">
                <a:latin typeface="Times New Roman" pitchFamily="18" charset="0"/>
              </a:defRPr>
            </a:lvl1pPr>
          </a:lstStyle>
          <a:p>
            <a:pPr>
              <a:defRPr/>
            </a:pPr>
            <a:r>
              <a:rPr lang="en-GB"/>
              <a:t>IAEA Training in Emergency Preparedness and Response</a:t>
            </a:r>
          </a:p>
        </p:txBody>
      </p:sp>
      <p:sp>
        <p:nvSpPr>
          <p:cNvPr id="15365" name="Rectangle 5"/>
          <p:cNvSpPr>
            <a:spLocks noGrp="1" noChangeArrowheads="1"/>
          </p:cNvSpPr>
          <p:nvPr>
            <p:ph type="sldNum" sz="quarter" idx="3"/>
          </p:nvPr>
        </p:nvSpPr>
        <p:spPr bwMode="auto">
          <a:xfrm>
            <a:off x="5988050" y="9296400"/>
            <a:ext cx="8064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100000"/>
              </a:lnSpc>
              <a:defRPr kumimoji="0" sz="1200">
                <a:latin typeface="Times New Roman" pitchFamily="18" charset="0"/>
              </a:defRPr>
            </a:lvl1pPr>
          </a:lstStyle>
          <a:p>
            <a:pPr>
              <a:defRPr/>
            </a:pPr>
            <a:fld id="{A51CB878-3400-480A-A202-035D6F3D0220}" type="slidenum">
              <a:rPr lang="en-GB"/>
              <a:pPr>
                <a:defRPr/>
              </a:pPr>
              <a:t>‹#›</a:t>
            </a:fld>
            <a:endParaRPr lang="en-GB"/>
          </a:p>
        </p:txBody>
      </p:sp>
    </p:spTree>
    <p:extLst>
      <p:ext uri="{BB962C8B-B14F-4D97-AF65-F5344CB8AC3E}">
        <p14:creationId xmlns:p14="http://schemas.microsoft.com/office/powerpoint/2010/main" val="15494069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730250" y="152400"/>
            <a:ext cx="2514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lnSpc>
                <a:spcPct val="100000"/>
              </a:lnSpc>
              <a:defRPr kumimoji="0">
                <a:latin typeface="Times New Roman" pitchFamily="18" charset="0"/>
              </a:defRPr>
            </a:lvl1pPr>
          </a:lstStyle>
          <a:p>
            <a:pPr>
              <a:defRPr/>
            </a:pPr>
            <a:r>
              <a:rPr lang="en-GB"/>
              <a:t>Training in Emergency Preparedness and Response for Countries Embarking on use of Nuclear Power</a:t>
            </a:r>
          </a:p>
        </p:txBody>
      </p:sp>
      <p:sp>
        <p:nvSpPr>
          <p:cNvPr id="17411" name="Rectangle 3"/>
          <p:cNvSpPr>
            <a:spLocks noGrp="1" noChangeArrowheads="1"/>
          </p:cNvSpPr>
          <p:nvPr>
            <p:ph type="dt" idx="1"/>
          </p:nvPr>
        </p:nvSpPr>
        <p:spPr bwMode="auto">
          <a:xfrm>
            <a:off x="3397250" y="1524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defRPr kumimoji="0">
                <a:latin typeface="Times New Roman" pitchFamily="18" charset="0"/>
              </a:defRPr>
            </a:lvl1pPr>
          </a:lstStyle>
          <a:p>
            <a:pPr>
              <a:defRPr/>
            </a:pPr>
            <a:endParaRPr lang="en-GB"/>
          </a:p>
        </p:txBody>
      </p:sp>
      <p:sp>
        <p:nvSpPr>
          <p:cNvPr id="17412" name="Rectangle 4"/>
          <p:cNvSpPr>
            <a:spLocks noGrp="1" noRot="1" noChangeAspect="1" noChangeArrowheads="1" noTextEdit="1"/>
          </p:cNvSpPr>
          <p:nvPr>
            <p:ph type="sldImg" idx="2"/>
          </p:nvPr>
        </p:nvSpPr>
        <p:spPr bwMode="auto">
          <a:xfrm>
            <a:off x="1035050" y="762000"/>
            <a:ext cx="4953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792163" y="4572000"/>
            <a:ext cx="542448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414" name="Rectangle 6"/>
          <p:cNvSpPr>
            <a:spLocks noGrp="1" noChangeAspect="1" noChangeArrowheads="1"/>
          </p:cNvSpPr>
          <p:nvPr>
            <p:ph type="ftr" sz="quarter" idx="4"/>
          </p:nvPr>
        </p:nvSpPr>
        <p:spPr bwMode="auto">
          <a:xfrm>
            <a:off x="730250" y="9317038"/>
            <a:ext cx="3403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lnSpc>
                <a:spcPct val="100000"/>
              </a:lnSpc>
              <a:defRPr kumimoji="0">
                <a:latin typeface="Times New Roman" pitchFamily="18" charset="0"/>
              </a:defRPr>
            </a:lvl1pPr>
          </a:lstStyle>
          <a:p>
            <a:pPr>
              <a:defRPr/>
            </a:pPr>
            <a:r>
              <a:rPr lang="en-GB"/>
              <a:t>IAEA Training in Emergency Preparedness and Response</a:t>
            </a:r>
          </a:p>
        </p:txBody>
      </p:sp>
      <p:sp>
        <p:nvSpPr>
          <p:cNvPr id="17415" name="Rectangle 7"/>
          <p:cNvSpPr>
            <a:spLocks noGrp="1" noChangeArrowheads="1"/>
          </p:cNvSpPr>
          <p:nvPr>
            <p:ph type="sldNum" sz="quarter" idx="5"/>
          </p:nvPr>
        </p:nvSpPr>
        <p:spPr bwMode="auto">
          <a:xfrm>
            <a:off x="5835650" y="9296400"/>
            <a:ext cx="4254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100000"/>
              </a:lnSpc>
              <a:defRPr kumimoji="0">
                <a:latin typeface="Times New Roman" pitchFamily="18" charset="0"/>
              </a:defRPr>
            </a:lvl1pPr>
          </a:lstStyle>
          <a:p>
            <a:pPr>
              <a:defRPr/>
            </a:pPr>
            <a:fld id="{EDB6C566-A83C-4709-8747-8FB1F4A2FFD3}" type="slidenum">
              <a:rPr lang="en-GB"/>
              <a:pPr>
                <a:defRPr/>
              </a:pPr>
              <a:t>‹#›</a:t>
            </a:fld>
            <a:endParaRPr lang="en-GB"/>
          </a:p>
        </p:txBody>
      </p:sp>
    </p:spTree>
    <p:extLst>
      <p:ext uri="{BB962C8B-B14F-4D97-AF65-F5344CB8AC3E}">
        <p14:creationId xmlns:p14="http://schemas.microsoft.com/office/powerpoint/2010/main" val="886295609"/>
      </p:ext>
    </p:extLst>
  </p:cSld>
  <p:clrMap bg1="lt1" tx1="dk1" bg2="lt2" tx2="dk2" accent1="accent1" accent2="accent2" accent3="accent3" accent4="accent4" accent5="accent5" accent6="accent6" hlink="hlink" folHlink="folHlink"/>
  <p:hf hdr="0" ftr="0"/>
  <p:notesStyle>
    <a:lvl1pPr algn="just" rtl="0" eaLnBrk="0" fontAlgn="base" hangingPunct="0">
      <a:spcBef>
        <a:spcPct val="30000"/>
      </a:spcBef>
      <a:spcAft>
        <a:spcPct val="0"/>
      </a:spcAft>
      <a:defRPr kumimoji="1" sz="1000" kern="1200">
        <a:solidFill>
          <a:schemeClr val="tx1"/>
        </a:solidFill>
        <a:latin typeface="Times New Roman" pitchFamily="18" charset="0"/>
        <a:ea typeface="+mn-ea"/>
        <a:cs typeface="Arial" charset="0"/>
      </a:defRPr>
    </a:lvl1pPr>
    <a:lvl2pPr marL="190500" algn="just" rtl="0" eaLnBrk="0" fontAlgn="base" hangingPunct="0">
      <a:spcBef>
        <a:spcPct val="30000"/>
      </a:spcBef>
      <a:spcAft>
        <a:spcPct val="0"/>
      </a:spcAft>
      <a:defRPr kumimoji="1" sz="1000" kern="1200">
        <a:solidFill>
          <a:schemeClr val="tx1"/>
        </a:solidFill>
        <a:latin typeface="Times New Roman" pitchFamily="18" charset="0"/>
        <a:ea typeface="+mn-ea"/>
        <a:cs typeface="Arial" charset="0"/>
      </a:defRPr>
    </a:lvl2pPr>
    <a:lvl3pPr marL="381000" algn="just" rtl="0" eaLnBrk="0" fontAlgn="base" hangingPunct="0">
      <a:spcBef>
        <a:spcPct val="30000"/>
      </a:spcBef>
      <a:spcAft>
        <a:spcPct val="0"/>
      </a:spcAft>
      <a:defRPr kumimoji="1" sz="1000" kern="1200">
        <a:solidFill>
          <a:schemeClr val="tx1"/>
        </a:solidFill>
        <a:latin typeface="Times New Roman" pitchFamily="18" charset="0"/>
        <a:ea typeface="+mn-ea"/>
        <a:cs typeface="Arial" charset="0"/>
      </a:defRPr>
    </a:lvl3pPr>
    <a:lvl4pPr marL="571500" algn="just" rtl="0" eaLnBrk="0" fontAlgn="base" hangingPunct="0">
      <a:spcBef>
        <a:spcPct val="30000"/>
      </a:spcBef>
      <a:spcAft>
        <a:spcPct val="0"/>
      </a:spcAft>
      <a:defRPr kumimoji="1" sz="1000" kern="1200">
        <a:solidFill>
          <a:schemeClr val="tx1"/>
        </a:solidFill>
        <a:latin typeface="Times New Roman" pitchFamily="18" charset="0"/>
        <a:ea typeface="+mn-ea"/>
        <a:cs typeface="Arial" charset="0"/>
      </a:defRPr>
    </a:lvl4pPr>
    <a:lvl5pPr marL="762000" algn="just" rtl="0" eaLnBrk="0" fontAlgn="base" hangingPunct="0">
      <a:spcBef>
        <a:spcPct val="30000"/>
      </a:spcBef>
      <a:spcAft>
        <a:spcPct val="0"/>
      </a:spcAft>
      <a:defRPr kumimoji="1" sz="10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fld id="{D684C948-C397-4E84-8DC3-ED0784343917}" type="slidenum">
              <a:rPr kumimoji="0" lang="en-GB" smtClean="0">
                <a:latin typeface="Times New Roman" pitchFamily="18" charset="0"/>
              </a:rPr>
              <a:pPr/>
              <a:t>1</a:t>
            </a:fld>
            <a:endParaRPr kumimoji="0" lang="en-GB" smtClean="0">
              <a:latin typeface="Times New Roman" pitchFamily="18" charset="0"/>
            </a:endParaRPr>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920750" y="742950"/>
            <a:ext cx="4953000" cy="3714750"/>
          </a:xfrm>
          <a:ln/>
        </p:spPr>
      </p:sp>
      <p:sp>
        <p:nvSpPr>
          <p:cNvPr id="59395" name="Rectangle 3"/>
          <p:cNvSpPr>
            <a:spLocks noGrp="1" noChangeArrowheads="1"/>
          </p:cNvSpPr>
          <p:nvPr>
            <p:ph type="body" idx="1"/>
          </p:nvPr>
        </p:nvSpPr>
        <p:spPr>
          <a:xfrm>
            <a:off x="907048" y="4704850"/>
            <a:ext cx="4980405" cy="4457470"/>
          </a:xfrm>
          <a:noFill/>
        </p:spPr>
        <p:txBody>
          <a:bodyPr lIns="91286" tIns="45643" rIns="91286" bIns="45643"/>
          <a:lstStyle/>
          <a:p>
            <a:pPr marL="113175" indent="-113175">
              <a:lnSpc>
                <a:spcPct val="85000"/>
              </a:lnSpc>
              <a:spcBef>
                <a:spcPct val="10000"/>
              </a:spcBef>
            </a:pPr>
            <a:endParaRPr lang="ru-RU" sz="900"/>
          </a:p>
        </p:txBody>
      </p:sp>
      <p:sp>
        <p:nvSpPr>
          <p:cNvPr id="59397"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fld id="{519DC4E0-E50F-4D53-AB4F-285CE742AD78}" type="slidenum">
              <a:rPr kumimoji="0" lang="en-GB" smtClean="0">
                <a:latin typeface="Times New Roman" pitchFamily="18" charset="0"/>
              </a:rPr>
              <a:pPr/>
              <a:t>14</a:t>
            </a:fld>
            <a:endParaRPr kumimoji="0" lang="en-GB" smtClean="0">
              <a:latin typeface="Times New Roman" pitchFamily="18" charset="0"/>
            </a:endParaRPr>
          </a:p>
        </p:txBody>
      </p:sp>
      <p:sp>
        <p:nvSpPr>
          <p:cNvPr id="59399"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endParaRPr kumimoji="0" lang="en-GB"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920750" y="742950"/>
            <a:ext cx="4953000" cy="3714750"/>
          </a:xfrm>
          <a:ln/>
        </p:spPr>
      </p:sp>
      <p:sp>
        <p:nvSpPr>
          <p:cNvPr id="54275" name="Rectangle 3"/>
          <p:cNvSpPr>
            <a:spLocks noGrp="1" noChangeArrowheads="1"/>
          </p:cNvSpPr>
          <p:nvPr>
            <p:ph type="body" idx="1"/>
          </p:nvPr>
        </p:nvSpPr>
        <p:spPr>
          <a:xfrm>
            <a:off x="905528" y="4704850"/>
            <a:ext cx="4983444" cy="4457470"/>
          </a:xfrm>
          <a:noFill/>
        </p:spPr>
        <p:txBody>
          <a:bodyPr/>
          <a:lstStyle/>
          <a:p>
            <a:pPr>
              <a:lnSpc>
                <a:spcPct val="120000"/>
              </a:lnSpc>
            </a:pPr>
            <a:endParaRPr lang="en-US" u="sng" smtClean="0"/>
          </a:p>
        </p:txBody>
      </p:sp>
      <p:sp>
        <p:nvSpPr>
          <p:cNvPr id="54277"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fld id="{E5B0DAED-84FC-4AE2-B39A-7D9D1DE1765F}" type="slidenum">
              <a:rPr kumimoji="0" lang="en-GB" smtClean="0">
                <a:latin typeface="Times New Roman" pitchFamily="18" charset="0"/>
              </a:rPr>
              <a:pPr/>
              <a:t>15</a:t>
            </a:fld>
            <a:endParaRPr kumimoji="0" lang="en-GB" smtClean="0">
              <a:latin typeface="Times New Roman" pitchFamily="18" charset="0"/>
            </a:endParaRPr>
          </a:p>
        </p:txBody>
      </p:sp>
      <p:sp>
        <p:nvSpPr>
          <p:cNvPr id="54279"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endParaRPr kumimoji="0" lang="en-GB"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920750" y="742950"/>
            <a:ext cx="4953000" cy="3714750"/>
          </a:xfrm>
          <a:ln/>
        </p:spPr>
      </p:sp>
      <p:sp>
        <p:nvSpPr>
          <p:cNvPr id="56323" name="Rectangle 3"/>
          <p:cNvSpPr>
            <a:spLocks noGrp="1" noChangeArrowheads="1"/>
          </p:cNvSpPr>
          <p:nvPr>
            <p:ph type="body" idx="1"/>
          </p:nvPr>
        </p:nvSpPr>
        <p:spPr>
          <a:xfrm>
            <a:off x="907048" y="4704850"/>
            <a:ext cx="4980405" cy="4457470"/>
          </a:xfrm>
          <a:noFill/>
        </p:spPr>
        <p:txBody>
          <a:bodyPr lIns="91286" tIns="45643" rIns="91286" bIns="45643"/>
          <a:lstStyle/>
          <a:p>
            <a:pPr marL="113175" indent="-113175">
              <a:lnSpc>
                <a:spcPct val="85000"/>
              </a:lnSpc>
              <a:spcBef>
                <a:spcPct val="10000"/>
              </a:spcBef>
            </a:pPr>
            <a:endParaRPr lang="ru-RU" sz="900"/>
          </a:p>
        </p:txBody>
      </p:sp>
      <p:sp>
        <p:nvSpPr>
          <p:cNvPr id="56325"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fld id="{4EAE86E9-F0AA-4E60-83F4-3B0EBEAFCB3A}" type="slidenum">
              <a:rPr kumimoji="0" lang="en-GB" smtClean="0">
                <a:latin typeface="Times New Roman" pitchFamily="18" charset="0"/>
              </a:rPr>
              <a:pPr/>
              <a:t>16</a:t>
            </a:fld>
            <a:endParaRPr kumimoji="0" lang="en-GB" smtClean="0">
              <a:latin typeface="Times New Roman" pitchFamily="18" charset="0"/>
            </a:endParaRPr>
          </a:p>
        </p:txBody>
      </p:sp>
      <p:sp>
        <p:nvSpPr>
          <p:cNvPr id="56327"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endParaRPr kumimoji="0" lang="en-GB"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a:t>‘projected dose’ - dose expected to be received in the absence of planned protective measures</a:t>
            </a:r>
          </a:p>
          <a:p>
            <a:r>
              <a:rPr lang="en-US" sz="1100"/>
              <a:t>‘residual dose’  = projected doses – averted dose; dose expected to be received or measured/assessed following implementation of planned protection strategy</a:t>
            </a:r>
          </a:p>
          <a:p>
            <a:r>
              <a:rPr lang="en-US" sz="1100"/>
              <a:t>‘averted dose’ - dose expected to be avoided through the implementation of planned protective actions</a:t>
            </a:r>
          </a:p>
          <a:p>
            <a:pPr lvl="1"/>
            <a:r>
              <a:rPr lang="en-US" smtClean="0"/>
              <a:t>In general, refers to the implementation of individual protective actions, but may, if specified, refer to the dose avoided from the implementation of several protective actions</a:t>
            </a:r>
            <a:endParaRPr lang="en-GB" smtClean="0"/>
          </a:p>
          <a:p>
            <a:r>
              <a:rPr lang="en-GB" sz="1100"/>
              <a:t>dose that has been received</a:t>
            </a:r>
          </a:p>
          <a:p>
            <a:pPr lvl="1"/>
            <a:r>
              <a:rPr lang="en-GB" smtClean="0"/>
              <a:t>In the planning stage falls under the definition of the residual dose (the dose expected to be incurred in the future (projected dose) after protective actions have been implemented and terminated)</a:t>
            </a:r>
          </a:p>
          <a:p>
            <a:pPr lvl="1"/>
            <a:r>
              <a:rPr lang="en-GB" smtClean="0"/>
              <a:t>In an actual situation, is the actual dose received via all exposure pathways</a:t>
            </a:r>
          </a:p>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a:t>‘projected dose’ - dose expected to be received in the absence of planned protective measures</a:t>
            </a:r>
          </a:p>
          <a:p>
            <a:r>
              <a:rPr lang="en-US" sz="1100"/>
              <a:t>‘residual dose’  = projected doses – averted dose; dose expected to be received or measured/assessed following implementation of planned protection strategy</a:t>
            </a:r>
          </a:p>
          <a:p>
            <a:r>
              <a:rPr lang="en-US" sz="1100"/>
              <a:t>‘averted dose’ - dose expected to be avoided through the implementation of planned protective actions</a:t>
            </a:r>
          </a:p>
          <a:p>
            <a:pPr lvl="1"/>
            <a:r>
              <a:rPr lang="en-US" smtClean="0"/>
              <a:t>In general, refers to the implementation of individual protective actions, but may, if specified, refer to the dose avoided from the implementation of several protective actions</a:t>
            </a:r>
            <a:endParaRPr lang="en-GB" smtClean="0"/>
          </a:p>
          <a:p>
            <a:r>
              <a:rPr lang="en-GB" sz="1100"/>
              <a:t>dose that has been received</a:t>
            </a:r>
          </a:p>
          <a:p>
            <a:pPr lvl="1"/>
            <a:r>
              <a:rPr lang="en-GB" smtClean="0"/>
              <a:t>In the planning stage falls under the definition of the residual dose (the dose expected to be incurred in the future (projected dose) after protective actions have been implemented and terminated)</a:t>
            </a:r>
          </a:p>
          <a:p>
            <a:pPr lvl="1"/>
            <a:r>
              <a:rPr lang="en-GB" smtClean="0"/>
              <a:t>In an actual situation, is the actual dose received via all exposure pathways</a:t>
            </a:r>
          </a:p>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ru-RU" smtClean="0"/>
          </a:p>
        </p:txBody>
      </p:sp>
      <p:sp>
        <p:nvSpPr>
          <p:cNvPr id="57349"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fld id="{11739C68-A39C-417D-88D5-D80ACE0AD0F6}" type="slidenum">
              <a:rPr kumimoji="0" lang="en-GB" smtClean="0">
                <a:latin typeface="Times New Roman" pitchFamily="18" charset="0"/>
              </a:rPr>
              <a:pPr/>
              <a:t>19</a:t>
            </a:fld>
            <a:endParaRPr kumimoji="0" lang="en-GB" smtClean="0">
              <a:latin typeface="Times New Roman" pitchFamily="18" charset="0"/>
            </a:endParaRPr>
          </a:p>
        </p:txBody>
      </p:sp>
      <p:sp>
        <p:nvSpPr>
          <p:cNvPr id="57351"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endParaRPr kumimoji="0" lang="en-GB"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20750" y="742950"/>
            <a:ext cx="4953000" cy="3714750"/>
          </a:xfrm>
          <a:ln/>
        </p:spPr>
      </p:sp>
      <p:sp>
        <p:nvSpPr>
          <p:cNvPr id="29699" name="Rectangle 3"/>
          <p:cNvSpPr>
            <a:spLocks noGrp="1" noChangeArrowheads="1"/>
          </p:cNvSpPr>
          <p:nvPr>
            <p:ph type="body" idx="1"/>
          </p:nvPr>
        </p:nvSpPr>
        <p:spPr>
          <a:xfrm>
            <a:off x="906463" y="4705350"/>
            <a:ext cx="4981575" cy="4457700"/>
          </a:xfrm>
          <a:noFill/>
        </p:spPr>
        <p:txBody>
          <a:bodyPr lIns="91300" tIns="45651" rIns="91300" bIns="45651"/>
          <a:lstStyle/>
          <a:p>
            <a:r>
              <a:rPr lang="en-US" smtClean="0"/>
              <a:t>Slide provides a set of generic criteria for use within the protection strategy and are based on reference levels equal to 100 mSv and further details for specific actions in different timeframes.</a:t>
            </a:r>
            <a:endParaRPr lang="en-GB" smtClean="0"/>
          </a:p>
          <a:p>
            <a:endParaRPr lang="ru-RU" smtClean="0"/>
          </a:p>
        </p:txBody>
      </p:sp>
      <p:sp>
        <p:nvSpPr>
          <p:cNvPr id="29700" name="Rectangle 6"/>
          <p:cNvSpPr txBox="1">
            <a:spLocks noGrp="1" noChangeAspect="1" noChangeArrowheads="1"/>
          </p:cNvSpPr>
          <p:nvPr/>
        </p:nvSpPr>
        <p:spPr bwMode="auto">
          <a:xfrm>
            <a:off x="730250" y="9317038"/>
            <a:ext cx="3403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a:latin typeface="Times New Roman" pitchFamily="18" charset="0"/>
              </a:rPr>
              <a:t>IAEA Training in Emergency Preparedness and Response</a:t>
            </a:r>
          </a:p>
        </p:txBody>
      </p:sp>
      <p:sp>
        <p:nvSpPr>
          <p:cNvPr id="29701" name="Rectangle 7"/>
          <p:cNvSpPr txBox="1">
            <a:spLocks noGrp="1" noChangeArrowheads="1"/>
          </p:cNvSpPr>
          <p:nvPr/>
        </p:nvSpPr>
        <p:spPr bwMode="auto">
          <a:xfrm>
            <a:off x="5835650" y="9296400"/>
            <a:ext cx="4254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algn="r"/>
            <a:fld id="{93AA2A42-6AC5-4E9F-A4A9-791D6098A458}" type="slidenum">
              <a:rPr kumimoji="0" lang="en-GB">
                <a:latin typeface="Times New Roman" pitchFamily="18" charset="0"/>
              </a:rPr>
              <a:pPr algn="r"/>
              <a:t>20</a:t>
            </a:fld>
            <a:endParaRPr kumimoji="0" lang="en-GB">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endParaRPr kumimoji="0" lang="en-GB" smtClean="0">
              <a:latin typeface="Times New Roman" pitchFamily="18" charset="0"/>
            </a:endParaRPr>
          </a:p>
        </p:txBody>
      </p:sp>
      <p:sp>
        <p:nvSpPr>
          <p:cNvPr id="30725"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fld id="{F47681B0-06D5-4B2E-B1D7-95EB4E1C58EA}" type="slidenum">
              <a:rPr kumimoji="0" lang="en-GB" smtClean="0">
                <a:latin typeface="Times New Roman" pitchFamily="18" charset="0"/>
              </a:rPr>
              <a:pPr/>
              <a:t>21</a:t>
            </a:fld>
            <a:endParaRPr kumimoji="0" lang="en-GB" smtClean="0">
              <a:latin typeface="Times New Roman" pitchFamily="18" charset="0"/>
            </a:endParaRPr>
          </a:p>
        </p:txBody>
      </p:sp>
      <p:sp>
        <p:nvSpPr>
          <p:cNvPr id="30726" name="Rectangle 6"/>
          <p:cNvSpPr txBox="1">
            <a:spLocks noGrp="1" noChangeAspect="1" noChangeArrowheads="1"/>
          </p:cNvSpPr>
          <p:nvPr/>
        </p:nvSpPr>
        <p:spPr bwMode="auto">
          <a:xfrm>
            <a:off x="730250" y="9317038"/>
            <a:ext cx="3403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a:latin typeface="Times New Roman" pitchFamily="18" charset="0"/>
              </a:rPr>
              <a:t>IAEA Training in Emergency Preparedness and Response</a:t>
            </a:r>
          </a:p>
        </p:txBody>
      </p:sp>
      <p:sp>
        <p:nvSpPr>
          <p:cNvPr id="30727" name="Rectangle 7"/>
          <p:cNvSpPr txBox="1">
            <a:spLocks noGrp="1" noChangeArrowheads="1"/>
          </p:cNvSpPr>
          <p:nvPr/>
        </p:nvSpPr>
        <p:spPr bwMode="auto">
          <a:xfrm>
            <a:off x="5835650" y="9296400"/>
            <a:ext cx="4254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algn="r"/>
            <a:fld id="{26D85E46-0502-450A-A483-059883AFBBB5}" type="slidenum">
              <a:rPr kumimoji="0" lang="en-GB">
                <a:latin typeface="Times New Roman" pitchFamily="18" charset="0"/>
              </a:rPr>
              <a:pPr algn="r"/>
              <a:t>21</a:t>
            </a:fld>
            <a:endParaRPr kumimoji="0" lang="en-GB">
              <a:latin typeface="Times New Roman" pitchFamily="18" charset="0"/>
            </a:endParaRPr>
          </a:p>
        </p:txBody>
      </p:sp>
      <p:sp>
        <p:nvSpPr>
          <p:cNvPr id="30728" name="Rectangle 2"/>
          <p:cNvSpPr>
            <a:spLocks noGrp="1" noRot="1" noChangeAspect="1" noChangeArrowheads="1" noTextEdit="1"/>
          </p:cNvSpPr>
          <p:nvPr>
            <p:ph type="sldImg"/>
          </p:nvPr>
        </p:nvSpPr>
        <p:spPr>
          <a:xfrm>
            <a:off x="920750" y="742950"/>
            <a:ext cx="4953000" cy="3714750"/>
          </a:xfrm>
          <a:ln/>
        </p:spPr>
      </p:sp>
      <p:sp>
        <p:nvSpPr>
          <p:cNvPr id="30729" name="Rectangle 3"/>
          <p:cNvSpPr>
            <a:spLocks noGrp="1" noChangeArrowheads="1"/>
          </p:cNvSpPr>
          <p:nvPr>
            <p:ph type="body" idx="1"/>
          </p:nvPr>
        </p:nvSpPr>
        <p:spPr>
          <a:xfrm>
            <a:off x="906463" y="4705350"/>
            <a:ext cx="4981575" cy="4457700"/>
          </a:xfrm>
          <a:noFill/>
        </p:spPr>
        <p:txBody>
          <a:bodyPr lIns="92300" tIns="46150" rIns="92300" bIns="46150"/>
          <a:lstStyle/>
          <a:p>
            <a:pPr>
              <a:lnSpc>
                <a:spcPct val="85000"/>
              </a:lnSpc>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920750" y="742950"/>
            <a:ext cx="4953000" cy="3714750"/>
          </a:xfrm>
          <a:ln/>
        </p:spPr>
      </p:sp>
      <p:sp>
        <p:nvSpPr>
          <p:cNvPr id="64515" name="Rectangle 3"/>
          <p:cNvSpPr>
            <a:spLocks noGrp="1" noChangeArrowheads="1"/>
          </p:cNvSpPr>
          <p:nvPr>
            <p:ph type="body" idx="1"/>
          </p:nvPr>
        </p:nvSpPr>
        <p:spPr>
          <a:xfrm>
            <a:off x="907048" y="4704850"/>
            <a:ext cx="4980405" cy="4457470"/>
          </a:xfrm>
          <a:noFill/>
        </p:spPr>
        <p:txBody>
          <a:bodyPr lIns="91990" tIns="45995" rIns="91990" bIns="45995"/>
          <a:lstStyle/>
          <a:p>
            <a:endParaRPr lang="ru-RU" smtClean="0"/>
          </a:p>
        </p:txBody>
      </p:sp>
      <p:sp>
        <p:nvSpPr>
          <p:cNvPr id="64517"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fld id="{4D570795-0E1B-43DA-B328-0551DA8FB0F2}" type="slidenum">
              <a:rPr kumimoji="0" lang="en-GB" smtClean="0">
                <a:latin typeface="Times New Roman" pitchFamily="18" charset="0"/>
              </a:rPr>
              <a:pPr/>
              <a:t>22</a:t>
            </a:fld>
            <a:endParaRPr kumimoji="0" lang="en-GB" smtClean="0">
              <a:latin typeface="Times New Roman" pitchFamily="18" charset="0"/>
            </a:endParaRPr>
          </a:p>
        </p:txBody>
      </p:sp>
      <p:sp>
        <p:nvSpPr>
          <p:cNvPr id="64519"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endParaRPr kumimoji="0" lang="en-GB"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920750" y="742950"/>
            <a:ext cx="4953000" cy="3714750"/>
          </a:xfrm>
          <a:ln/>
        </p:spPr>
      </p:sp>
      <p:sp>
        <p:nvSpPr>
          <p:cNvPr id="24579" name="Rectangle 3"/>
          <p:cNvSpPr>
            <a:spLocks noGrp="1" noChangeArrowheads="1"/>
          </p:cNvSpPr>
          <p:nvPr>
            <p:ph type="body" idx="1"/>
          </p:nvPr>
        </p:nvSpPr>
        <p:spPr>
          <a:xfrm>
            <a:off x="1057275" y="4622800"/>
            <a:ext cx="4679950" cy="4456113"/>
          </a:xfrm>
          <a:noFill/>
        </p:spPr>
        <p:txBody>
          <a:bodyPr/>
          <a:lstStyle/>
          <a:p>
            <a:pPr eaLnBrk="1" hangingPunct="1"/>
            <a:r>
              <a:rPr lang="en-US" smtClean="0"/>
              <a:t>(Table 2 </a:t>
            </a:r>
            <a:r>
              <a:rPr lang="en-GB" smtClean="0"/>
              <a:t>of GSG-2</a:t>
            </a:r>
            <a:r>
              <a:rPr lang="en-US" smtClean="0"/>
              <a:t>)</a:t>
            </a:r>
          </a:p>
          <a:p>
            <a:pPr eaLnBrk="1" hangingPunct="1"/>
            <a:r>
              <a:rPr lang="en-GB" smtClean="0"/>
              <a:t>Table gives generic criteria (expressed in the terms of dose that is projected to be received or dose that has been received) for taking precautionary urgent protective actions under any circumstances to prevent severe deterministic health effects. It </a:t>
            </a:r>
            <a:r>
              <a:rPr lang="en-US" smtClean="0"/>
              <a:t> summarizes generic criteria are established at the level of doses which are approaching thresholds for severe deterministic health effects in case of external exposure.</a:t>
            </a:r>
          </a:p>
          <a:p>
            <a:pPr eaLnBrk="1" hangingPunct="1"/>
            <a:r>
              <a:rPr lang="en-US" smtClean="0"/>
              <a:t>Dose in</a:t>
            </a:r>
            <a:r>
              <a:rPr lang="en-US" i="1" smtClean="0"/>
              <a:t> Red marrow </a:t>
            </a:r>
            <a:r>
              <a:rPr lang="en-US" smtClean="0"/>
              <a:t>represents the average RBE-weighted dose to internal organs (e.g., red marrow, lung, small intestine, gonads, thyroid, etc.) and lens of eye from irradiation in a uniform field of strongly penetrating radiation. </a:t>
            </a:r>
          </a:p>
          <a:p>
            <a:pPr eaLnBrk="1" hangingPunct="1"/>
            <a:r>
              <a:rPr lang="en-US" smtClean="0"/>
              <a:t>Dose in</a:t>
            </a:r>
            <a:r>
              <a:rPr lang="en-US" i="1" smtClean="0"/>
              <a:t> soft tissue</a:t>
            </a:r>
            <a:r>
              <a:rPr lang="en-US" smtClean="0"/>
              <a:t> reflects RBE-weighed  dose delivered at the depth of 0.5 cm under the body surface in tissue due to close contact with a radioactive source (e.g. source carried in hand or pocket). </a:t>
            </a:r>
          </a:p>
          <a:p>
            <a:pPr eaLnBrk="1" hangingPunct="1"/>
            <a:r>
              <a:rPr lang="en-US" smtClean="0"/>
              <a:t>Dose in</a:t>
            </a:r>
            <a:r>
              <a:rPr lang="en-US" i="1" smtClean="0"/>
              <a:t> skin</a:t>
            </a:r>
            <a:r>
              <a:rPr lang="en-US" smtClean="0"/>
              <a:t> reflects RBE-weighed dose to the area of 100 cm</a:t>
            </a:r>
            <a:r>
              <a:rPr lang="en-US" baseline="30000" smtClean="0"/>
              <a:t>2 </a:t>
            </a:r>
            <a:r>
              <a:rPr lang="en-US" smtClean="0"/>
              <a:t>of derma (skin structures at a depth of 50 mg/cm</a:t>
            </a:r>
            <a:r>
              <a:rPr lang="en-US" baseline="30000" smtClean="0"/>
              <a:t>2</a:t>
            </a:r>
            <a:r>
              <a:rPr lang="en-US" smtClean="0"/>
              <a:t> (or 0.5 mm) under the surface).</a:t>
            </a:r>
          </a:p>
          <a:p>
            <a:r>
              <a:rPr lang="en-GB" smtClean="0"/>
              <a:t>Slide  presents generic criteria (expressed in the terms of dose that is projected to be received or dose that has been received) for taking precautionary urgent protective actions under any circumstances to prevent severe deterministic health effects.</a:t>
            </a:r>
          </a:p>
          <a:p>
            <a:r>
              <a:rPr lang="en-GB" smtClean="0"/>
              <a:t>In the case of combined internal and external exposure, the sum of the RBE-weighted  doses in certain organ for intake of radioactive material and for external exposure may be used as a basis for calculation of OILs for decision making purposes.</a:t>
            </a:r>
            <a:endParaRPr lang="en-US" smtClean="0"/>
          </a:p>
          <a:p>
            <a:endParaRPr lang="en-US" smtClean="0"/>
          </a:p>
        </p:txBody>
      </p:sp>
      <p:sp>
        <p:nvSpPr>
          <p:cNvPr id="24581"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fld id="{69ADF5F2-9654-4B3B-8477-836FFD535453}" type="slidenum">
              <a:rPr kumimoji="0" lang="en-GB" sz="1200" smtClean="0">
                <a:latin typeface="Times New Roman" pitchFamily="18" charset="0"/>
              </a:rPr>
              <a:pPr/>
              <a:t>23</a:t>
            </a:fld>
            <a:endParaRPr kumimoji="0" lang="en-GB" sz="120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6293" indent="-287036" eaLnBrk="0" hangingPunct="0">
              <a:defRPr sz="2400">
                <a:solidFill>
                  <a:schemeClr val="tx1"/>
                </a:solidFill>
                <a:latin typeface="Times New Roman" pitchFamily="18" charset="0"/>
              </a:defRPr>
            </a:lvl2pPr>
            <a:lvl3pPr marL="1148144" indent="-229629" eaLnBrk="0" hangingPunct="0">
              <a:defRPr sz="2400">
                <a:solidFill>
                  <a:schemeClr val="tx1"/>
                </a:solidFill>
                <a:latin typeface="Times New Roman" pitchFamily="18" charset="0"/>
              </a:defRPr>
            </a:lvl3pPr>
            <a:lvl4pPr marL="1607401" indent="-229629" eaLnBrk="0" hangingPunct="0">
              <a:defRPr sz="2400">
                <a:solidFill>
                  <a:schemeClr val="tx1"/>
                </a:solidFill>
                <a:latin typeface="Times New Roman" pitchFamily="18" charset="0"/>
              </a:defRPr>
            </a:lvl4pPr>
            <a:lvl5pPr marL="2066658" indent="-229629" eaLnBrk="0" hangingPunct="0">
              <a:defRPr sz="2400">
                <a:solidFill>
                  <a:schemeClr val="tx1"/>
                </a:solidFill>
                <a:latin typeface="Times New Roman" pitchFamily="18" charset="0"/>
              </a:defRPr>
            </a:lvl5pPr>
            <a:lvl6pPr marL="2525916" indent="-229629" eaLnBrk="0" fontAlgn="base" hangingPunct="0">
              <a:spcBef>
                <a:spcPct val="0"/>
              </a:spcBef>
              <a:spcAft>
                <a:spcPct val="0"/>
              </a:spcAft>
              <a:defRPr sz="2400">
                <a:solidFill>
                  <a:schemeClr val="tx1"/>
                </a:solidFill>
                <a:latin typeface="Times New Roman" pitchFamily="18" charset="0"/>
              </a:defRPr>
            </a:lvl6pPr>
            <a:lvl7pPr marL="2985173" indent="-229629" eaLnBrk="0" fontAlgn="base" hangingPunct="0">
              <a:spcBef>
                <a:spcPct val="0"/>
              </a:spcBef>
              <a:spcAft>
                <a:spcPct val="0"/>
              </a:spcAft>
              <a:defRPr sz="2400">
                <a:solidFill>
                  <a:schemeClr val="tx1"/>
                </a:solidFill>
                <a:latin typeface="Times New Roman" pitchFamily="18" charset="0"/>
              </a:defRPr>
            </a:lvl7pPr>
            <a:lvl8pPr marL="3444431" indent="-229629" eaLnBrk="0" fontAlgn="base" hangingPunct="0">
              <a:spcBef>
                <a:spcPct val="0"/>
              </a:spcBef>
              <a:spcAft>
                <a:spcPct val="0"/>
              </a:spcAft>
              <a:defRPr sz="2400">
                <a:solidFill>
                  <a:schemeClr val="tx1"/>
                </a:solidFill>
                <a:latin typeface="Times New Roman" pitchFamily="18" charset="0"/>
              </a:defRPr>
            </a:lvl8pPr>
            <a:lvl9pPr marL="3903688" indent="-229629" eaLnBrk="0" fontAlgn="base" hangingPunct="0">
              <a:spcBef>
                <a:spcPct val="0"/>
              </a:spcBef>
              <a:spcAft>
                <a:spcPct val="0"/>
              </a:spcAft>
              <a:defRPr sz="2400">
                <a:solidFill>
                  <a:schemeClr val="tx1"/>
                </a:solidFill>
                <a:latin typeface="Times New Roman" pitchFamily="18" charset="0"/>
              </a:defRPr>
            </a:lvl9pPr>
          </a:lstStyle>
          <a:p>
            <a:pPr eaLnBrk="1" hangingPunct="1"/>
            <a:fld id="{38786D8F-37AF-47D7-8CBD-A22CCA3E17BE}" type="slidenum">
              <a:rPr lang="en-US" sz="1200">
                <a:latin typeface="Arial" charset="0"/>
              </a:rPr>
              <a:pPr eaLnBrk="1" hangingPunct="1"/>
              <a:t>2</a:t>
            </a:fld>
            <a:endParaRPr lang="en-US" sz="120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20750" y="742950"/>
            <a:ext cx="4953000" cy="3714750"/>
          </a:xfrm>
          <a:ln/>
        </p:spPr>
      </p:sp>
      <p:sp>
        <p:nvSpPr>
          <p:cNvPr id="72711" name="Rectangle 3"/>
          <p:cNvSpPr>
            <a:spLocks noGrp="1" noChangeArrowheads="1"/>
          </p:cNvSpPr>
          <p:nvPr>
            <p:ph type="body" idx="1"/>
          </p:nvPr>
        </p:nvSpPr>
        <p:spPr>
          <a:xfrm>
            <a:off x="1057275" y="4622800"/>
            <a:ext cx="4679950" cy="4456113"/>
          </a:xfrm>
        </p:spPr>
        <p:txBody>
          <a:bodyPr/>
          <a:lstStyle/>
          <a:p>
            <a:pPr marL="190214" indent="-190214" eaLnBrk="1" hangingPunct="1">
              <a:defRPr/>
            </a:pPr>
            <a:r>
              <a:rPr lang="en-US" dirty="0" smtClean="0"/>
              <a:t>(Table 2 </a:t>
            </a:r>
            <a:r>
              <a:rPr lang="en-GB" dirty="0" smtClean="0"/>
              <a:t>of GSG-2</a:t>
            </a:r>
            <a:r>
              <a:rPr lang="en-US" dirty="0" smtClean="0"/>
              <a:t>)</a:t>
            </a:r>
          </a:p>
          <a:p>
            <a:pPr marL="190214" indent="-190214" eaLnBrk="1" hangingPunct="1">
              <a:defRPr/>
            </a:pPr>
            <a:r>
              <a:rPr lang="en-GB" dirty="0" smtClean="0"/>
              <a:t>Table gives generic criteria (expressed in the terms of dose that is projected to be received or dose that has been received) for taking precautionary urgent protective actions under any circumstances to prevent severe deterministic health effects. It </a:t>
            </a:r>
            <a:r>
              <a:rPr lang="en-US" dirty="0" smtClean="0"/>
              <a:t> summarizes generic criteria are established at the level of doses which are approaching thresholds for severe deterministic health effects  in case of intake of radionuclides.</a:t>
            </a:r>
          </a:p>
          <a:p>
            <a:pPr marL="190214" indent="-190214" eaLnBrk="1" hangingPunct="1">
              <a:defRPr/>
            </a:pPr>
            <a:r>
              <a:rPr lang="en-GB" dirty="0" smtClean="0">
                <a:solidFill>
                  <a:srgbClr val="000000"/>
                </a:solidFill>
              </a:rPr>
              <a:t>30-day committed RBE-weighted dose</a:t>
            </a:r>
            <a:r>
              <a:rPr lang="en-US" dirty="0" smtClean="0"/>
              <a:t> is the RBE-weighted absorbed dose delivered over the period of </a:t>
            </a:r>
            <a:r>
              <a:rPr lang="en-US" dirty="0" smtClean="0">
                <a:sym typeface="Symbol" pitchFamily="18" charset="2"/>
              </a:rPr>
              <a:t>30 days</a:t>
            </a:r>
            <a:r>
              <a:rPr lang="en-US" dirty="0" smtClean="0"/>
              <a:t> by the intake that will result in a severe deterministic effects in 5% of exposed people. </a:t>
            </a:r>
          </a:p>
          <a:p>
            <a:pPr marL="190214" indent="-190214" eaLnBrk="1" hangingPunct="1">
              <a:buFontTx/>
              <a:buAutoNum type="arabicPeriod"/>
              <a:defRPr/>
            </a:pPr>
            <a:r>
              <a:rPr lang="en-US" dirty="0" smtClean="0"/>
              <a:t>In case of internal exposure of red marrow, different criteria are used to account for the significant difference in the radionuclide specific intake threshold values for the radionuclide in these groups which are characterized by different biokinetic in human skeleton. </a:t>
            </a:r>
          </a:p>
          <a:p>
            <a:pPr marL="190214" indent="-190214" eaLnBrk="1" hangingPunct="1">
              <a:buFontTx/>
              <a:buAutoNum type="arabicPeriod"/>
              <a:defRPr/>
            </a:pPr>
            <a:r>
              <a:rPr lang="en-US" dirty="0" smtClean="0"/>
              <a:t>For purposes of this document "Lung" means the Alveolar-interstitial region of the respiratory tract.</a:t>
            </a:r>
          </a:p>
          <a:p>
            <a:pPr marL="190214" indent="-190214" eaLnBrk="1" hangingPunct="1">
              <a:buFontTx/>
              <a:buAutoNum type="arabicPeriod"/>
              <a:defRPr/>
            </a:pPr>
            <a:r>
              <a:rPr lang="en-US" dirty="0" smtClean="0"/>
              <a:t>For particular case </a:t>
            </a:r>
            <a:r>
              <a:rPr lang="en-US" dirty="0" smtClean="0">
                <a:sym typeface="Symbol" pitchFamily="18" charset="2"/>
              </a:rPr>
              <a:t>of exposure of </a:t>
            </a:r>
            <a:r>
              <a:rPr lang="en-US" dirty="0" err="1" smtClean="0">
                <a:sym typeface="Symbol" pitchFamily="18" charset="2"/>
              </a:rPr>
              <a:t>foetal</a:t>
            </a:r>
            <a:r>
              <a:rPr lang="en-US" dirty="0" smtClean="0">
                <a:sym typeface="Symbol" pitchFamily="18" charset="2"/>
              </a:rPr>
              <a:t> the committed RBE-weighted dose defined for </a:t>
            </a:r>
            <a:r>
              <a:rPr lang="en-US" dirty="0" smtClean="0"/>
              <a:t>a period of </a:t>
            </a:r>
            <a:r>
              <a:rPr lang="en-US" i="1" dirty="0" smtClean="0"/>
              <a:t>in utero</a:t>
            </a:r>
            <a:r>
              <a:rPr lang="en-US" dirty="0" smtClean="0"/>
              <a:t> development.</a:t>
            </a:r>
          </a:p>
          <a:p>
            <a:pPr>
              <a:defRPr/>
            </a:pPr>
            <a:r>
              <a:rPr lang="en-GB" dirty="0" smtClean="0"/>
              <a:t>In the case of combined internal and external exposure, the sum of the RBE-weighted  doses in certain organ for intake of radioactive material and for external exposure may be used as a basis for calculation of OILs for decision making purposes.</a:t>
            </a:r>
            <a:endParaRPr lang="en-US" dirty="0" smtClean="0"/>
          </a:p>
        </p:txBody>
      </p:sp>
      <p:sp>
        <p:nvSpPr>
          <p:cNvPr id="25605"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fld id="{B362D0C2-32B6-4C85-84B0-758490F639DE}" type="slidenum">
              <a:rPr kumimoji="0" lang="en-GB" sz="1200" smtClean="0">
                <a:latin typeface="Times New Roman" pitchFamily="18" charset="0"/>
              </a:rPr>
              <a:pPr/>
              <a:t>24</a:t>
            </a:fld>
            <a:endParaRPr kumimoji="0" lang="en-GB" sz="120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920750" y="742950"/>
            <a:ext cx="4953000" cy="3714750"/>
          </a:xfrm>
          <a:ln/>
        </p:spPr>
      </p:sp>
      <p:sp>
        <p:nvSpPr>
          <p:cNvPr id="67587" name="Rectangle 3"/>
          <p:cNvSpPr>
            <a:spLocks noGrp="1" noChangeArrowheads="1"/>
          </p:cNvSpPr>
          <p:nvPr>
            <p:ph type="body" idx="1"/>
          </p:nvPr>
        </p:nvSpPr>
        <p:spPr>
          <a:xfrm>
            <a:off x="907048" y="4704850"/>
            <a:ext cx="4980405" cy="4457470"/>
          </a:xfrm>
          <a:noFill/>
        </p:spPr>
        <p:txBody>
          <a:bodyPr lIns="91990" tIns="45995" rIns="91990" bIns="45995"/>
          <a:lstStyle/>
          <a:p>
            <a:endParaRPr lang="ru-RU" smtClean="0"/>
          </a:p>
        </p:txBody>
      </p:sp>
      <p:sp>
        <p:nvSpPr>
          <p:cNvPr id="67589"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fld id="{435DCFB4-FF04-4E0F-BC23-48CAB605613E}" type="slidenum">
              <a:rPr kumimoji="0" lang="en-GB" smtClean="0">
                <a:latin typeface="Times New Roman" pitchFamily="18" charset="0"/>
              </a:rPr>
              <a:pPr/>
              <a:t>25</a:t>
            </a:fld>
            <a:endParaRPr kumimoji="0" lang="en-GB" smtClean="0">
              <a:latin typeface="Times New Roman" pitchFamily="18" charset="0"/>
            </a:endParaRPr>
          </a:p>
        </p:txBody>
      </p:sp>
      <p:sp>
        <p:nvSpPr>
          <p:cNvPr id="67591"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endParaRPr kumimoji="0" lang="en-GB"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fld id="{9C207B3F-9D6C-4DA3-AF7F-A37CD1E4F9B1}" type="slidenum">
              <a:rPr kumimoji="0" lang="en-GB" smtClean="0">
                <a:latin typeface="Times New Roman" pitchFamily="18" charset="0"/>
              </a:rPr>
              <a:pPr/>
              <a:t>26</a:t>
            </a:fld>
            <a:endParaRPr kumimoji="0" lang="en-GB" smtClean="0">
              <a:latin typeface="Times New Roman" pitchFamily="18" charset="0"/>
            </a:endParaRPr>
          </a:p>
        </p:txBody>
      </p:sp>
      <p:sp>
        <p:nvSpPr>
          <p:cNvPr id="27651" name="Rectangle 6"/>
          <p:cNvSpPr txBox="1">
            <a:spLocks noGrp="1" noChangeAspect="1" noChangeArrowheads="1"/>
          </p:cNvSpPr>
          <p:nvPr/>
        </p:nvSpPr>
        <p:spPr bwMode="auto">
          <a:xfrm>
            <a:off x="730250" y="9317038"/>
            <a:ext cx="3403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a:latin typeface="Times New Roman" pitchFamily="18" charset="0"/>
              </a:rPr>
              <a:t>IAEA Training in Emergency Preparedness and Response</a:t>
            </a:r>
          </a:p>
        </p:txBody>
      </p:sp>
      <p:sp>
        <p:nvSpPr>
          <p:cNvPr id="27652" name="Rectangle 7"/>
          <p:cNvSpPr txBox="1">
            <a:spLocks noGrp="1" noChangeArrowheads="1"/>
          </p:cNvSpPr>
          <p:nvPr/>
        </p:nvSpPr>
        <p:spPr bwMode="auto">
          <a:xfrm>
            <a:off x="5835650" y="9296400"/>
            <a:ext cx="4254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algn="r"/>
            <a:fld id="{2AA26C60-FD26-4C28-827C-C8ECCE381BC4}" type="slidenum">
              <a:rPr kumimoji="0" lang="en-GB">
                <a:latin typeface="Times New Roman" pitchFamily="18" charset="0"/>
              </a:rPr>
              <a:pPr algn="r"/>
              <a:t>26</a:t>
            </a:fld>
            <a:endParaRPr kumimoji="0" lang="en-GB">
              <a:latin typeface="Times New Roman" pitchFamily="18" charset="0"/>
            </a:endParaRPr>
          </a:p>
        </p:txBody>
      </p:sp>
      <p:sp>
        <p:nvSpPr>
          <p:cNvPr id="27653" name="Rectangle 2"/>
          <p:cNvSpPr>
            <a:spLocks noGrp="1" noRot="1" noChangeAspect="1" noChangeArrowheads="1" noTextEdit="1"/>
          </p:cNvSpPr>
          <p:nvPr>
            <p:ph type="sldImg"/>
          </p:nvPr>
        </p:nvSpPr>
        <p:spPr>
          <a:xfrm>
            <a:off x="920750" y="742950"/>
            <a:ext cx="4953000" cy="3714750"/>
          </a:xfrm>
          <a:ln/>
        </p:spPr>
      </p:sp>
      <p:sp>
        <p:nvSpPr>
          <p:cNvPr id="27654" name="Rectangle 3"/>
          <p:cNvSpPr>
            <a:spLocks noGrp="1" noChangeArrowheads="1"/>
          </p:cNvSpPr>
          <p:nvPr>
            <p:ph type="body" idx="1"/>
          </p:nvPr>
        </p:nvSpPr>
        <p:spPr>
          <a:xfrm>
            <a:off x="1057275" y="4622800"/>
            <a:ext cx="4679950" cy="4456113"/>
          </a:xfrm>
          <a:noFill/>
        </p:spPr>
        <p:txBody>
          <a:bodyPr/>
          <a:lstStyle/>
          <a:p>
            <a:pPr marL="190500" indent="-190500" eaLnBrk="1" hangingPunct="1"/>
            <a:r>
              <a:rPr lang="en-US" smtClean="0"/>
              <a:t>(Table 3 </a:t>
            </a:r>
            <a:r>
              <a:rPr lang="en-GB" smtClean="0"/>
              <a:t>of GSG-2</a:t>
            </a:r>
            <a:r>
              <a:rPr lang="en-US" smtClean="0"/>
              <a:t>)</a:t>
            </a:r>
          </a:p>
          <a:p>
            <a:pPr marL="190500" indent="-190500" eaLnBrk="1" hangingPunct="1"/>
            <a:r>
              <a:rPr lang="en-US" smtClean="0"/>
              <a:t>The slide provides a set of generic criteria from </a:t>
            </a:r>
            <a:r>
              <a:rPr lang="en-GB" smtClean="0"/>
              <a:t>Table 3 of GSG-2 expressed in the terms of dose that has been projected or received</a:t>
            </a:r>
            <a:r>
              <a:rPr lang="en-US" smtClean="0"/>
              <a:t>. The set of generic criteria expressed in the terms of projected dose is based on a reference level of 100 mSv. Taking protective actions at this level allow to avoid the occurrence of all deterministic health effects and to reduce the risk of stochastic health effects to acceptable levels. If a protective action is implemented effectively, the majority of the projected dose can be averted. Therefore, for the assessment of efficiency for the individual protective actions or their combination, the concept of averted dose is useful. It represents an important component of the optimization of emergency response planning. In application of generic criteria for individual protective actions the optimization process should be applied.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fld id="{DF229805-868C-4F66-AE60-15DAFF4E8608}" type="slidenum">
              <a:rPr kumimoji="0" lang="en-GB" smtClean="0">
                <a:latin typeface="Times New Roman" pitchFamily="18" charset="0"/>
              </a:rPr>
              <a:pPr/>
              <a:t>27</a:t>
            </a:fld>
            <a:endParaRPr kumimoji="0" lang="en-GB" smtClean="0">
              <a:latin typeface="Times New Roman" pitchFamily="18" charset="0"/>
            </a:endParaRPr>
          </a:p>
        </p:txBody>
      </p:sp>
      <p:sp>
        <p:nvSpPr>
          <p:cNvPr id="28675" name="Rectangle 6"/>
          <p:cNvSpPr txBox="1">
            <a:spLocks noGrp="1" noChangeAspect="1" noChangeArrowheads="1"/>
          </p:cNvSpPr>
          <p:nvPr/>
        </p:nvSpPr>
        <p:spPr bwMode="auto">
          <a:xfrm>
            <a:off x="730250" y="9317038"/>
            <a:ext cx="3403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a:latin typeface="Times New Roman" pitchFamily="18" charset="0"/>
              </a:rPr>
              <a:t>IAEA Training in Emergency Preparedness and Response</a:t>
            </a:r>
          </a:p>
        </p:txBody>
      </p:sp>
      <p:sp>
        <p:nvSpPr>
          <p:cNvPr id="28676" name="Rectangle 7"/>
          <p:cNvSpPr txBox="1">
            <a:spLocks noGrp="1" noChangeArrowheads="1"/>
          </p:cNvSpPr>
          <p:nvPr/>
        </p:nvSpPr>
        <p:spPr bwMode="auto">
          <a:xfrm>
            <a:off x="5835650" y="9296400"/>
            <a:ext cx="4254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algn="r"/>
            <a:fld id="{AC1C0248-5266-4081-8C5A-C19EC99828DF}" type="slidenum">
              <a:rPr kumimoji="0" lang="en-GB">
                <a:latin typeface="Times New Roman" pitchFamily="18" charset="0"/>
              </a:rPr>
              <a:pPr algn="r"/>
              <a:t>27</a:t>
            </a:fld>
            <a:endParaRPr kumimoji="0" lang="en-GB">
              <a:latin typeface="Times New Roman" pitchFamily="18" charset="0"/>
            </a:endParaRPr>
          </a:p>
        </p:txBody>
      </p:sp>
      <p:sp>
        <p:nvSpPr>
          <p:cNvPr id="28677" name="Rectangle 2"/>
          <p:cNvSpPr>
            <a:spLocks noGrp="1" noRot="1" noChangeAspect="1" noChangeArrowheads="1" noTextEdit="1"/>
          </p:cNvSpPr>
          <p:nvPr>
            <p:ph type="sldImg"/>
          </p:nvPr>
        </p:nvSpPr>
        <p:spPr>
          <a:xfrm>
            <a:off x="920750" y="742950"/>
            <a:ext cx="4953000" cy="3714750"/>
          </a:xfrm>
          <a:ln/>
        </p:spPr>
      </p:sp>
      <p:sp>
        <p:nvSpPr>
          <p:cNvPr id="28678" name="Rectangle 3"/>
          <p:cNvSpPr>
            <a:spLocks noGrp="1" noChangeArrowheads="1"/>
          </p:cNvSpPr>
          <p:nvPr>
            <p:ph type="body" idx="1"/>
          </p:nvPr>
        </p:nvSpPr>
        <p:spPr>
          <a:xfrm>
            <a:off x="1057275" y="4622800"/>
            <a:ext cx="4679950" cy="4456113"/>
          </a:xfrm>
          <a:noFill/>
        </p:spPr>
        <p:txBody>
          <a:bodyPr/>
          <a:lstStyle/>
          <a:p>
            <a:pPr marL="190500" indent="-190500" eaLnBrk="1" hangingPunct="1"/>
            <a:r>
              <a:rPr lang="en-US" smtClean="0"/>
              <a:t>(Table 3 </a:t>
            </a:r>
            <a:r>
              <a:rPr lang="en-GB" smtClean="0"/>
              <a:t>of GSG-2</a:t>
            </a:r>
            <a:r>
              <a:rPr lang="en-US" smtClean="0"/>
              <a:t>)</a:t>
            </a:r>
          </a:p>
          <a:p>
            <a:pPr marL="190500" indent="-190500" eaLnBrk="1" hangingPunct="1"/>
            <a:r>
              <a:rPr lang="en-US" smtClean="0"/>
              <a:t>The slide provides a set of generic criteria from </a:t>
            </a:r>
            <a:r>
              <a:rPr lang="en-GB" smtClean="0"/>
              <a:t>Table 3 of GSG-2 expressed in the terms of dose that has been projected or received</a:t>
            </a:r>
            <a:r>
              <a:rPr lang="en-US" smtClean="0"/>
              <a:t>. The set of generic criteria expressed in the terms of projected dose is based on a reference level of 100 mSv. Taking protective actions at this level allow to avoid the occurrence of all deterministic health effects and to reduce the risk of stochastic health effects to acceptable levels. If a protective action is implemented effectively, the majority of the projected dose can be averted. Therefore, for the assessment of efficiency for the individual protective actions or their combination, the concept of averted dose is useful. It represents an important component of the optimization of emergency response planning. In application of generic criteria for individual protective actions the optimization process should be applied.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920750" y="742950"/>
            <a:ext cx="4953000" cy="3714750"/>
          </a:xfrm>
          <a:ln/>
        </p:spPr>
      </p:sp>
      <p:sp>
        <p:nvSpPr>
          <p:cNvPr id="71683" name="Rectangle 3"/>
          <p:cNvSpPr>
            <a:spLocks noGrp="1" noChangeArrowheads="1"/>
          </p:cNvSpPr>
          <p:nvPr>
            <p:ph type="body" idx="1"/>
          </p:nvPr>
        </p:nvSpPr>
        <p:spPr>
          <a:xfrm>
            <a:off x="907048" y="4704850"/>
            <a:ext cx="4980405" cy="4457470"/>
          </a:xfrm>
          <a:noFill/>
        </p:spPr>
        <p:txBody>
          <a:bodyPr lIns="91286" tIns="45643" rIns="91286" bIns="45643"/>
          <a:lstStyle/>
          <a:p>
            <a:pPr marL="113175" indent="-113175">
              <a:lnSpc>
                <a:spcPct val="85000"/>
              </a:lnSpc>
              <a:spcBef>
                <a:spcPct val="10000"/>
              </a:spcBef>
            </a:pPr>
            <a:endParaRPr lang="ru-RU" sz="900"/>
          </a:p>
        </p:txBody>
      </p:sp>
      <p:sp>
        <p:nvSpPr>
          <p:cNvPr id="71685"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fld id="{E1DFC79D-19F3-463C-A4DC-C186306DDCAB}" type="slidenum">
              <a:rPr kumimoji="0" lang="en-GB" smtClean="0">
                <a:latin typeface="Times New Roman" pitchFamily="18" charset="0"/>
              </a:rPr>
              <a:pPr/>
              <a:t>28</a:t>
            </a:fld>
            <a:endParaRPr kumimoji="0" lang="en-GB" smtClean="0">
              <a:latin typeface="Times New Roman" pitchFamily="18" charset="0"/>
            </a:endParaRPr>
          </a:p>
        </p:txBody>
      </p:sp>
      <p:sp>
        <p:nvSpPr>
          <p:cNvPr id="71687"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endParaRPr kumimoji="0" lang="en-GB"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endParaRPr kumimoji="0" lang="en-GB" smtClean="0">
              <a:latin typeface="Times New Roman" pitchFamily="18" charset="0"/>
            </a:endParaRPr>
          </a:p>
        </p:txBody>
      </p:sp>
      <p:sp>
        <p:nvSpPr>
          <p:cNvPr id="72709"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fld id="{E1DA85E7-461E-49BC-B687-ADAD22FF7D81}" type="slidenum">
              <a:rPr kumimoji="0" lang="en-GB" smtClean="0">
                <a:latin typeface="Times New Roman" pitchFamily="18" charset="0"/>
              </a:rPr>
              <a:pPr/>
              <a:t>29</a:t>
            </a:fld>
            <a:endParaRPr kumimoji="0" lang="en-GB" smtClean="0">
              <a:latin typeface="Times New Roman" pitchFamily="18" charset="0"/>
            </a:endParaRPr>
          </a:p>
        </p:txBody>
      </p:sp>
      <p:sp>
        <p:nvSpPr>
          <p:cNvPr id="72710" name="Rectangle 2"/>
          <p:cNvSpPr>
            <a:spLocks noGrp="1" noRot="1" noChangeAspect="1" noChangeArrowheads="1" noTextEdit="1"/>
          </p:cNvSpPr>
          <p:nvPr>
            <p:ph type="sldImg"/>
          </p:nvPr>
        </p:nvSpPr>
        <p:spPr>
          <a:xfrm>
            <a:off x="920750" y="742950"/>
            <a:ext cx="4953000" cy="3714750"/>
          </a:xfrm>
          <a:ln/>
        </p:spPr>
      </p:sp>
      <p:sp>
        <p:nvSpPr>
          <p:cNvPr id="72711" name="Rectangle 3"/>
          <p:cNvSpPr>
            <a:spLocks noGrp="1" noChangeArrowheads="1"/>
          </p:cNvSpPr>
          <p:nvPr>
            <p:ph type="body" idx="1"/>
          </p:nvPr>
        </p:nvSpPr>
        <p:spPr>
          <a:xfrm>
            <a:off x="907048" y="4704850"/>
            <a:ext cx="4980405" cy="4457470"/>
          </a:xfrm>
          <a:noFill/>
        </p:spPr>
        <p:txBody>
          <a:bodyPr/>
          <a:lstStyle/>
          <a:p>
            <a:r>
              <a:rPr lang="en-GB" smtClean="0"/>
              <a:t>Emergency workers who undertake actions in which the dose received might exceed the single year dose limit for occupational exposure should do so voluntarily, should have been clearly and comprehensively informed in advance of the associated health risk, and should be trained, to the extent feasible, in the actions that may be required.</a:t>
            </a:r>
          </a:p>
          <a:p>
            <a:r>
              <a:rPr lang="en-GB" smtClean="0"/>
              <a:t>Response organizations and employers shall ensure that emergency workers who undertake actions in which the dose received might exceed 50 mSv do so voluntarily, and have been clearly and comprehensively informed in advance of the associated health risk, as well as of available protection measures, and are, to the extent feasible, trained in the actions that may be required. The voluntary basis for response actions by emergency workers is usually covered in the emergency response arrangements.</a:t>
            </a:r>
          </a:p>
          <a:p>
            <a:r>
              <a:rPr lang="en-GB" smtClean="0"/>
              <a:t>In the exceptional circumstances given in the next slide response organizations and employers shall make all reasonable efforts to keep doses to emergency workers, below the values set out in the next slide. In addition, emergency workers undertaking actions in which their doses may approach or exceed the values set out in the next slide shall do so only when the benefits to others clearly outweigh their own risk.</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endParaRPr kumimoji="0" lang="en-GB" smtClean="0">
              <a:latin typeface="Times New Roman" pitchFamily="18" charset="0"/>
            </a:endParaRPr>
          </a:p>
        </p:txBody>
      </p:sp>
      <p:sp>
        <p:nvSpPr>
          <p:cNvPr id="72709"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fld id="{E1DA85E7-461E-49BC-B687-ADAD22FF7D81}" type="slidenum">
              <a:rPr kumimoji="0" lang="en-GB" smtClean="0">
                <a:latin typeface="Times New Roman" pitchFamily="18" charset="0"/>
              </a:rPr>
              <a:pPr/>
              <a:t>30</a:t>
            </a:fld>
            <a:endParaRPr kumimoji="0" lang="en-GB" smtClean="0">
              <a:latin typeface="Times New Roman" pitchFamily="18" charset="0"/>
            </a:endParaRPr>
          </a:p>
        </p:txBody>
      </p:sp>
      <p:sp>
        <p:nvSpPr>
          <p:cNvPr id="72710" name="Rectangle 2"/>
          <p:cNvSpPr>
            <a:spLocks noGrp="1" noRot="1" noChangeAspect="1" noChangeArrowheads="1" noTextEdit="1"/>
          </p:cNvSpPr>
          <p:nvPr>
            <p:ph type="sldImg"/>
          </p:nvPr>
        </p:nvSpPr>
        <p:spPr>
          <a:xfrm>
            <a:off x="920750" y="742950"/>
            <a:ext cx="4953000" cy="3714750"/>
          </a:xfrm>
          <a:ln/>
        </p:spPr>
      </p:sp>
      <p:sp>
        <p:nvSpPr>
          <p:cNvPr id="72711" name="Rectangle 3"/>
          <p:cNvSpPr>
            <a:spLocks noGrp="1" noChangeArrowheads="1"/>
          </p:cNvSpPr>
          <p:nvPr>
            <p:ph type="body" idx="1"/>
          </p:nvPr>
        </p:nvSpPr>
        <p:spPr>
          <a:xfrm>
            <a:off x="907048" y="4704850"/>
            <a:ext cx="4980405" cy="4457470"/>
          </a:xfrm>
          <a:noFill/>
        </p:spPr>
        <p:txBody>
          <a:bodyPr/>
          <a:lstStyle/>
          <a:p>
            <a:r>
              <a:rPr lang="en-GB" smtClean="0"/>
              <a:t>Emergency workers who undertake actions in which the dose received might exceed the single year dose limit for occupational exposure should do so voluntarily, should have been clearly and comprehensively informed in advance of the associated health risk, and should be trained, to the extent feasible, in the actions that may be required.</a:t>
            </a:r>
          </a:p>
          <a:p>
            <a:r>
              <a:rPr lang="en-GB" smtClean="0"/>
              <a:t>Response organizations and employers shall ensure that emergency workers who undertake actions in which the dose received might exceed 50 mSv do so voluntarily, and have been clearly and comprehensively informed in advance of the associated health risk, as well as of available protection measures, and are, to the extent feasible, trained in the actions that may be required. The voluntary basis for response actions by emergency workers is usually covered in the emergency response arrangements.</a:t>
            </a:r>
          </a:p>
          <a:p>
            <a:r>
              <a:rPr lang="en-GB" smtClean="0"/>
              <a:t>In the exceptional circumstances given in the next slide response organizations and employers shall make all reasonable efforts to keep doses to emergency workers, below the values set out in the next slide. In addition, emergency workers undertaking actions in which their doses may approach or exceed the values set out in the next slide shall do so only when the benefits to others clearly outweigh their own risk.</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txBox="1">
            <a:spLocks noGrp="1" noChangeAspect="1" noChangeArrowheads="1"/>
          </p:cNvSpPr>
          <p:nvPr/>
        </p:nvSpPr>
        <p:spPr bwMode="auto">
          <a:xfrm>
            <a:off x="730804" y="9317509"/>
            <a:ext cx="3403327" cy="359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a:latin typeface="Times New Roman" pitchFamily="18" charset="0"/>
              </a:rPr>
              <a:t>IAEA Training in Emergency Preparedness and Response</a:t>
            </a:r>
          </a:p>
        </p:txBody>
      </p:sp>
      <p:sp>
        <p:nvSpPr>
          <p:cNvPr id="75779" name="Rectangle 7"/>
          <p:cNvSpPr txBox="1">
            <a:spLocks noGrp="1" noChangeArrowheads="1"/>
          </p:cNvSpPr>
          <p:nvPr/>
        </p:nvSpPr>
        <p:spPr bwMode="auto">
          <a:xfrm>
            <a:off x="5835795" y="9295998"/>
            <a:ext cx="425416" cy="3610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algn="r"/>
            <a:fld id="{B185C722-2275-4DA5-AF76-6976FEF6C934}" type="slidenum">
              <a:rPr kumimoji="0" lang="en-GB">
                <a:latin typeface="Times New Roman" pitchFamily="18" charset="0"/>
              </a:rPr>
              <a:pPr algn="r"/>
              <a:t>31</a:t>
            </a:fld>
            <a:endParaRPr kumimoji="0" lang="en-GB">
              <a:latin typeface="Times New Roman" pitchFamily="18" charset="0"/>
            </a:endParaRPr>
          </a:p>
        </p:txBody>
      </p:sp>
      <p:sp>
        <p:nvSpPr>
          <p:cNvPr id="75780" name="Rectangle 2"/>
          <p:cNvSpPr>
            <a:spLocks noGrp="1" noRot="1" noChangeAspect="1" noChangeArrowheads="1" noTextEdit="1"/>
          </p:cNvSpPr>
          <p:nvPr>
            <p:ph type="sldImg"/>
          </p:nvPr>
        </p:nvSpPr>
        <p:spPr>
          <a:xfrm>
            <a:off x="922338" y="744538"/>
            <a:ext cx="4949825" cy="3713162"/>
          </a:xfrm>
          <a:ln/>
        </p:spPr>
      </p:sp>
      <p:sp>
        <p:nvSpPr>
          <p:cNvPr id="75781" name="Rectangle 3"/>
          <p:cNvSpPr>
            <a:spLocks noGrp="1" noChangeArrowheads="1"/>
          </p:cNvSpPr>
          <p:nvPr>
            <p:ph type="body" idx="1"/>
          </p:nvPr>
        </p:nvSpPr>
        <p:spPr>
          <a:xfrm>
            <a:off x="905528" y="4703315"/>
            <a:ext cx="4983444" cy="44574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5563" tIns="47782" rIns="95563" bIns="47782"/>
          <a:lstStyle/>
          <a:p>
            <a:r>
              <a:rPr lang="en-GB" smtClean="0"/>
              <a:t>Response organizations and employers shall take all reasonable steps to assess and record the doses received by emergency workers. The doses received and information concerning the consequent health risk shall be communicated to the workers involved.</a:t>
            </a:r>
          </a:p>
          <a:p>
            <a:r>
              <a:rPr lang="en-US" smtClean="0"/>
              <a:t>Dosimeter results should be formally recorded and kept in compliance with regulatory requirements. These will specify the retention period  (at least thirty years) and often the format. Dose records have the following purposes.</a:t>
            </a:r>
          </a:p>
          <a:p>
            <a:pPr marL="347174" lvl="1" indent="-172822">
              <a:buFontTx/>
              <a:buAutoNum type="arabicPeriod"/>
            </a:pPr>
            <a:r>
              <a:rPr lang="en-US" smtClean="0"/>
              <a:t>They verify compliance with regulatory requirements, showing that controls are used to keep doses as low as reasonably achievable and that guidance levels are not exceeded.</a:t>
            </a:r>
          </a:p>
          <a:p>
            <a:pPr marL="347174" lvl="1" indent="-172822">
              <a:buFontTx/>
              <a:buAutoNum type="arabicPeriod"/>
            </a:pPr>
            <a:r>
              <a:rPr lang="en-US" smtClean="0"/>
              <a:t>They allow response management to compare procedures and identify the best practical means of working which result in the lowest doses.</a:t>
            </a:r>
          </a:p>
          <a:p>
            <a:pPr marL="347174" lvl="1" indent="-172822">
              <a:buFontTx/>
              <a:buAutoNum type="arabicPeriod"/>
            </a:pPr>
            <a:r>
              <a:rPr lang="en-US" smtClean="0"/>
              <a:t>They aid the medical adviser's assessments and means of controlling detriment to an individual responder.</a:t>
            </a:r>
          </a:p>
          <a:p>
            <a:pPr marL="347174" lvl="1" indent="-172822">
              <a:buFontTx/>
              <a:buAutoNum type="arabicPeriod"/>
            </a:pPr>
            <a:r>
              <a:rPr lang="en-US" smtClean="0"/>
              <a:t>They provide long term medical and legal assurance for both emergency worker and employer in the event that the worker contracts a radiation linked disease in later life.</a:t>
            </a:r>
          </a:p>
          <a:p>
            <a:pPr marL="347174" lvl="1" indent="-172822">
              <a:buFontTx/>
              <a:buAutoNum type="arabicPeriod"/>
            </a:pPr>
            <a:r>
              <a:rPr lang="en-US" smtClean="0"/>
              <a:t>They supply data for epidemiological  and other studies  into  the biological effects of ionizing radiation.</a:t>
            </a:r>
          </a:p>
          <a:p>
            <a:r>
              <a:rPr lang="en-US" smtClean="0"/>
              <a:t>Dose records should contain the results of all special dosimetry including assessments of doses to individual organs. Each worker should have only one current dose record, which should be protected against loss or damage. When employment is terminated, a summary of doses received should be prepared that the worker may make available to a new employer, as appropriate.</a:t>
            </a:r>
            <a:endParaRPr lang="en-GB" smtClean="0"/>
          </a:p>
        </p:txBody>
      </p:sp>
      <p:sp>
        <p:nvSpPr>
          <p:cNvPr id="75782" name="Rectangle 2"/>
          <p:cNvSpPr txBox="1">
            <a:spLocks noGrp="1" noChangeArrowheads="1"/>
          </p:cNvSpPr>
          <p:nvPr/>
        </p:nvSpPr>
        <p:spPr bwMode="auto">
          <a:xfrm>
            <a:off x="730805" y="152117"/>
            <a:ext cx="2514511" cy="49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a:latin typeface="Times New Roman" pitchFamily="18" charset="0"/>
              </a:rPr>
              <a:t>Workshop on Expanded Response in Nuclear Emergencies</a:t>
            </a:r>
          </a:p>
        </p:txBody>
      </p:sp>
      <p:sp>
        <p:nvSpPr>
          <p:cNvPr id="75783" name="Rectangle 3"/>
          <p:cNvSpPr txBox="1">
            <a:spLocks noGrp="1" noChangeArrowheads="1"/>
          </p:cNvSpPr>
          <p:nvPr/>
        </p:nvSpPr>
        <p:spPr bwMode="auto">
          <a:xfrm>
            <a:off x="3397250" y="152117"/>
            <a:ext cx="2971834" cy="49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algn="r"/>
            <a:r>
              <a:rPr kumimoji="0" lang="en-US">
                <a:latin typeface="Times New Roman" pitchFamily="18" charset="0"/>
              </a:rPr>
              <a:t>Module L-ER-7. Radiation Protection and Safety in  Emergency Exposure Situation</a:t>
            </a:r>
            <a:endParaRPr kumimoji="0" lang="en-GB">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920750" y="742950"/>
            <a:ext cx="4953000" cy="3714750"/>
          </a:xfrm>
          <a:ln/>
        </p:spPr>
      </p:sp>
      <p:sp>
        <p:nvSpPr>
          <p:cNvPr id="64515" name="Rectangle 3"/>
          <p:cNvSpPr>
            <a:spLocks noGrp="1" noChangeArrowheads="1"/>
          </p:cNvSpPr>
          <p:nvPr>
            <p:ph type="body" idx="1"/>
          </p:nvPr>
        </p:nvSpPr>
        <p:spPr>
          <a:xfrm>
            <a:off x="907048" y="4704850"/>
            <a:ext cx="4980405" cy="4457470"/>
          </a:xfrm>
          <a:noFill/>
        </p:spPr>
        <p:txBody>
          <a:bodyPr lIns="91990" tIns="45995" rIns="91990" bIns="45995"/>
          <a:lstStyle/>
          <a:p>
            <a:endParaRPr lang="ru-RU" smtClean="0"/>
          </a:p>
        </p:txBody>
      </p:sp>
      <p:sp>
        <p:nvSpPr>
          <p:cNvPr id="64517"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fld id="{4D570795-0E1B-43DA-B328-0551DA8FB0F2}" type="slidenum">
              <a:rPr kumimoji="0" lang="en-GB" smtClean="0">
                <a:latin typeface="Times New Roman" pitchFamily="18" charset="0"/>
              </a:rPr>
              <a:pPr/>
              <a:t>32</a:t>
            </a:fld>
            <a:endParaRPr kumimoji="0" lang="en-GB" smtClean="0">
              <a:latin typeface="Times New Roman" pitchFamily="18" charset="0"/>
            </a:endParaRPr>
          </a:p>
        </p:txBody>
      </p:sp>
      <p:sp>
        <p:nvSpPr>
          <p:cNvPr id="64519"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endParaRPr kumimoji="0" lang="en-GB"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Rot="1" noChangeAspect="1" noChangeArrowheads="1" noTextEdit="1"/>
          </p:cNvSpPr>
          <p:nvPr>
            <p:ph type="sldImg"/>
          </p:nvPr>
        </p:nvSpPr>
        <p:spPr>
          <a:xfrm>
            <a:off x="919163" y="762000"/>
            <a:ext cx="4954587" cy="3716338"/>
          </a:xfrm>
          <a:ln/>
        </p:spPr>
      </p:sp>
      <p:sp>
        <p:nvSpPr>
          <p:cNvPr id="74755" name="Rectangle 1027"/>
          <p:cNvSpPr>
            <a:spLocks noGrp="1" noChangeArrowheads="1"/>
          </p:cNvSpPr>
          <p:nvPr>
            <p:ph type="body" idx="1"/>
          </p:nvPr>
        </p:nvSpPr>
        <p:spPr>
          <a:xfrm>
            <a:off x="908567" y="4706387"/>
            <a:ext cx="4977366" cy="4455933"/>
          </a:xfrm>
          <a:noFill/>
        </p:spPr>
        <p:txBody>
          <a:bodyPr lIns="88408" tIns="44204" rIns="88408" bIns="44204"/>
          <a:lstStyle/>
          <a:p>
            <a:pPr>
              <a:lnSpc>
                <a:spcPct val="95000"/>
              </a:lnSpc>
            </a:pPr>
            <a:endParaRPr lang="en-US" smtClean="0"/>
          </a:p>
        </p:txBody>
      </p:sp>
      <p:sp>
        <p:nvSpPr>
          <p:cNvPr id="74757"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fld id="{9B6F1B13-7216-4194-9B88-20AD8D643322}" type="slidenum">
              <a:rPr kumimoji="0" lang="en-GB" smtClean="0">
                <a:latin typeface="Times New Roman" pitchFamily="18" charset="0"/>
              </a:rPr>
              <a:pPr/>
              <a:t>33</a:t>
            </a:fld>
            <a:endParaRPr kumimoji="0" lang="en-GB" smtClean="0">
              <a:latin typeface="Times New Roman" pitchFamily="18" charset="0"/>
            </a:endParaRPr>
          </a:p>
        </p:txBody>
      </p:sp>
      <p:sp>
        <p:nvSpPr>
          <p:cNvPr id="74759"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endParaRPr kumimoji="0" lang="en-GB"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6293" indent="-287036" eaLnBrk="0" hangingPunct="0">
              <a:defRPr sz="2400">
                <a:solidFill>
                  <a:schemeClr val="tx1"/>
                </a:solidFill>
                <a:latin typeface="Times New Roman" pitchFamily="18" charset="0"/>
              </a:defRPr>
            </a:lvl2pPr>
            <a:lvl3pPr marL="1148144" indent="-229629" eaLnBrk="0" hangingPunct="0">
              <a:defRPr sz="2400">
                <a:solidFill>
                  <a:schemeClr val="tx1"/>
                </a:solidFill>
                <a:latin typeface="Times New Roman" pitchFamily="18" charset="0"/>
              </a:defRPr>
            </a:lvl3pPr>
            <a:lvl4pPr marL="1607401" indent="-229629" eaLnBrk="0" hangingPunct="0">
              <a:defRPr sz="2400">
                <a:solidFill>
                  <a:schemeClr val="tx1"/>
                </a:solidFill>
                <a:latin typeface="Times New Roman" pitchFamily="18" charset="0"/>
              </a:defRPr>
            </a:lvl4pPr>
            <a:lvl5pPr marL="2066658" indent="-229629" eaLnBrk="0" hangingPunct="0">
              <a:defRPr sz="2400">
                <a:solidFill>
                  <a:schemeClr val="tx1"/>
                </a:solidFill>
                <a:latin typeface="Times New Roman" pitchFamily="18" charset="0"/>
              </a:defRPr>
            </a:lvl5pPr>
            <a:lvl6pPr marL="2525916" indent="-229629" eaLnBrk="0" fontAlgn="base" hangingPunct="0">
              <a:spcBef>
                <a:spcPct val="0"/>
              </a:spcBef>
              <a:spcAft>
                <a:spcPct val="0"/>
              </a:spcAft>
              <a:defRPr sz="2400">
                <a:solidFill>
                  <a:schemeClr val="tx1"/>
                </a:solidFill>
                <a:latin typeface="Times New Roman" pitchFamily="18" charset="0"/>
              </a:defRPr>
            </a:lvl6pPr>
            <a:lvl7pPr marL="2985173" indent="-229629" eaLnBrk="0" fontAlgn="base" hangingPunct="0">
              <a:spcBef>
                <a:spcPct val="0"/>
              </a:spcBef>
              <a:spcAft>
                <a:spcPct val="0"/>
              </a:spcAft>
              <a:defRPr sz="2400">
                <a:solidFill>
                  <a:schemeClr val="tx1"/>
                </a:solidFill>
                <a:latin typeface="Times New Roman" pitchFamily="18" charset="0"/>
              </a:defRPr>
            </a:lvl7pPr>
            <a:lvl8pPr marL="3444431" indent="-229629" eaLnBrk="0" fontAlgn="base" hangingPunct="0">
              <a:spcBef>
                <a:spcPct val="0"/>
              </a:spcBef>
              <a:spcAft>
                <a:spcPct val="0"/>
              </a:spcAft>
              <a:defRPr sz="2400">
                <a:solidFill>
                  <a:schemeClr val="tx1"/>
                </a:solidFill>
                <a:latin typeface="Times New Roman" pitchFamily="18" charset="0"/>
              </a:defRPr>
            </a:lvl8pPr>
            <a:lvl9pPr marL="3903688" indent="-229629" eaLnBrk="0" fontAlgn="base" hangingPunct="0">
              <a:spcBef>
                <a:spcPct val="0"/>
              </a:spcBef>
              <a:spcAft>
                <a:spcPct val="0"/>
              </a:spcAft>
              <a:defRPr sz="2400">
                <a:solidFill>
                  <a:schemeClr val="tx1"/>
                </a:solidFill>
                <a:latin typeface="Times New Roman" pitchFamily="18" charset="0"/>
              </a:defRPr>
            </a:lvl9pPr>
          </a:lstStyle>
          <a:p>
            <a:pPr eaLnBrk="1" hangingPunct="1"/>
            <a:fld id="{F76F5804-9BBC-4192-8AE7-9F87CDFEB93D}" type="slidenum">
              <a:rPr lang="en-US" sz="1200">
                <a:latin typeface="Arial" charset="0"/>
              </a:rPr>
              <a:pPr eaLnBrk="1" hangingPunct="1"/>
              <a:t>4</a:t>
            </a:fld>
            <a:endParaRPr lang="en-US" sz="120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pPr>
              <a:defRPr/>
            </a:pPr>
            <a:endParaRPr lang="en-GB"/>
          </a:p>
        </p:txBody>
      </p:sp>
      <p:sp>
        <p:nvSpPr>
          <p:cNvPr id="7" name="Slide Number Placeholder 6"/>
          <p:cNvSpPr>
            <a:spLocks noGrp="1"/>
          </p:cNvSpPr>
          <p:nvPr>
            <p:ph type="sldNum" sz="quarter" idx="13"/>
          </p:nvPr>
        </p:nvSpPr>
        <p:spPr/>
        <p:txBody>
          <a:bodyPr/>
          <a:lstStyle/>
          <a:p>
            <a:pPr>
              <a:defRPr/>
            </a:pPr>
            <a:fld id="{EDB6C566-A83C-4709-8747-8FB1F4A2FFD3}" type="slidenum">
              <a:rPr lang="en-GB" smtClean="0"/>
              <a:pPr>
                <a:defRPr/>
              </a:pPr>
              <a:t>35</a:t>
            </a:fld>
            <a:endParaRPr lang="en-GB"/>
          </a:p>
        </p:txBody>
      </p:sp>
    </p:spTree>
    <p:extLst>
      <p:ext uri="{BB962C8B-B14F-4D97-AF65-F5344CB8AC3E}">
        <p14:creationId xmlns:p14="http://schemas.microsoft.com/office/powerpoint/2010/main" val="2478630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920750" y="742950"/>
            <a:ext cx="4953000" cy="3714750"/>
          </a:xfrm>
          <a:ln/>
        </p:spPr>
      </p:sp>
      <p:sp>
        <p:nvSpPr>
          <p:cNvPr id="76803" name="Rectangle 3"/>
          <p:cNvSpPr>
            <a:spLocks noGrp="1" noChangeArrowheads="1"/>
          </p:cNvSpPr>
          <p:nvPr>
            <p:ph type="body" idx="1"/>
          </p:nvPr>
        </p:nvSpPr>
        <p:spPr>
          <a:xfrm>
            <a:off x="907048" y="4704850"/>
            <a:ext cx="4980405" cy="4457470"/>
          </a:xfrm>
          <a:noFill/>
        </p:spPr>
        <p:txBody>
          <a:bodyPr lIns="91286" tIns="45643" rIns="91286" bIns="45643"/>
          <a:lstStyle/>
          <a:p>
            <a:pPr marL="113175" indent="-113175">
              <a:lnSpc>
                <a:spcPct val="85000"/>
              </a:lnSpc>
              <a:spcBef>
                <a:spcPct val="10000"/>
              </a:spcBef>
            </a:pPr>
            <a:endParaRPr lang="ru-RU" sz="900"/>
          </a:p>
        </p:txBody>
      </p:sp>
      <p:sp>
        <p:nvSpPr>
          <p:cNvPr id="76805"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fld id="{59C9A28F-701D-4631-BD2D-6022CA7FF80C}" type="slidenum">
              <a:rPr kumimoji="0" lang="en-GB" smtClean="0">
                <a:latin typeface="Times New Roman" pitchFamily="18" charset="0"/>
              </a:rPr>
              <a:pPr/>
              <a:t>37</a:t>
            </a:fld>
            <a:endParaRPr kumimoji="0" lang="en-GB" smtClean="0">
              <a:latin typeface="Times New Roman" pitchFamily="18" charset="0"/>
            </a:endParaRPr>
          </a:p>
        </p:txBody>
      </p:sp>
      <p:sp>
        <p:nvSpPr>
          <p:cNvPr id="76807"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endParaRPr kumimoji="0" lang="en-GB"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920750" y="742950"/>
            <a:ext cx="4953000" cy="3714750"/>
          </a:xfrm>
          <a:ln/>
        </p:spPr>
      </p:sp>
      <p:sp>
        <p:nvSpPr>
          <p:cNvPr id="77827" name="Rectangle 3"/>
          <p:cNvSpPr>
            <a:spLocks noGrp="1" noChangeArrowheads="1"/>
          </p:cNvSpPr>
          <p:nvPr>
            <p:ph type="body" idx="1"/>
          </p:nvPr>
        </p:nvSpPr>
        <p:spPr>
          <a:xfrm>
            <a:off x="907048" y="4704850"/>
            <a:ext cx="4980405" cy="4457470"/>
          </a:xfrm>
          <a:noFill/>
        </p:spPr>
        <p:txBody>
          <a:bodyPr lIns="91990" tIns="45995" rIns="91990" bIns="45995"/>
          <a:lstStyle/>
          <a:p>
            <a:endParaRPr lang="ru-RU" smtClean="0"/>
          </a:p>
        </p:txBody>
      </p:sp>
      <p:sp>
        <p:nvSpPr>
          <p:cNvPr id="77829"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fld id="{257CBFA2-5942-4012-A123-661A62D2CEF9}" type="slidenum">
              <a:rPr kumimoji="0" lang="en-GB" smtClean="0">
                <a:latin typeface="Times New Roman" pitchFamily="18" charset="0"/>
              </a:rPr>
              <a:pPr/>
              <a:t>39</a:t>
            </a:fld>
            <a:endParaRPr kumimoji="0" lang="en-GB" smtClean="0">
              <a:latin typeface="Times New Roman" pitchFamily="18" charset="0"/>
            </a:endParaRPr>
          </a:p>
        </p:txBody>
      </p:sp>
      <p:sp>
        <p:nvSpPr>
          <p:cNvPr id="77831"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endParaRPr kumimoji="0" lang="en-GB"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920750" y="742950"/>
            <a:ext cx="4953000" cy="3714750"/>
          </a:xfrm>
          <a:ln/>
        </p:spPr>
      </p:sp>
      <p:sp>
        <p:nvSpPr>
          <p:cNvPr id="78851" name="Rectangle 3"/>
          <p:cNvSpPr>
            <a:spLocks noGrp="1" noChangeArrowheads="1"/>
          </p:cNvSpPr>
          <p:nvPr>
            <p:ph type="body" idx="1"/>
          </p:nvPr>
        </p:nvSpPr>
        <p:spPr>
          <a:xfrm>
            <a:off x="907048" y="4704850"/>
            <a:ext cx="4980405" cy="4457470"/>
          </a:xfrm>
          <a:noFill/>
        </p:spPr>
        <p:txBody>
          <a:bodyPr lIns="91990" tIns="45995" rIns="91990" bIns="45995"/>
          <a:lstStyle/>
          <a:p>
            <a:endParaRPr lang="ru-RU" smtClean="0"/>
          </a:p>
        </p:txBody>
      </p:sp>
      <p:sp>
        <p:nvSpPr>
          <p:cNvPr id="78853"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fld id="{8977A07A-5F2F-45C6-BFA1-D4DFA32C33A3}" type="slidenum">
              <a:rPr kumimoji="0" lang="en-GB" smtClean="0">
                <a:latin typeface="Times New Roman" pitchFamily="18" charset="0"/>
              </a:rPr>
              <a:pPr/>
              <a:t>40</a:t>
            </a:fld>
            <a:endParaRPr kumimoji="0" lang="en-GB" smtClean="0">
              <a:latin typeface="Times New Roman" pitchFamily="18" charset="0"/>
            </a:endParaRPr>
          </a:p>
        </p:txBody>
      </p:sp>
      <p:sp>
        <p:nvSpPr>
          <p:cNvPr id="78855"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endParaRPr kumimoji="0" lang="en-GB"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fld id="{E20A4745-7D43-4B67-80AF-7759FC8424C2}" type="slidenum">
              <a:rPr kumimoji="0" lang="en-GB" smtClean="0">
                <a:latin typeface="Times New Roman" pitchFamily="18" charset="0"/>
              </a:rPr>
              <a:pPr/>
              <a:t>41</a:t>
            </a:fld>
            <a:endParaRPr kumimoji="0" lang="en-GB" smtClean="0">
              <a:latin typeface="Times New Roman" pitchFamily="18" charset="0"/>
            </a:endParaRPr>
          </a:p>
        </p:txBody>
      </p:sp>
      <p:sp>
        <p:nvSpPr>
          <p:cNvPr id="22532" name="Rectangle 4"/>
          <p:cNvSpPr>
            <a:spLocks noGrp="1" noRot="1" noChangeAspect="1" noChangeArrowheads="1" noTextEdit="1"/>
          </p:cNvSpPr>
          <p:nvPr>
            <p:ph type="sldImg"/>
          </p:nvPr>
        </p:nvSpPr>
        <p:spPr>
          <a:xfrm>
            <a:off x="920750" y="742950"/>
            <a:ext cx="4953000" cy="3714750"/>
          </a:xfrm>
          <a:ln/>
        </p:spPr>
      </p:sp>
      <p:sp>
        <p:nvSpPr>
          <p:cNvPr id="22533" name="Rectangle 5"/>
          <p:cNvSpPr>
            <a:spLocks noGrp="1" noChangeArrowheads="1"/>
          </p:cNvSpPr>
          <p:nvPr>
            <p:ph type="body" idx="1"/>
          </p:nvPr>
        </p:nvSpPr>
        <p:spPr>
          <a:xfrm>
            <a:off x="679450" y="4705350"/>
            <a:ext cx="5435600" cy="4457700"/>
          </a:xfrm>
          <a:noFill/>
        </p:spPr>
        <p:txBody>
          <a:bodyPr lIns="91577" tIns="45789" rIns="91577" bIns="45789"/>
          <a:lstStyle/>
          <a:p>
            <a:pPr eaLnBrk="1" hangingPunct="1"/>
            <a:endParaRPr lang="en-US" smtClean="0"/>
          </a:p>
        </p:txBody>
      </p:sp>
      <p:sp>
        <p:nvSpPr>
          <p:cNvPr id="22534" name="Footer Placeholder 5"/>
          <p:cNvSpPr txBox="1">
            <a:spLocks noGrp="1"/>
          </p:cNvSpPr>
          <p:nvPr/>
        </p:nvSpPr>
        <p:spPr bwMode="auto">
          <a:xfrm>
            <a:off x="730250" y="9317038"/>
            <a:ext cx="3403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a:latin typeface="Times New Roman" pitchFamily="18" charset="0"/>
              </a:rPr>
              <a:t>IAEA Training in Emergency Preparedness and Response</a:t>
            </a:r>
          </a:p>
        </p:txBody>
      </p:sp>
      <p:sp>
        <p:nvSpPr>
          <p:cNvPr id="22535" name="Slide Number Placeholder 6"/>
          <p:cNvSpPr txBox="1">
            <a:spLocks noGrp="1"/>
          </p:cNvSpPr>
          <p:nvPr/>
        </p:nvSpPr>
        <p:spPr bwMode="auto">
          <a:xfrm>
            <a:off x="5835650" y="9296400"/>
            <a:ext cx="4254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algn="r"/>
            <a:fld id="{30351098-DE66-4950-A11E-F01B1AC14B64}" type="slidenum">
              <a:rPr kumimoji="0" lang="en-GB">
                <a:latin typeface="Times New Roman" pitchFamily="18" charset="0"/>
              </a:rPr>
              <a:pPr algn="r"/>
              <a:t>41</a:t>
            </a:fld>
            <a:endParaRPr kumimoji="0" lang="en-GB">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fld id="{F6C663BB-D21F-497B-88A9-C18D39A9BC0D}" type="slidenum">
              <a:rPr kumimoji="0" lang="en-GB" smtClean="0">
                <a:latin typeface="Times New Roman" pitchFamily="18" charset="0"/>
              </a:rPr>
              <a:pPr/>
              <a:t>43</a:t>
            </a:fld>
            <a:endParaRPr kumimoji="0" lang="en-GB" smtClean="0">
              <a:latin typeface="Times New Roman" pitchFamily="18" charset="0"/>
            </a:endParaRPr>
          </a:p>
        </p:txBody>
      </p:sp>
      <p:sp>
        <p:nvSpPr>
          <p:cNvPr id="31748" name="Slide Image Placeholder 1"/>
          <p:cNvSpPr>
            <a:spLocks noGrp="1" noRot="1" noChangeAspect="1" noTextEdit="1"/>
          </p:cNvSpPr>
          <p:nvPr>
            <p:ph type="sldImg"/>
          </p:nvPr>
        </p:nvSpPr>
        <p:spPr>
          <a:xfrm>
            <a:off x="920750" y="742950"/>
            <a:ext cx="4953000" cy="3714750"/>
          </a:xfrm>
          <a:ln/>
        </p:spPr>
      </p:sp>
      <p:sp>
        <p:nvSpPr>
          <p:cNvPr id="31749" name="Notes Placeholder 2"/>
          <p:cNvSpPr>
            <a:spLocks noGrp="1"/>
          </p:cNvSpPr>
          <p:nvPr>
            <p:ph type="body" idx="1"/>
          </p:nvPr>
        </p:nvSpPr>
        <p:spPr>
          <a:xfrm>
            <a:off x="679450" y="4705350"/>
            <a:ext cx="5435600" cy="4457700"/>
          </a:xfrm>
          <a:noFill/>
        </p:spPr>
        <p:txBody>
          <a:bodyPr lIns="92300" tIns="46150" rIns="92300" bIns="46150"/>
          <a:lstStyle/>
          <a:p>
            <a:pPr eaLnBrk="1" hangingPunct="1"/>
            <a:endParaRPr lang="ru-RU" smtClean="0"/>
          </a:p>
        </p:txBody>
      </p:sp>
      <p:sp>
        <p:nvSpPr>
          <p:cNvPr id="31750" name="Rectangle 6"/>
          <p:cNvSpPr txBox="1">
            <a:spLocks noGrp="1" noChangeAspect="1" noChangeArrowheads="1"/>
          </p:cNvSpPr>
          <p:nvPr/>
        </p:nvSpPr>
        <p:spPr bwMode="auto">
          <a:xfrm>
            <a:off x="730250" y="9317038"/>
            <a:ext cx="3403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a:latin typeface="Times New Roman" pitchFamily="18" charset="0"/>
              </a:rPr>
              <a:t>IAEA Training in Emergency Preparedness and Response</a:t>
            </a:r>
          </a:p>
        </p:txBody>
      </p:sp>
      <p:sp>
        <p:nvSpPr>
          <p:cNvPr id="31751" name="Rectangle 7"/>
          <p:cNvSpPr txBox="1">
            <a:spLocks noGrp="1" noChangeArrowheads="1"/>
          </p:cNvSpPr>
          <p:nvPr/>
        </p:nvSpPr>
        <p:spPr bwMode="auto">
          <a:xfrm>
            <a:off x="5835650" y="9296400"/>
            <a:ext cx="4254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algn="r"/>
            <a:fld id="{E39D1340-E4BD-4882-97CB-3D030AAD6E38}" type="slidenum">
              <a:rPr kumimoji="0" lang="en-GB">
                <a:latin typeface="Times New Roman" pitchFamily="18" charset="0"/>
              </a:rPr>
              <a:pPr algn="r"/>
              <a:t>43</a:t>
            </a:fld>
            <a:endParaRPr kumimoji="0" lang="en-GB">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6293" indent="-287036" eaLnBrk="0" hangingPunct="0">
              <a:defRPr sz="2400">
                <a:solidFill>
                  <a:schemeClr val="tx1"/>
                </a:solidFill>
                <a:latin typeface="Times New Roman" pitchFamily="18" charset="0"/>
              </a:defRPr>
            </a:lvl2pPr>
            <a:lvl3pPr marL="1148144" indent="-229629" eaLnBrk="0" hangingPunct="0">
              <a:defRPr sz="2400">
                <a:solidFill>
                  <a:schemeClr val="tx1"/>
                </a:solidFill>
                <a:latin typeface="Times New Roman" pitchFamily="18" charset="0"/>
              </a:defRPr>
            </a:lvl3pPr>
            <a:lvl4pPr marL="1607401" indent="-229629" eaLnBrk="0" hangingPunct="0">
              <a:defRPr sz="2400">
                <a:solidFill>
                  <a:schemeClr val="tx1"/>
                </a:solidFill>
                <a:latin typeface="Times New Roman" pitchFamily="18" charset="0"/>
              </a:defRPr>
            </a:lvl4pPr>
            <a:lvl5pPr marL="2066658" indent="-229629" eaLnBrk="0" hangingPunct="0">
              <a:defRPr sz="2400">
                <a:solidFill>
                  <a:schemeClr val="tx1"/>
                </a:solidFill>
                <a:latin typeface="Times New Roman" pitchFamily="18" charset="0"/>
              </a:defRPr>
            </a:lvl5pPr>
            <a:lvl6pPr marL="2525916" indent="-229629" eaLnBrk="0" fontAlgn="base" hangingPunct="0">
              <a:spcBef>
                <a:spcPct val="0"/>
              </a:spcBef>
              <a:spcAft>
                <a:spcPct val="0"/>
              </a:spcAft>
              <a:defRPr sz="2400">
                <a:solidFill>
                  <a:schemeClr val="tx1"/>
                </a:solidFill>
                <a:latin typeface="Times New Roman" pitchFamily="18" charset="0"/>
              </a:defRPr>
            </a:lvl6pPr>
            <a:lvl7pPr marL="2985173" indent="-229629" eaLnBrk="0" fontAlgn="base" hangingPunct="0">
              <a:spcBef>
                <a:spcPct val="0"/>
              </a:spcBef>
              <a:spcAft>
                <a:spcPct val="0"/>
              </a:spcAft>
              <a:defRPr sz="2400">
                <a:solidFill>
                  <a:schemeClr val="tx1"/>
                </a:solidFill>
                <a:latin typeface="Times New Roman" pitchFamily="18" charset="0"/>
              </a:defRPr>
            </a:lvl7pPr>
            <a:lvl8pPr marL="3444431" indent="-229629" eaLnBrk="0" fontAlgn="base" hangingPunct="0">
              <a:spcBef>
                <a:spcPct val="0"/>
              </a:spcBef>
              <a:spcAft>
                <a:spcPct val="0"/>
              </a:spcAft>
              <a:defRPr sz="2400">
                <a:solidFill>
                  <a:schemeClr val="tx1"/>
                </a:solidFill>
                <a:latin typeface="Times New Roman" pitchFamily="18" charset="0"/>
              </a:defRPr>
            </a:lvl8pPr>
            <a:lvl9pPr marL="3903688" indent="-229629" eaLnBrk="0" fontAlgn="base" hangingPunct="0">
              <a:spcBef>
                <a:spcPct val="0"/>
              </a:spcBef>
              <a:spcAft>
                <a:spcPct val="0"/>
              </a:spcAft>
              <a:defRPr sz="2400">
                <a:solidFill>
                  <a:schemeClr val="tx1"/>
                </a:solidFill>
                <a:latin typeface="Times New Roman" pitchFamily="18" charset="0"/>
              </a:defRPr>
            </a:lvl9pPr>
          </a:lstStyle>
          <a:p>
            <a:pPr eaLnBrk="1" hangingPunct="1"/>
            <a:fld id="{F76F5804-9BBC-4192-8AE7-9F87CDFEB93D}" type="slidenum">
              <a:rPr lang="en-US" sz="1200">
                <a:latin typeface="Arial" charset="0"/>
              </a:rPr>
              <a:pPr eaLnBrk="1" hangingPunct="1"/>
              <a:t>5</a:t>
            </a:fld>
            <a:endParaRPr 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6293" indent="-287036" eaLnBrk="0" hangingPunct="0">
              <a:defRPr sz="2400">
                <a:solidFill>
                  <a:schemeClr val="tx1"/>
                </a:solidFill>
                <a:latin typeface="Times New Roman" pitchFamily="18" charset="0"/>
              </a:defRPr>
            </a:lvl2pPr>
            <a:lvl3pPr marL="1148144" indent="-229629" eaLnBrk="0" hangingPunct="0">
              <a:defRPr sz="2400">
                <a:solidFill>
                  <a:schemeClr val="tx1"/>
                </a:solidFill>
                <a:latin typeface="Times New Roman" pitchFamily="18" charset="0"/>
              </a:defRPr>
            </a:lvl3pPr>
            <a:lvl4pPr marL="1607401" indent="-229629" eaLnBrk="0" hangingPunct="0">
              <a:defRPr sz="2400">
                <a:solidFill>
                  <a:schemeClr val="tx1"/>
                </a:solidFill>
                <a:latin typeface="Times New Roman" pitchFamily="18" charset="0"/>
              </a:defRPr>
            </a:lvl4pPr>
            <a:lvl5pPr marL="2066658" indent="-229629" eaLnBrk="0" hangingPunct="0">
              <a:defRPr sz="2400">
                <a:solidFill>
                  <a:schemeClr val="tx1"/>
                </a:solidFill>
                <a:latin typeface="Times New Roman" pitchFamily="18" charset="0"/>
              </a:defRPr>
            </a:lvl5pPr>
            <a:lvl6pPr marL="2525916" indent="-229629" eaLnBrk="0" fontAlgn="base" hangingPunct="0">
              <a:spcBef>
                <a:spcPct val="0"/>
              </a:spcBef>
              <a:spcAft>
                <a:spcPct val="0"/>
              </a:spcAft>
              <a:defRPr sz="2400">
                <a:solidFill>
                  <a:schemeClr val="tx1"/>
                </a:solidFill>
                <a:latin typeface="Times New Roman" pitchFamily="18" charset="0"/>
              </a:defRPr>
            </a:lvl6pPr>
            <a:lvl7pPr marL="2985173" indent="-229629" eaLnBrk="0" fontAlgn="base" hangingPunct="0">
              <a:spcBef>
                <a:spcPct val="0"/>
              </a:spcBef>
              <a:spcAft>
                <a:spcPct val="0"/>
              </a:spcAft>
              <a:defRPr sz="2400">
                <a:solidFill>
                  <a:schemeClr val="tx1"/>
                </a:solidFill>
                <a:latin typeface="Times New Roman" pitchFamily="18" charset="0"/>
              </a:defRPr>
            </a:lvl7pPr>
            <a:lvl8pPr marL="3444431" indent="-229629" eaLnBrk="0" fontAlgn="base" hangingPunct="0">
              <a:spcBef>
                <a:spcPct val="0"/>
              </a:spcBef>
              <a:spcAft>
                <a:spcPct val="0"/>
              </a:spcAft>
              <a:defRPr sz="2400">
                <a:solidFill>
                  <a:schemeClr val="tx1"/>
                </a:solidFill>
                <a:latin typeface="Times New Roman" pitchFamily="18" charset="0"/>
              </a:defRPr>
            </a:lvl8pPr>
            <a:lvl9pPr marL="3903688" indent="-229629" eaLnBrk="0" fontAlgn="base" hangingPunct="0">
              <a:spcBef>
                <a:spcPct val="0"/>
              </a:spcBef>
              <a:spcAft>
                <a:spcPct val="0"/>
              </a:spcAft>
              <a:defRPr sz="2400">
                <a:solidFill>
                  <a:schemeClr val="tx1"/>
                </a:solidFill>
                <a:latin typeface="Times New Roman" pitchFamily="18" charset="0"/>
              </a:defRPr>
            </a:lvl9pPr>
          </a:lstStyle>
          <a:p>
            <a:pPr eaLnBrk="1" hangingPunct="1"/>
            <a:fld id="{1A089A36-1BE0-4843-9CDB-7389B795784A}" type="slidenum">
              <a:rPr lang="en-GB" sz="1200">
                <a:latin typeface="Arial" charset="0"/>
              </a:rPr>
              <a:pPr eaLnBrk="1" hangingPunct="1"/>
              <a:t>6</a:t>
            </a:fld>
            <a:endParaRPr lang="en-GB" sz="1200">
              <a:latin typeface="Arial" charset="0"/>
            </a:endParaRPr>
          </a:p>
        </p:txBody>
      </p:sp>
      <p:sp>
        <p:nvSpPr>
          <p:cNvPr id="62467" name="Rectangle 7"/>
          <p:cNvSpPr txBox="1">
            <a:spLocks noGrp="1" noChangeArrowheads="1"/>
          </p:cNvSpPr>
          <p:nvPr/>
        </p:nvSpPr>
        <p:spPr bwMode="auto">
          <a:xfrm>
            <a:off x="3848944" y="9410701"/>
            <a:ext cx="2945556"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0" tIns="45651" rIns="91300" bIns="45651"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B369F8E5-44AC-4E33-B25B-98C70DFC1FBF}" type="slidenum">
              <a:rPr lang="en-US" sz="1200">
                <a:latin typeface="Arial" charset="0"/>
              </a:rPr>
              <a:pPr algn="r" eaLnBrk="1" hangingPunct="1"/>
              <a:t>6</a:t>
            </a:fld>
            <a:endParaRPr lang="en-US" sz="1200">
              <a:latin typeface="Arial"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6293" indent="-287036" eaLnBrk="0" hangingPunct="0">
              <a:defRPr sz="2400">
                <a:solidFill>
                  <a:schemeClr val="tx1"/>
                </a:solidFill>
                <a:latin typeface="Times New Roman" pitchFamily="18" charset="0"/>
              </a:defRPr>
            </a:lvl2pPr>
            <a:lvl3pPr marL="1148144" indent="-229629" eaLnBrk="0" hangingPunct="0">
              <a:defRPr sz="2400">
                <a:solidFill>
                  <a:schemeClr val="tx1"/>
                </a:solidFill>
                <a:latin typeface="Times New Roman" pitchFamily="18" charset="0"/>
              </a:defRPr>
            </a:lvl3pPr>
            <a:lvl4pPr marL="1607401" indent="-229629" eaLnBrk="0" hangingPunct="0">
              <a:defRPr sz="2400">
                <a:solidFill>
                  <a:schemeClr val="tx1"/>
                </a:solidFill>
                <a:latin typeface="Times New Roman" pitchFamily="18" charset="0"/>
              </a:defRPr>
            </a:lvl4pPr>
            <a:lvl5pPr marL="2066658" indent="-229629" eaLnBrk="0" hangingPunct="0">
              <a:defRPr sz="2400">
                <a:solidFill>
                  <a:schemeClr val="tx1"/>
                </a:solidFill>
                <a:latin typeface="Times New Roman" pitchFamily="18" charset="0"/>
              </a:defRPr>
            </a:lvl5pPr>
            <a:lvl6pPr marL="2525916" indent="-229629" eaLnBrk="0" fontAlgn="base" hangingPunct="0">
              <a:spcBef>
                <a:spcPct val="0"/>
              </a:spcBef>
              <a:spcAft>
                <a:spcPct val="0"/>
              </a:spcAft>
              <a:defRPr sz="2400">
                <a:solidFill>
                  <a:schemeClr val="tx1"/>
                </a:solidFill>
                <a:latin typeface="Times New Roman" pitchFamily="18" charset="0"/>
              </a:defRPr>
            </a:lvl6pPr>
            <a:lvl7pPr marL="2985173" indent="-229629" eaLnBrk="0" fontAlgn="base" hangingPunct="0">
              <a:spcBef>
                <a:spcPct val="0"/>
              </a:spcBef>
              <a:spcAft>
                <a:spcPct val="0"/>
              </a:spcAft>
              <a:defRPr sz="2400">
                <a:solidFill>
                  <a:schemeClr val="tx1"/>
                </a:solidFill>
                <a:latin typeface="Times New Roman" pitchFamily="18" charset="0"/>
              </a:defRPr>
            </a:lvl7pPr>
            <a:lvl8pPr marL="3444431" indent="-229629" eaLnBrk="0" fontAlgn="base" hangingPunct="0">
              <a:spcBef>
                <a:spcPct val="0"/>
              </a:spcBef>
              <a:spcAft>
                <a:spcPct val="0"/>
              </a:spcAft>
              <a:defRPr sz="2400">
                <a:solidFill>
                  <a:schemeClr val="tx1"/>
                </a:solidFill>
                <a:latin typeface="Times New Roman" pitchFamily="18" charset="0"/>
              </a:defRPr>
            </a:lvl8pPr>
            <a:lvl9pPr marL="3903688" indent="-229629" eaLnBrk="0" fontAlgn="base" hangingPunct="0">
              <a:spcBef>
                <a:spcPct val="0"/>
              </a:spcBef>
              <a:spcAft>
                <a:spcPct val="0"/>
              </a:spcAft>
              <a:defRPr sz="2400">
                <a:solidFill>
                  <a:schemeClr val="tx1"/>
                </a:solidFill>
                <a:latin typeface="Times New Roman" pitchFamily="18" charset="0"/>
              </a:defRPr>
            </a:lvl9pPr>
          </a:lstStyle>
          <a:p>
            <a:pPr eaLnBrk="1" hangingPunct="1"/>
            <a:fld id="{8BFCA6C6-52A1-4B53-8327-7CF2DA355754}" type="slidenum">
              <a:rPr lang="en-GB" sz="1200">
                <a:latin typeface="Arial" charset="0"/>
              </a:rPr>
              <a:pPr eaLnBrk="1" hangingPunct="1"/>
              <a:t>7</a:t>
            </a:fld>
            <a:endParaRPr lang="en-GB" sz="1200">
              <a:latin typeface="Arial" charset="0"/>
            </a:endParaRPr>
          </a:p>
        </p:txBody>
      </p:sp>
      <p:sp>
        <p:nvSpPr>
          <p:cNvPr id="63491" name="Rectangle 7"/>
          <p:cNvSpPr txBox="1">
            <a:spLocks noGrp="1" noChangeArrowheads="1"/>
          </p:cNvSpPr>
          <p:nvPr/>
        </p:nvSpPr>
        <p:spPr bwMode="auto">
          <a:xfrm>
            <a:off x="3848944" y="9410701"/>
            <a:ext cx="2945556"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0" tIns="45651" rIns="91300" bIns="45651"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DC59D979-326D-4009-B47A-2B9500768D0B}" type="slidenum">
              <a:rPr lang="en-US" sz="1200">
                <a:latin typeface="Arial" charset="0"/>
              </a:rPr>
              <a:pPr algn="r" eaLnBrk="1" hangingPunct="1"/>
              <a:t>7</a:t>
            </a:fld>
            <a:endParaRPr lang="en-US" sz="1200">
              <a:latin typeface="Arial" charset="0"/>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endParaRPr kumimoji="0" lang="en-GB" smtClean="0">
              <a:latin typeface="Times New Roman" pitchFamily="18" charset="0"/>
            </a:endParaRPr>
          </a:p>
        </p:txBody>
      </p:sp>
      <p:sp>
        <p:nvSpPr>
          <p:cNvPr id="50180" name="Rectangle 2"/>
          <p:cNvSpPr>
            <a:spLocks noGrp="1" noRot="1" noChangeAspect="1" noChangeArrowheads="1" noTextEdit="1"/>
          </p:cNvSpPr>
          <p:nvPr>
            <p:ph type="sldImg"/>
          </p:nvPr>
        </p:nvSpPr>
        <p:spPr>
          <a:xfrm>
            <a:off x="920750" y="742950"/>
            <a:ext cx="4953000" cy="3714750"/>
          </a:xfrm>
          <a:ln/>
        </p:spPr>
      </p:sp>
      <p:sp>
        <p:nvSpPr>
          <p:cNvPr id="50181" name="Rectangle 3"/>
          <p:cNvSpPr>
            <a:spLocks noGrp="1" noChangeArrowheads="1"/>
          </p:cNvSpPr>
          <p:nvPr>
            <p:ph type="body" idx="1"/>
          </p:nvPr>
        </p:nvSpPr>
        <p:spPr>
          <a:xfrm>
            <a:off x="907048" y="4704850"/>
            <a:ext cx="4980405" cy="4457470"/>
          </a:xfrm>
          <a:noFill/>
        </p:spPr>
        <p:txBody>
          <a:bodyPr lIns="91990" tIns="45995" rIns="91990" bIns="45995"/>
          <a:lstStyle/>
          <a:p>
            <a:endParaRPr lang="ru-RU" smtClean="0"/>
          </a:p>
        </p:txBody>
      </p:sp>
      <p:sp>
        <p:nvSpPr>
          <p:cNvPr id="50183"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fld id="{57A17345-F85F-46B2-91BA-A59583C6272B}" type="slidenum">
              <a:rPr kumimoji="0" lang="en-GB" smtClean="0">
                <a:latin typeface="Times New Roman" pitchFamily="18" charset="0"/>
              </a:rPr>
              <a:pPr/>
              <a:t>9</a:t>
            </a:fld>
            <a:endParaRPr kumimoji="0" lang="en-GB"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endParaRPr kumimoji="0" lang="en-GB" smtClean="0">
              <a:latin typeface="Times New Roman" pitchFamily="18" charset="0"/>
            </a:endParaRPr>
          </a:p>
        </p:txBody>
      </p:sp>
      <p:sp>
        <p:nvSpPr>
          <p:cNvPr id="51205"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fld id="{D0A918AA-714D-41FB-82A5-207674CC3E2A}" type="slidenum">
              <a:rPr kumimoji="0" lang="en-GB" smtClean="0">
                <a:latin typeface="Times New Roman" pitchFamily="18" charset="0"/>
              </a:rPr>
              <a:pPr/>
              <a:t>10</a:t>
            </a:fld>
            <a:endParaRPr kumimoji="0" lang="en-GB" smtClean="0">
              <a:latin typeface="Times New Roman" pitchFamily="18" charset="0"/>
            </a:endParaRPr>
          </a:p>
        </p:txBody>
      </p:sp>
      <p:sp>
        <p:nvSpPr>
          <p:cNvPr id="51206" name="Rectangle 7"/>
          <p:cNvSpPr txBox="1">
            <a:spLocks noGrp="1" noChangeArrowheads="1"/>
          </p:cNvSpPr>
          <p:nvPr/>
        </p:nvSpPr>
        <p:spPr bwMode="auto">
          <a:xfrm>
            <a:off x="3851534" y="9411238"/>
            <a:ext cx="2942966" cy="49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0" tIns="45995" rIns="91990" bIns="45995" anchor="b"/>
          <a:lstStyle>
            <a:lvl1pPr defTabSz="920750" eaLnBrk="0" hangingPunct="0">
              <a:defRPr kumimoji="1" sz="1000">
                <a:solidFill>
                  <a:schemeClr val="tx1"/>
                </a:solidFill>
                <a:latin typeface="Arial" charset="0"/>
                <a:cs typeface="Arial" charset="0"/>
              </a:defRPr>
            </a:lvl1pPr>
            <a:lvl2pPr marL="742950" indent="-285750" defTabSz="920750" eaLnBrk="0" hangingPunct="0">
              <a:defRPr kumimoji="1" sz="1000">
                <a:solidFill>
                  <a:schemeClr val="tx1"/>
                </a:solidFill>
                <a:latin typeface="Arial" charset="0"/>
                <a:cs typeface="Arial" charset="0"/>
              </a:defRPr>
            </a:lvl2pPr>
            <a:lvl3pPr marL="1143000" indent="-228600" defTabSz="920750" eaLnBrk="0" hangingPunct="0">
              <a:defRPr kumimoji="1" sz="1000">
                <a:solidFill>
                  <a:schemeClr val="tx1"/>
                </a:solidFill>
                <a:latin typeface="Arial" charset="0"/>
                <a:cs typeface="Arial" charset="0"/>
              </a:defRPr>
            </a:lvl3pPr>
            <a:lvl4pPr marL="1600200" indent="-228600" defTabSz="920750" eaLnBrk="0" hangingPunct="0">
              <a:defRPr kumimoji="1" sz="1000">
                <a:solidFill>
                  <a:schemeClr val="tx1"/>
                </a:solidFill>
                <a:latin typeface="Arial" charset="0"/>
                <a:cs typeface="Arial" charset="0"/>
              </a:defRPr>
            </a:lvl4pPr>
            <a:lvl5pPr marL="2057400" indent="-228600" defTabSz="920750" eaLnBrk="0" hangingPunct="0">
              <a:defRPr kumimoji="1" sz="1000">
                <a:solidFill>
                  <a:schemeClr val="tx1"/>
                </a:solidFill>
                <a:latin typeface="Arial" charset="0"/>
                <a:cs typeface="Arial" charset="0"/>
              </a:defRPr>
            </a:lvl5pPr>
            <a:lvl6pPr marL="2514600" indent="-228600" defTabSz="920750" eaLnBrk="0" fontAlgn="base" hangingPunct="0">
              <a:spcBef>
                <a:spcPct val="0"/>
              </a:spcBef>
              <a:spcAft>
                <a:spcPct val="0"/>
              </a:spcAft>
              <a:defRPr kumimoji="1" sz="1000">
                <a:solidFill>
                  <a:schemeClr val="tx1"/>
                </a:solidFill>
                <a:latin typeface="Arial" charset="0"/>
                <a:cs typeface="Arial" charset="0"/>
              </a:defRPr>
            </a:lvl6pPr>
            <a:lvl7pPr marL="2971800" indent="-228600" defTabSz="920750" eaLnBrk="0" fontAlgn="base" hangingPunct="0">
              <a:spcBef>
                <a:spcPct val="0"/>
              </a:spcBef>
              <a:spcAft>
                <a:spcPct val="0"/>
              </a:spcAft>
              <a:defRPr kumimoji="1" sz="1000">
                <a:solidFill>
                  <a:schemeClr val="tx1"/>
                </a:solidFill>
                <a:latin typeface="Arial" charset="0"/>
                <a:cs typeface="Arial" charset="0"/>
              </a:defRPr>
            </a:lvl7pPr>
            <a:lvl8pPr marL="3429000" indent="-228600" defTabSz="920750" eaLnBrk="0" fontAlgn="base" hangingPunct="0">
              <a:spcBef>
                <a:spcPct val="0"/>
              </a:spcBef>
              <a:spcAft>
                <a:spcPct val="0"/>
              </a:spcAft>
              <a:defRPr kumimoji="1" sz="1000">
                <a:solidFill>
                  <a:schemeClr val="tx1"/>
                </a:solidFill>
                <a:latin typeface="Arial" charset="0"/>
                <a:cs typeface="Arial" charset="0"/>
              </a:defRPr>
            </a:lvl8pPr>
            <a:lvl9pPr marL="3886200" indent="-228600" defTabSz="920750" eaLnBrk="0" fontAlgn="base" hangingPunct="0">
              <a:spcBef>
                <a:spcPct val="0"/>
              </a:spcBef>
              <a:spcAft>
                <a:spcPct val="0"/>
              </a:spcAft>
              <a:defRPr kumimoji="1" sz="1000">
                <a:solidFill>
                  <a:schemeClr val="tx1"/>
                </a:solidFill>
                <a:latin typeface="Arial" charset="0"/>
                <a:cs typeface="Arial" charset="0"/>
              </a:defRPr>
            </a:lvl9pPr>
          </a:lstStyle>
          <a:p>
            <a:pPr algn="r" eaLnBrk="1" hangingPunct="1"/>
            <a:fld id="{09772446-0D69-488B-8837-5C01A73ED434}" type="slidenum">
              <a:rPr kumimoji="0" lang="en-US" sz="1200"/>
              <a:pPr algn="r" eaLnBrk="1" hangingPunct="1"/>
              <a:t>10</a:t>
            </a:fld>
            <a:endParaRPr kumimoji="0" lang="en-US" sz="1200"/>
          </a:p>
        </p:txBody>
      </p:sp>
      <p:sp>
        <p:nvSpPr>
          <p:cNvPr id="51207" name="Rectangle 2"/>
          <p:cNvSpPr>
            <a:spLocks noGrp="1" noRot="1" noChangeAspect="1" noChangeArrowheads="1" noTextEdit="1"/>
          </p:cNvSpPr>
          <p:nvPr>
            <p:ph type="sldImg"/>
          </p:nvPr>
        </p:nvSpPr>
        <p:spPr>
          <a:xfrm>
            <a:off x="920750" y="742950"/>
            <a:ext cx="4953000" cy="3714750"/>
          </a:xfrm>
          <a:ln/>
        </p:spPr>
      </p:sp>
      <p:sp>
        <p:nvSpPr>
          <p:cNvPr id="51208" name="Rectangle 3"/>
          <p:cNvSpPr>
            <a:spLocks noGrp="1" noChangeArrowheads="1"/>
          </p:cNvSpPr>
          <p:nvPr>
            <p:ph type="body" idx="1"/>
          </p:nvPr>
        </p:nvSpPr>
        <p:spPr>
          <a:xfrm>
            <a:off x="907048" y="4704850"/>
            <a:ext cx="4980405" cy="4457470"/>
          </a:xfrm>
          <a:noFill/>
        </p:spPr>
        <p:txBody>
          <a:bodyPr lIns="91990" tIns="45995" rIns="91990" bIns="45995"/>
          <a:lstStyle/>
          <a:p>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20750" y="742950"/>
            <a:ext cx="4953000" cy="3714750"/>
          </a:xfrm>
          <a:ln/>
        </p:spPr>
      </p:sp>
      <p:sp>
        <p:nvSpPr>
          <p:cNvPr id="53251" name="Rectangle 3"/>
          <p:cNvSpPr>
            <a:spLocks noGrp="1" noChangeArrowheads="1"/>
          </p:cNvSpPr>
          <p:nvPr>
            <p:ph type="body" idx="1"/>
          </p:nvPr>
        </p:nvSpPr>
        <p:spPr>
          <a:xfrm>
            <a:off x="907048" y="4704850"/>
            <a:ext cx="4980405" cy="4457470"/>
          </a:xfrm>
          <a:noFill/>
        </p:spPr>
        <p:txBody>
          <a:bodyPr lIns="91286" tIns="45643" rIns="91286" bIns="45643"/>
          <a:lstStyle/>
          <a:p>
            <a:pPr marL="113175" indent="-113175">
              <a:lnSpc>
                <a:spcPct val="85000"/>
              </a:lnSpc>
              <a:spcBef>
                <a:spcPct val="10000"/>
              </a:spcBef>
            </a:pPr>
            <a:endParaRPr lang="ru-RU" sz="900"/>
          </a:p>
        </p:txBody>
      </p:sp>
      <p:sp>
        <p:nvSpPr>
          <p:cNvPr id="53253"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fld id="{1D8D39B6-B33F-4665-9892-E944D4587B6B}" type="slidenum">
              <a:rPr kumimoji="0" lang="en-GB" smtClean="0">
                <a:latin typeface="Times New Roman" pitchFamily="18" charset="0"/>
              </a:rPr>
              <a:pPr/>
              <a:t>11</a:t>
            </a:fld>
            <a:endParaRPr kumimoji="0" lang="en-GB" smtClean="0">
              <a:latin typeface="Times New Roman" pitchFamily="18" charset="0"/>
            </a:endParaRPr>
          </a:p>
        </p:txBody>
      </p:sp>
      <p:sp>
        <p:nvSpPr>
          <p:cNvPr id="53255"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15758" indent="-275292" eaLnBrk="0" hangingPunct="0">
              <a:defRPr kumimoji="1" sz="1000">
                <a:solidFill>
                  <a:schemeClr val="tx1"/>
                </a:solidFill>
                <a:latin typeface="Arial" charset="0"/>
                <a:cs typeface="Arial" charset="0"/>
              </a:defRPr>
            </a:lvl2pPr>
            <a:lvl3pPr marL="1101166" indent="-220233" eaLnBrk="0" hangingPunct="0">
              <a:defRPr kumimoji="1" sz="1000">
                <a:solidFill>
                  <a:schemeClr val="tx1"/>
                </a:solidFill>
                <a:latin typeface="Arial" charset="0"/>
                <a:cs typeface="Arial" charset="0"/>
              </a:defRPr>
            </a:lvl3pPr>
            <a:lvl4pPr marL="1541633" indent="-220233" eaLnBrk="0" hangingPunct="0">
              <a:defRPr kumimoji="1" sz="1000">
                <a:solidFill>
                  <a:schemeClr val="tx1"/>
                </a:solidFill>
                <a:latin typeface="Arial" charset="0"/>
                <a:cs typeface="Arial" charset="0"/>
              </a:defRPr>
            </a:lvl4pPr>
            <a:lvl5pPr marL="1982099" indent="-220233" eaLnBrk="0" hangingPunct="0">
              <a:defRPr kumimoji="1" sz="1000">
                <a:solidFill>
                  <a:schemeClr val="tx1"/>
                </a:solidFill>
                <a:latin typeface="Arial" charset="0"/>
                <a:cs typeface="Arial" charset="0"/>
              </a:defRPr>
            </a:lvl5pPr>
            <a:lvl6pPr marL="2422566" indent="-220233" eaLnBrk="0" fontAlgn="base" hangingPunct="0">
              <a:spcBef>
                <a:spcPct val="0"/>
              </a:spcBef>
              <a:spcAft>
                <a:spcPct val="0"/>
              </a:spcAft>
              <a:defRPr kumimoji="1" sz="1000">
                <a:solidFill>
                  <a:schemeClr val="tx1"/>
                </a:solidFill>
                <a:latin typeface="Arial" charset="0"/>
                <a:cs typeface="Arial" charset="0"/>
              </a:defRPr>
            </a:lvl6pPr>
            <a:lvl7pPr marL="2863032" indent="-220233" eaLnBrk="0" fontAlgn="base" hangingPunct="0">
              <a:spcBef>
                <a:spcPct val="0"/>
              </a:spcBef>
              <a:spcAft>
                <a:spcPct val="0"/>
              </a:spcAft>
              <a:defRPr kumimoji="1" sz="1000">
                <a:solidFill>
                  <a:schemeClr val="tx1"/>
                </a:solidFill>
                <a:latin typeface="Arial" charset="0"/>
                <a:cs typeface="Arial" charset="0"/>
              </a:defRPr>
            </a:lvl7pPr>
            <a:lvl8pPr marL="3303499" indent="-220233" eaLnBrk="0" fontAlgn="base" hangingPunct="0">
              <a:spcBef>
                <a:spcPct val="0"/>
              </a:spcBef>
              <a:spcAft>
                <a:spcPct val="0"/>
              </a:spcAft>
              <a:defRPr kumimoji="1" sz="1000">
                <a:solidFill>
                  <a:schemeClr val="tx1"/>
                </a:solidFill>
                <a:latin typeface="Arial" charset="0"/>
                <a:cs typeface="Arial" charset="0"/>
              </a:defRPr>
            </a:lvl8pPr>
            <a:lvl9pPr marL="3743965" indent="-220233" eaLnBrk="0" fontAlgn="base" hangingPunct="0">
              <a:spcBef>
                <a:spcPct val="0"/>
              </a:spcBef>
              <a:spcAft>
                <a:spcPct val="0"/>
              </a:spcAft>
              <a:defRPr kumimoji="1" sz="1000">
                <a:solidFill>
                  <a:schemeClr val="tx1"/>
                </a:solidFill>
                <a:latin typeface="Arial" charset="0"/>
                <a:cs typeface="Arial" charset="0"/>
              </a:defRPr>
            </a:lvl9pPr>
          </a:lstStyle>
          <a:p>
            <a:endParaRPr kumimoji="0" lang="en-GB"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3692525" y="5118100"/>
            <a:ext cx="1919288" cy="1439863"/>
            <a:chOff x="485" y="1104"/>
            <a:chExt cx="1810" cy="1357"/>
          </a:xfrm>
        </p:grpSpPr>
        <p:sp>
          <p:nvSpPr>
            <p:cNvPr id="5" name="Freeform 3"/>
            <p:cNvSpPr>
              <a:spLocks noChangeAspect="1"/>
            </p:cNvSpPr>
            <p:nvPr userDrawn="1"/>
          </p:nvSpPr>
          <p:spPr bwMode="auto">
            <a:xfrm>
              <a:off x="983" y="1687"/>
              <a:ext cx="225" cy="162"/>
            </a:xfrm>
            <a:custGeom>
              <a:avLst/>
              <a:gdLst>
                <a:gd name="T0" fmla="*/ 7 w 450"/>
                <a:gd name="T1" fmla="*/ 4 h 325"/>
                <a:gd name="T2" fmla="*/ 8 w 450"/>
                <a:gd name="T3" fmla="*/ 4 h 325"/>
                <a:gd name="T4" fmla="*/ 7 w 450"/>
                <a:gd name="T5" fmla="*/ 4 h 325"/>
                <a:gd name="T6" fmla="*/ 7 w 450"/>
                <a:gd name="T7" fmla="*/ 4 h 325"/>
                <a:gd name="T8" fmla="*/ 7 w 450"/>
                <a:gd name="T9" fmla="*/ 4 h 325"/>
                <a:gd name="T10" fmla="*/ 7 w 450"/>
                <a:gd name="T11" fmla="*/ 3 h 325"/>
                <a:gd name="T12" fmla="*/ 6 w 450"/>
                <a:gd name="T13" fmla="*/ 3 h 325"/>
                <a:gd name="T14" fmla="*/ 6 w 450"/>
                <a:gd name="T15" fmla="*/ 2 h 325"/>
                <a:gd name="T16" fmla="*/ 5 w 450"/>
                <a:gd name="T17" fmla="*/ 1 h 325"/>
                <a:gd name="T18" fmla="*/ 4 w 450"/>
                <a:gd name="T19" fmla="*/ 0 h 325"/>
                <a:gd name="T20" fmla="*/ 4 w 450"/>
                <a:gd name="T21" fmla="*/ 0 h 325"/>
                <a:gd name="T22" fmla="*/ 4 w 450"/>
                <a:gd name="T23" fmla="*/ 1 h 325"/>
                <a:gd name="T24" fmla="*/ 4 w 450"/>
                <a:gd name="T25" fmla="*/ 2 h 325"/>
                <a:gd name="T26" fmla="*/ 4 w 450"/>
                <a:gd name="T27" fmla="*/ 2 h 325"/>
                <a:gd name="T28" fmla="*/ 5 w 450"/>
                <a:gd name="T29" fmla="*/ 2 h 325"/>
                <a:gd name="T30" fmla="*/ 5 w 450"/>
                <a:gd name="T31" fmla="*/ 3 h 325"/>
                <a:gd name="T32" fmla="*/ 5 w 450"/>
                <a:gd name="T33" fmla="*/ 3 h 325"/>
                <a:gd name="T34" fmla="*/ 6 w 450"/>
                <a:gd name="T35" fmla="*/ 4 h 325"/>
                <a:gd name="T36" fmla="*/ 6 w 450"/>
                <a:gd name="T37" fmla="*/ 4 h 325"/>
                <a:gd name="T38" fmla="*/ 4 w 450"/>
                <a:gd name="T39" fmla="*/ 3 h 325"/>
                <a:gd name="T40" fmla="*/ 4 w 450"/>
                <a:gd name="T41" fmla="*/ 3 h 325"/>
                <a:gd name="T42" fmla="*/ 3 w 450"/>
                <a:gd name="T43" fmla="*/ 3 h 325"/>
                <a:gd name="T44" fmla="*/ 2 w 450"/>
                <a:gd name="T45" fmla="*/ 2 h 325"/>
                <a:gd name="T46" fmla="*/ 1 w 450"/>
                <a:gd name="T47" fmla="*/ 2 h 325"/>
                <a:gd name="T48" fmla="*/ 0 w 450"/>
                <a:gd name="T49" fmla="*/ 2 h 325"/>
                <a:gd name="T50" fmla="*/ 1 w 450"/>
                <a:gd name="T51" fmla="*/ 3 h 325"/>
                <a:gd name="T52" fmla="*/ 2 w 450"/>
                <a:gd name="T53" fmla="*/ 3 h 325"/>
                <a:gd name="T54" fmla="*/ 3 w 450"/>
                <a:gd name="T55" fmla="*/ 4 h 325"/>
                <a:gd name="T56" fmla="*/ 3 w 450"/>
                <a:gd name="T57" fmla="*/ 4 h 325"/>
                <a:gd name="T58" fmla="*/ 4 w 450"/>
                <a:gd name="T59" fmla="*/ 4 h 325"/>
                <a:gd name="T60" fmla="*/ 4 w 450"/>
                <a:gd name="T61" fmla="*/ 5 h 325"/>
                <a:gd name="T62" fmla="*/ 5 w 450"/>
                <a:gd name="T63" fmla="*/ 5 h 325"/>
                <a:gd name="T64" fmla="*/ 6 w 450"/>
                <a:gd name="T65" fmla="*/ 4 h 325"/>
                <a:gd name="T66" fmla="*/ 7 w 450"/>
                <a:gd name="T67" fmla="*/ 4 h 325"/>
                <a:gd name="T68" fmla="*/ 7 w 450"/>
                <a:gd name="T69" fmla="*/ 4 h 3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50" h="325">
                  <a:moveTo>
                    <a:pt x="445" y="296"/>
                  </a:moveTo>
                  <a:lnTo>
                    <a:pt x="445" y="296"/>
                  </a:lnTo>
                  <a:lnTo>
                    <a:pt x="448" y="293"/>
                  </a:lnTo>
                  <a:lnTo>
                    <a:pt x="450" y="289"/>
                  </a:lnTo>
                  <a:lnTo>
                    <a:pt x="441" y="286"/>
                  </a:lnTo>
                  <a:lnTo>
                    <a:pt x="433" y="283"/>
                  </a:lnTo>
                  <a:lnTo>
                    <a:pt x="425" y="277"/>
                  </a:lnTo>
                  <a:lnTo>
                    <a:pt x="417" y="270"/>
                  </a:lnTo>
                  <a:lnTo>
                    <a:pt x="406" y="257"/>
                  </a:lnTo>
                  <a:lnTo>
                    <a:pt x="398" y="249"/>
                  </a:lnTo>
                  <a:lnTo>
                    <a:pt x="392" y="238"/>
                  </a:lnTo>
                  <a:lnTo>
                    <a:pt x="380" y="217"/>
                  </a:lnTo>
                  <a:lnTo>
                    <a:pt x="364" y="190"/>
                  </a:lnTo>
                  <a:lnTo>
                    <a:pt x="342" y="156"/>
                  </a:lnTo>
                  <a:lnTo>
                    <a:pt x="308" y="114"/>
                  </a:lnTo>
                  <a:lnTo>
                    <a:pt x="271" y="73"/>
                  </a:lnTo>
                  <a:lnTo>
                    <a:pt x="236" y="34"/>
                  </a:lnTo>
                  <a:lnTo>
                    <a:pt x="200" y="0"/>
                  </a:lnTo>
                  <a:lnTo>
                    <a:pt x="212" y="44"/>
                  </a:lnTo>
                  <a:lnTo>
                    <a:pt x="221" y="87"/>
                  </a:lnTo>
                  <a:lnTo>
                    <a:pt x="228" y="108"/>
                  </a:lnTo>
                  <a:lnTo>
                    <a:pt x="236" y="129"/>
                  </a:lnTo>
                  <a:lnTo>
                    <a:pt x="244" y="148"/>
                  </a:lnTo>
                  <a:lnTo>
                    <a:pt x="254" y="169"/>
                  </a:lnTo>
                  <a:lnTo>
                    <a:pt x="263" y="185"/>
                  </a:lnTo>
                  <a:lnTo>
                    <a:pt x="273" y="201"/>
                  </a:lnTo>
                  <a:lnTo>
                    <a:pt x="284" y="216"/>
                  </a:lnTo>
                  <a:lnTo>
                    <a:pt x="297" y="228"/>
                  </a:lnTo>
                  <a:lnTo>
                    <a:pt x="310" y="241"/>
                  </a:lnTo>
                  <a:lnTo>
                    <a:pt x="327" y="253"/>
                  </a:lnTo>
                  <a:lnTo>
                    <a:pt x="347" y="264"/>
                  </a:lnTo>
                  <a:lnTo>
                    <a:pt x="369" y="273"/>
                  </a:lnTo>
                  <a:lnTo>
                    <a:pt x="302" y="254"/>
                  </a:lnTo>
                  <a:lnTo>
                    <a:pt x="239" y="238"/>
                  </a:lnTo>
                  <a:lnTo>
                    <a:pt x="217" y="233"/>
                  </a:lnTo>
                  <a:lnTo>
                    <a:pt x="191" y="228"/>
                  </a:lnTo>
                  <a:lnTo>
                    <a:pt x="138" y="214"/>
                  </a:lnTo>
                  <a:lnTo>
                    <a:pt x="91" y="200"/>
                  </a:lnTo>
                  <a:lnTo>
                    <a:pt x="66" y="191"/>
                  </a:lnTo>
                  <a:lnTo>
                    <a:pt x="27" y="172"/>
                  </a:lnTo>
                  <a:lnTo>
                    <a:pt x="0" y="159"/>
                  </a:lnTo>
                  <a:lnTo>
                    <a:pt x="16" y="185"/>
                  </a:lnTo>
                  <a:lnTo>
                    <a:pt x="33" y="208"/>
                  </a:lnTo>
                  <a:lnTo>
                    <a:pt x="56" y="230"/>
                  </a:lnTo>
                  <a:lnTo>
                    <a:pt x="78" y="251"/>
                  </a:lnTo>
                  <a:lnTo>
                    <a:pt x="104" y="270"/>
                  </a:lnTo>
                  <a:lnTo>
                    <a:pt x="130" y="286"/>
                  </a:lnTo>
                  <a:lnTo>
                    <a:pt x="157" y="301"/>
                  </a:lnTo>
                  <a:lnTo>
                    <a:pt x="186" y="312"/>
                  </a:lnTo>
                  <a:lnTo>
                    <a:pt x="202" y="317"/>
                  </a:lnTo>
                  <a:lnTo>
                    <a:pt x="218" y="322"/>
                  </a:lnTo>
                  <a:lnTo>
                    <a:pt x="234" y="323"/>
                  </a:lnTo>
                  <a:lnTo>
                    <a:pt x="250" y="325"/>
                  </a:lnTo>
                  <a:lnTo>
                    <a:pt x="282" y="325"/>
                  </a:lnTo>
                  <a:lnTo>
                    <a:pt x="316" y="322"/>
                  </a:lnTo>
                  <a:lnTo>
                    <a:pt x="348" y="315"/>
                  </a:lnTo>
                  <a:lnTo>
                    <a:pt x="380" y="309"/>
                  </a:lnTo>
                  <a:lnTo>
                    <a:pt x="445" y="2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noChangeAspect="1"/>
            </p:cNvSpPr>
            <p:nvPr userDrawn="1"/>
          </p:nvSpPr>
          <p:spPr bwMode="auto">
            <a:xfrm>
              <a:off x="916" y="1600"/>
              <a:ext cx="181" cy="188"/>
            </a:xfrm>
            <a:custGeom>
              <a:avLst/>
              <a:gdLst>
                <a:gd name="T0" fmla="*/ 6 w 362"/>
                <a:gd name="T1" fmla="*/ 6 h 376"/>
                <a:gd name="T2" fmla="*/ 6 w 362"/>
                <a:gd name="T3" fmla="*/ 6 h 376"/>
                <a:gd name="T4" fmla="*/ 6 w 362"/>
                <a:gd name="T5" fmla="*/ 6 h 376"/>
                <a:gd name="T6" fmla="*/ 6 w 362"/>
                <a:gd name="T7" fmla="*/ 6 h 376"/>
                <a:gd name="T8" fmla="*/ 6 w 362"/>
                <a:gd name="T9" fmla="*/ 4 h 376"/>
                <a:gd name="T10" fmla="*/ 5 w 362"/>
                <a:gd name="T11" fmla="*/ 3 h 376"/>
                <a:gd name="T12" fmla="*/ 5 w 362"/>
                <a:gd name="T13" fmla="*/ 3 h 376"/>
                <a:gd name="T14" fmla="*/ 5 w 362"/>
                <a:gd name="T15" fmla="*/ 2 h 376"/>
                <a:gd name="T16" fmla="*/ 4 w 362"/>
                <a:gd name="T17" fmla="*/ 1 h 376"/>
                <a:gd name="T18" fmla="*/ 4 w 362"/>
                <a:gd name="T19" fmla="*/ 0 h 376"/>
                <a:gd name="T20" fmla="*/ 4 w 362"/>
                <a:gd name="T21" fmla="*/ 1 h 376"/>
                <a:gd name="T22" fmla="*/ 4 w 362"/>
                <a:gd name="T23" fmla="*/ 2 h 376"/>
                <a:gd name="T24" fmla="*/ 4 w 362"/>
                <a:gd name="T25" fmla="*/ 3 h 376"/>
                <a:gd name="T26" fmla="*/ 4 w 362"/>
                <a:gd name="T27" fmla="*/ 4 h 376"/>
                <a:gd name="T28" fmla="*/ 5 w 362"/>
                <a:gd name="T29" fmla="*/ 5 h 376"/>
                <a:gd name="T30" fmla="*/ 5 w 362"/>
                <a:gd name="T31" fmla="*/ 5 h 376"/>
                <a:gd name="T32" fmla="*/ 5 w 362"/>
                <a:gd name="T33" fmla="*/ 6 h 376"/>
                <a:gd name="T34" fmla="*/ 5 w 362"/>
                <a:gd name="T35" fmla="*/ 6 h 376"/>
                <a:gd name="T36" fmla="*/ 5 w 362"/>
                <a:gd name="T37" fmla="*/ 5 h 376"/>
                <a:gd name="T38" fmla="*/ 4 w 362"/>
                <a:gd name="T39" fmla="*/ 5 h 376"/>
                <a:gd name="T40" fmla="*/ 3 w 362"/>
                <a:gd name="T41" fmla="*/ 4 h 376"/>
                <a:gd name="T42" fmla="*/ 2 w 362"/>
                <a:gd name="T43" fmla="*/ 3 h 376"/>
                <a:gd name="T44" fmla="*/ 2 w 362"/>
                <a:gd name="T45" fmla="*/ 3 h 376"/>
                <a:gd name="T46" fmla="*/ 1 w 362"/>
                <a:gd name="T47" fmla="*/ 2 h 376"/>
                <a:gd name="T48" fmla="*/ 1 w 362"/>
                <a:gd name="T49" fmla="*/ 2 h 376"/>
                <a:gd name="T50" fmla="*/ 1 w 362"/>
                <a:gd name="T51" fmla="*/ 2 h 376"/>
                <a:gd name="T52" fmla="*/ 0 w 362"/>
                <a:gd name="T53" fmla="*/ 1 h 376"/>
                <a:gd name="T54" fmla="*/ 1 w 362"/>
                <a:gd name="T55" fmla="*/ 2 h 376"/>
                <a:gd name="T56" fmla="*/ 1 w 362"/>
                <a:gd name="T57" fmla="*/ 3 h 376"/>
                <a:gd name="T58" fmla="*/ 1 w 362"/>
                <a:gd name="T59" fmla="*/ 3 h 376"/>
                <a:gd name="T60" fmla="*/ 2 w 362"/>
                <a:gd name="T61" fmla="*/ 4 h 376"/>
                <a:gd name="T62" fmla="*/ 2 w 362"/>
                <a:gd name="T63" fmla="*/ 4 h 376"/>
                <a:gd name="T64" fmla="*/ 2 w 362"/>
                <a:gd name="T65" fmla="*/ 5 h 376"/>
                <a:gd name="T66" fmla="*/ 3 w 362"/>
                <a:gd name="T67" fmla="*/ 5 h 376"/>
                <a:gd name="T68" fmla="*/ 3 w 362"/>
                <a:gd name="T69" fmla="*/ 5 h 376"/>
                <a:gd name="T70" fmla="*/ 4 w 362"/>
                <a:gd name="T71" fmla="*/ 6 h 376"/>
                <a:gd name="T72" fmla="*/ 5 w 362"/>
                <a:gd name="T73" fmla="*/ 6 h 376"/>
                <a:gd name="T74" fmla="*/ 5 w 362"/>
                <a:gd name="T75" fmla="*/ 6 h 376"/>
                <a:gd name="T76" fmla="*/ 6 w 362"/>
                <a:gd name="T77" fmla="*/ 6 h 376"/>
                <a:gd name="T78" fmla="*/ 6 w 362"/>
                <a:gd name="T79" fmla="*/ 6 h 376"/>
                <a:gd name="T80" fmla="*/ 6 w 362"/>
                <a:gd name="T81" fmla="*/ 6 h 3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62" h="376">
                  <a:moveTo>
                    <a:pt x="354" y="376"/>
                  </a:moveTo>
                  <a:lnTo>
                    <a:pt x="354" y="376"/>
                  </a:lnTo>
                  <a:lnTo>
                    <a:pt x="362" y="374"/>
                  </a:lnTo>
                  <a:lnTo>
                    <a:pt x="351" y="353"/>
                  </a:lnTo>
                  <a:lnTo>
                    <a:pt x="346" y="340"/>
                  </a:lnTo>
                  <a:lnTo>
                    <a:pt x="341" y="324"/>
                  </a:lnTo>
                  <a:lnTo>
                    <a:pt x="334" y="291"/>
                  </a:lnTo>
                  <a:lnTo>
                    <a:pt x="328" y="250"/>
                  </a:lnTo>
                  <a:lnTo>
                    <a:pt x="318" y="209"/>
                  </a:lnTo>
                  <a:lnTo>
                    <a:pt x="314" y="189"/>
                  </a:lnTo>
                  <a:lnTo>
                    <a:pt x="307" y="170"/>
                  </a:lnTo>
                  <a:lnTo>
                    <a:pt x="293" y="138"/>
                  </a:lnTo>
                  <a:lnTo>
                    <a:pt x="278" y="107"/>
                  </a:lnTo>
                  <a:lnTo>
                    <a:pt x="262" y="79"/>
                  </a:lnTo>
                  <a:lnTo>
                    <a:pt x="246" y="51"/>
                  </a:lnTo>
                  <a:lnTo>
                    <a:pt x="222" y="14"/>
                  </a:lnTo>
                  <a:lnTo>
                    <a:pt x="212" y="0"/>
                  </a:lnTo>
                  <a:lnTo>
                    <a:pt x="216" y="43"/>
                  </a:lnTo>
                  <a:lnTo>
                    <a:pt x="219" y="87"/>
                  </a:lnTo>
                  <a:lnTo>
                    <a:pt x="220" y="128"/>
                  </a:lnTo>
                  <a:lnTo>
                    <a:pt x="227" y="170"/>
                  </a:lnTo>
                  <a:lnTo>
                    <a:pt x="230" y="191"/>
                  </a:lnTo>
                  <a:lnTo>
                    <a:pt x="236" y="212"/>
                  </a:lnTo>
                  <a:lnTo>
                    <a:pt x="243" y="231"/>
                  </a:lnTo>
                  <a:lnTo>
                    <a:pt x="253" y="252"/>
                  </a:lnTo>
                  <a:lnTo>
                    <a:pt x="264" y="275"/>
                  </a:lnTo>
                  <a:lnTo>
                    <a:pt x="277" y="295"/>
                  </a:lnTo>
                  <a:lnTo>
                    <a:pt x="293" y="316"/>
                  </a:lnTo>
                  <a:lnTo>
                    <a:pt x="312" y="339"/>
                  </a:lnTo>
                  <a:lnTo>
                    <a:pt x="304" y="334"/>
                  </a:lnTo>
                  <a:lnTo>
                    <a:pt x="298" y="329"/>
                  </a:lnTo>
                  <a:lnTo>
                    <a:pt x="288" y="321"/>
                  </a:lnTo>
                  <a:lnTo>
                    <a:pt x="275" y="307"/>
                  </a:lnTo>
                  <a:lnTo>
                    <a:pt x="249" y="281"/>
                  </a:lnTo>
                  <a:lnTo>
                    <a:pt x="220" y="257"/>
                  </a:lnTo>
                  <a:lnTo>
                    <a:pt x="190" y="233"/>
                  </a:lnTo>
                  <a:lnTo>
                    <a:pt x="159" y="210"/>
                  </a:lnTo>
                  <a:lnTo>
                    <a:pt x="127" y="188"/>
                  </a:lnTo>
                  <a:lnTo>
                    <a:pt x="98" y="165"/>
                  </a:lnTo>
                  <a:lnTo>
                    <a:pt x="69" y="140"/>
                  </a:lnTo>
                  <a:lnTo>
                    <a:pt x="57" y="127"/>
                  </a:lnTo>
                  <a:lnTo>
                    <a:pt x="44" y="114"/>
                  </a:lnTo>
                  <a:lnTo>
                    <a:pt x="34" y="101"/>
                  </a:lnTo>
                  <a:lnTo>
                    <a:pt x="23" y="87"/>
                  </a:lnTo>
                  <a:lnTo>
                    <a:pt x="13" y="74"/>
                  </a:lnTo>
                  <a:lnTo>
                    <a:pt x="7" y="67"/>
                  </a:lnTo>
                  <a:lnTo>
                    <a:pt x="0" y="62"/>
                  </a:lnTo>
                  <a:lnTo>
                    <a:pt x="7" y="87"/>
                  </a:lnTo>
                  <a:lnTo>
                    <a:pt x="15" y="111"/>
                  </a:lnTo>
                  <a:lnTo>
                    <a:pt x="23" y="135"/>
                  </a:lnTo>
                  <a:lnTo>
                    <a:pt x="34" y="160"/>
                  </a:lnTo>
                  <a:lnTo>
                    <a:pt x="45" y="185"/>
                  </a:lnTo>
                  <a:lnTo>
                    <a:pt x="58" y="207"/>
                  </a:lnTo>
                  <a:lnTo>
                    <a:pt x="71" y="228"/>
                  </a:lnTo>
                  <a:lnTo>
                    <a:pt x="85" y="249"/>
                  </a:lnTo>
                  <a:lnTo>
                    <a:pt x="97" y="263"/>
                  </a:lnTo>
                  <a:lnTo>
                    <a:pt x="110" y="276"/>
                  </a:lnTo>
                  <a:lnTo>
                    <a:pt x="121" y="287"/>
                  </a:lnTo>
                  <a:lnTo>
                    <a:pt x="134" y="299"/>
                  </a:lnTo>
                  <a:lnTo>
                    <a:pt x="147" y="307"/>
                  </a:lnTo>
                  <a:lnTo>
                    <a:pt x="159" y="316"/>
                  </a:lnTo>
                  <a:lnTo>
                    <a:pt x="187" y="329"/>
                  </a:lnTo>
                  <a:lnTo>
                    <a:pt x="214" y="340"/>
                  </a:lnTo>
                  <a:lnTo>
                    <a:pt x="241" y="348"/>
                  </a:lnTo>
                  <a:lnTo>
                    <a:pt x="270" y="355"/>
                  </a:lnTo>
                  <a:lnTo>
                    <a:pt x="298" y="360"/>
                  </a:lnTo>
                  <a:lnTo>
                    <a:pt x="320" y="364"/>
                  </a:lnTo>
                  <a:lnTo>
                    <a:pt x="333" y="368"/>
                  </a:lnTo>
                  <a:lnTo>
                    <a:pt x="354"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noChangeAspect="1"/>
            </p:cNvSpPr>
            <p:nvPr userDrawn="1"/>
          </p:nvSpPr>
          <p:spPr bwMode="auto">
            <a:xfrm>
              <a:off x="887" y="1490"/>
              <a:ext cx="128" cy="203"/>
            </a:xfrm>
            <a:custGeom>
              <a:avLst/>
              <a:gdLst>
                <a:gd name="T0" fmla="*/ 4 w 256"/>
                <a:gd name="T1" fmla="*/ 6 h 407"/>
                <a:gd name="T2" fmla="*/ 4 w 256"/>
                <a:gd name="T3" fmla="*/ 6 h 407"/>
                <a:gd name="T4" fmla="*/ 4 w 256"/>
                <a:gd name="T5" fmla="*/ 6 h 407"/>
                <a:gd name="T6" fmla="*/ 4 w 256"/>
                <a:gd name="T7" fmla="*/ 5 h 407"/>
                <a:gd name="T8" fmla="*/ 4 w 256"/>
                <a:gd name="T9" fmla="*/ 5 h 407"/>
                <a:gd name="T10" fmla="*/ 4 w 256"/>
                <a:gd name="T11" fmla="*/ 3 h 407"/>
                <a:gd name="T12" fmla="*/ 4 w 256"/>
                <a:gd name="T13" fmla="*/ 3 h 407"/>
                <a:gd name="T14" fmla="*/ 4 w 256"/>
                <a:gd name="T15" fmla="*/ 2 h 407"/>
                <a:gd name="T16" fmla="*/ 4 w 256"/>
                <a:gd name="T17" fmla="*/ 1 h 407"/>
                <a:gd name="T18" fmla="*/ 4 w 256"/>
                <a:gd name="T19" fmla="*/ 0 h 407"/>
                <a:gd name="T20" fmla="*/ 4 w 256"/>
                <a:gd name="T21" fmla="*/ 0 h 407"/>
                <a:gd name="T22" fmla="*/ 4 w 256"/>
                <a:gd name="T23" fmla="*/ 1 h 407"/>
                <a:gd name="T24" fmla="*/ 3 w 256"/>
                <a:gd name="T25" fmla="*/ 2 h 407"/>
                <a:gd name="T26" fmla="*/ 3 w 256"/>
                <a:gd name="T27" fmla="*/ 3 h 407"/>
                <a:gd name="T28" fmla="*/ 3 w 256"/>
                <a:gd name="T29" fmla="*/ 4 h 407"/>
                <a:gd name="T30" fmla="*/ 4 w 256"/>
                <a:gd name="T31" fmla="*/ 4 h 407"/>
                <a:gd name="T32" fmla="*/ 4 w 256"/>
                <a:gd name="T33" fmla="*/ 5 h 407"/>
                <a:gd name="T34" fmla="*/ 4 w 256"/>
                <a:gd name="T35" fmla="*/ 5 h 407"/>
                <a:gd name="T36" fmla="*/ 3 w 256"/>
                <a:gd name="T37" fmla="*/ 4 h 407"/>
                <a:gd name="T38" fmla="*/ 3 w 256"/>
                <a:gd name="T39" fmla="*/ 3 h 407"/>
                <a:gd name="T40" fmla="*/ 2 w 256"/>
                <a:gd name="T41" fmla="*/ 3 h 407"/>
                <a:gd name="T42" fmla="*/ 1 w 256"/>
                <a:gd name="T43" fmla="*/ 2 h 407"/>
                <a:gd name="T44" fmla="*/ 1 w 256"/>
                <a:gd name="T45" fmla="*/ 1 h 407"/>
                <a:gd name="T46" fmla="*/ 1 w 256"/>
                <a:gd name="T47" fmla="*/ 0 h 407"/>
                <a:gd name="T48" fmla="*/ 0 w 256"/>
                <a:gd name="T49" fmla="*/ 0 h 407"/>
                <a:gd name="T50" fmla="*/ 1 w 256"/>
                <a:gd name="T51" fmla="*/ 1 h 407"/>
                <a:gd name="T52" fmla="*/ 1 w 256"/>
                <a:gd name="T53" fmla="*/ 1 h 407"/>
                <a:gd name="T54" fmla="*/ 1 w 256"/>
                <a:gd name="T55" fmla="*/ 2 h 407"/>
                <a:gd name="T56" fmla="*/ 1 w 256"/>
                <a:gd name="T57" fmla="*/ 3 h 407"/>
                <a:gd name="T58" fmla="*/ 1 w 256"/>
                <a:gd name="T59" fmla="*/ 3 h 407"/>
                <a:gd name="T60" fmla="*/ 2 w 256"/>
                <a:gd name="T61" fmla="*/ 3 h 407"/>
                <a:gd name="T62" fmla="*/ 2 w 256"/>
                <a:gd name="T63" fmla="*/ 4 h 407"/>
                <a:gd name="T64" fmla="*/ 2 w 256"/>
                <a:gd name="T65" fmla="*/ 4 h 407"/>
                <a:gd name="T66" fmla="*/ 4 w 256"/>
                <a:gd name="T67" fmla="*/ 5 h 407"/>
                <a:gd name="T68" fmla="*/ 4 w 256"/>
                <a:gd name="T69" fmla="*/ 6 h 407"/>
                <a:gd name="T70" fmla="*/ 4 w 256"/>
                <a:gd name="T71" fmla="*/ 6 h 4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6" h="407">
                  <a:moveTo>
                    <a:pt x="248" y="407"/>
                  </a:moveTo>
                  <a:lnTo>
                    <a:pt x="248" y="407"/>
                  </a:lnTo>
                  <a:lnTo>
                    <a:pt x="251" y="407"/>
                  </a:lnTo>
                  <a:lnTo>
                    <a:pt x="256" y="405"/>
                  </a:lnTo>
                  <a:lnTo>
                    <a:pt x="250" y="387"/>
                  </a:lnTo>
                  <a:lnTo>
                    <a:pt x="245" y="368"/>
                  </a:lnTo>
                  <a:lnTo>
                    <a:pt x="241" y="349"/>
                  </a:lnTo>
                  <a:lnTo>
                    <a:pt x="240" y="331"/>
                  </a:lnTo>
                  <a:lnTo>
                    <a:pt x="245" y="268"/>
                  </a:lnTo>
                  <a:lnTo>
                    <a:pt x="246" y="233"/>
                  </a:lnTo>
                  <a:lnTo>
                    <a:pt x="248" y="196"/>
                  </a:lnTo>
                  <a:lnTo>
                    <a:pt x="248" y="170"/>
                  </a:lnTo>
                  <a:lnTo>
                    <a:pt x="246" y="146"/>
                  </a:lnTo>
                  <a:lnTo>
                    <a:pt x="245" y="121"/>
                  </a:lnTo>
                  <a:lnTo>
                    <a:pt x="241" y="95"/>
                  </a:lnTo>
                  <a:lnTo>
                    <a:pt x="237" y="71"/>
                  </a:lnTo>
                  <a:lnTo>
                    <a:pt x="230" y="45"/>
                  </a:lnTo>
                  <a:lnTo>
                    <a:pt x="222" y="23"/>
                  </a:lnTo>
                  <a:lnTo>
                    <a:pt x="211" y="0"/>
                  </a:lnTo>
                  <a:lnTo>
                    <a:pt x="196" y="68"/>
                  </a:lnTo>
                  <a:lnTo>
                    <a:pt x="192" y="103"/>
                  </a:lnTo>
                  <a:lnTo>
                    <a:pt x="187" y="138"/>
                  </a:lnTo>
                  <a:lnTo>
                    <a:pt x="185" y="175"/>
                  </a:lnTo>
                  <a:lnTo>
                    <a:pt x="185" y="211"/>
                  </a:lnTo>
                  <a:lnTo>
                    <a:pt x="188" y="246"/>
                  </a:lnTo>
                  <a:lnTo>
                    <a:pt x="192" y="264"/>
                  </a:lnTo>
                  <a:lnTo>
                    <a:pt x="195" y="281"/>
                  </a:lnTo>
                  <a:lnTo>
                    <a:pt x="205" y="310"/>
                  </a:lnTo>
                  <a:lnTo>
                    <a:pt x="209" y="325"/>
                  </a:lnTo>
                  <a:lnTo>
                    <a:pt x="213" y="341"/>
                  </a:lnTo>
                  <a:lnTo>
                    <a:pt x="195" y="309"/>
                  </a:lnTo>
                  <a:lnTo>
                    <a:pt x="174" y="272"/>
                  </a:lnTo>
                  <a:lnTo>
                    <a:pt x="150" y="235"/>
                  </a:lnTo>
                  <a:lnTo>
                    <a:pt x="137" y="217"/>
                  </a:lnTo>
                  <a:lnTo>
                    <a:pt x="124" y="203"/>
                  </a:lnTo>
                  <a:lnTo>
                    <a:pt x="81" y="156"/>
                  </a:lnTo>
                  <a:lnTo>
                    <a:pt x="63" y="133"/>
                  </a:lnTo>
                  <a:lnTo>
                    <a:pt x="45" y="111"/>
                  </a:lnTo>
                  <a:lnTo>
                    <a:pt x="26" y="79"/>
                  </a:lnTo>
                  <a:lnTo>
                    <a:pt x="12" y="53"/>
                  </a:lnTo>
                  <a:lnTo>
                    <a:pt x="0" y="29"/>
                  </a:lnTo>
                  <a:lnTo>
                    <a:pt x="0" y="48"/>
                  </a:lnTo>
                  <a:lnTo>
                    <a:pt x="2" y="69"/>
                  </a:lnTo>
                  <a:lnTo>
                    <a:pt x="5" y="96"/>
                  </a:lnTo>
                  <a:lnTo>
                    <a:pt x="12" y="121"/>
                  </a:lnTo>
                  <a:lnTo>
                    <a:pt x="20" y="148"/>
                  </a:lnTo>
                  <a:lnTo>
                    <a:pt x="31" y="175"/>
                  </a:lnTo>
                  <a:lnTo>
                    <a:pt x="39" y="198"/>
                  </a:lnTo>
                  <a:lnTo>
                    <a:pt x="47" y="214"/>
                  </a:lnTo>
                  <a:lnTo>
                    <a:pt x="55" y="230"/>
                  </a:lnTo>
                  <a:lnTo>
                    <a:pt x="65" y="244"/>
                  </a:lnTo>
                  <a:lnTo>
                    <a:pt x="74" y="257"/>
                  </a:lnTo>
                  <a:lnTo>
                    <a:pt x="86" y="270"/>
                  </a:lnTo>
                  <a:lnTo>
                    <a:pt x="97" y="281"/>
                  </a:lnTo>
                  <a:lnTo>
                    <a:pt x="123" y="304"/>
                  </a:lnTo>
                  <a:lnTo>
                    <a:pt x="180" y="349"/>
                  </a:lnTo>
                  <a:lnTo>
                    <a:pt x="213" y="376"/>
                  </a:lnTo>
                  <a:lnTo>
                    <a:pt x="248" y="4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noChangeAspect="1"/>
            </p:cNvSpPr>
            <p:nvPr userDrawn="1"/>
          </p:nvSpPr>
          <p:spPr bwMode="auto">
            <a:xfrm>
              <a:off x="878" y="1370"/>
              <a:ext cx="117" cy="208"/>
            </a:xfrm>
            <a:custGeom>
              <a:avLst/>
              <a:gdLst>
                <a:gd name="T0" fmla="*/ 3 w 233"/>
                <a:gd name="T1" fmla="*/ 7 h 416"/>
                <a:gd name="T2" fmla="*/ 3 w 233"/>
                <a:gd name="T3" fmla="*/ 7 h 416"/>
                <a:gd name="T4" fmla="*/ 3 w 233"/>
                <a:gd name="T5" fmla="*/ 6 h 416"/>
                <a:gd name="T6" fmla="*/ 3 w 233"/>
                <a:gd name="T7" fmla="*/ 6 h 416"/>
                <a:gd name="T8" fmla="*/ 4 w 233"/>
                <a:gd name="T9" fmla="*/ 5 h 416"/>
                <a:gd name="T10" fmla="*/ 4 w 233"/>
                <a:gd name="T11" fmla="*/ 4 h 416"/>
                <a:gd name="T12" fmla="*/ 4 w 233"/>
                <a:gd name="T13" fmla="*/ 3 h 416"/>
                <a:gd name="T14" fmla="*/ 4 w 233"/>
                <a:gd name="T15" fmla="*/ 2 h 416"/>
                <a:gd name="T16" fmla="*/ 4 w 233"/>
                <a:gd name="T17" fmla="*/ 2 h 416"/>
                <a:gd name="T18" fmla="*/ 4 w 233"/>
                <a:gd name="T19" fmla="*/ 1 h 416"/>
                <a:gd name="T20" fmla="*/ 4 w 233"/>
                <a:gd name="T21" fmla="*/ 2 h 416"/>
                <a:gd name="T22" fmla="*/ 3 w 233"/>
                <a:gd name="T23" fmla="*/ 3 h 416"/>
                <a:gd name="T24" fmla="*/ 3 w 233"/>
                <a:gd name="T25" fmla="*/ 4 h 416"/>
                <a:gd name="T26" fmla="*/ 3 w 233"/>
                <a:gd name="T27" fmla="*/ 4 h 416"/>
                <a:gd name="T28" fmla="*/ 3 w 233"/>
                <a:gd name="T29" fmla="*/ 5 h 416"/>
                <a:gd name="T30" fmla="*/ 3 w 233"/>
                <a:gd name="T31" fmla="*/ 6 h 416"/>
                <a:gd name="T32" fmla="*/ 2 w 233"/>
                <a:gd name="T33" fmla="*/ 5 h 416"/>
                <a:gd name="T34" fmla="*/ 2 w 233"/>
                <a:gd name="T35" fmla="*/ 4 h 416"/>
                <a:gd name="T36" fmla="*/ 2 w 233"/>
                <a:gd name="T37" fmla="*/ 3 h 416"/>
                <a:gd name="T38" fmla="*/ 1 w 233"/>
                <a:gd name="T39" fmla="*/ 2 h 416"/>
                <a:gd name="T40" fmla="*/ 1 w 233"/>
                <a:gd name="T41" fmla="*/ 1 h 416"/>
                <a:gd name="T42" fmla="*/ 1 w 233"/>
                <a:gd name="T43" fmla="*/ 0 h 416"/>
                <a:gd name="T44" fmla="*/ 1 w 233"/>
                <a:gd name="T45" fmla="*/ 1 h 416"/>
                <a:gd name="T46" fmla="*/ 1 w 233"/>
                <a:gd name="T47" fmla="*/ 2 h 416"/>
                <a:gd name="T48" fmla="*/ 1 w 233"/>
                <a:gd name="T49" fmla="*/ 2 h 416"/>
                <a:gd name="T50" fmla="*/ 1 w 233"/>
                <a:gd name="T51" fmla="*/ 3 h 416"/>
                <a:gd name="T52" fmla="*/ 1 w 233"/>
                <a:gd name="T53" fmla="*/ 4 h 416"/>
                <a:gd name="T54" fmla="*/ 1 w 233"/>
                <a:gd name="T55" fmla="*/ 4 h 416"/>
                <a:gd name="T56" fmla="*/ 1 w 233"/>
                <a:gd name="T57" fmla="*/ 5 h 416"/>
                <a:gd name="T58" fmla="*/ 2 w 233"/>
                <a:gd name="T59" fmla="*/ 6 h 416"/>
                <a:gd name="T60" fmla="*/ 3 w 233"/>
                <a:gd name="T61" fmla="*/ 7 h 416"/>
                <a:gd name="T62" fmla="*/ 3 w 233"/>
                <a:gd name="T63" fmla="*/ 7 h 416"/>
                <a:gd name="T64" fmla="*/ 3 w 233"/>
                <a:gd name="T65" fmla="*/ 7 h 4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3" h="416">
                  <a:moveTo>
                    <a:pt x="152" y="416"/>
                  </a:moveTo>
                  <a:lnTo>
                    <a:pt x="160" y="416"/>
                  </a:lnTo>
                  <a:lnTo>
                    <a:pt x="157" y="403"/>
                  </a:lnTo>
                  <a:lnTo>
                    <a:pt x="156" y="387"/>
                  </a:lnTo>
                  <a:lnTo>
                    <a:pt x="157" y="371"/>
                  </a:lnTo>
                  <a:lnTo>
                    <a:pt x="160" y="356"/>
                  </a:lnTo>
                  <a:lnTo>
                    <a:pt x="177" y="319"/>
                  </a:lnTo>
                  <a:lnTo>
                    <a:pt x="193" y="281"/>
                  </a:lnTo>
                  <a:lnTo>
                    <a:pt x="205" y="242"/>
                  </a:lnTo>
                  <a:lnTo>
                    <a:pt x="217" y="204"/>
                  </a:lnTo>
                  <a:lnTo>
                    <a:pt x="223" y="175"/>
                  </a:lnTo>
                  <a:lnTo>
                    <a:pt x="228" y="148"/>
                  </a:lnTo>
                  <a:lnTo>
                    <a:pt x="231" y="125"/>
                  </a:lnTo>
                  <a:lnTo>
                    <a:pt x="233" y="106"/>
                  </a:lnTo>
                  <a:lnTo>
                    <a:pt x="233" y="80"/>
                  </a:lnTo>
                  <a:lnTo>
                    <a:pt x="230" y="64"/>
                  </a:lnTo>
                  <a:lnTo>
                    <a:pt x="213" y="90"/>
                  </a:lnTo>
                  <a:lnTo>
                    <a:pt x="196" y="119"/>
                  </a:lnTo>
                  <a:lnTo>
                    <a:pt x="177" y="154"/>
                  </a:lnTo>
                  <a:lnTo>
                    <a:pt x="167" y="175"/>
                  </a:lnTo>
                  <a:lnTo>
                    <a:pt x="157" y="197"/>
                  </a:lnTo>
                  <a:lnTo>
                    <a:pt x="149" y="220"/>
                  </a:lnTo>
                  <a:lnTo>
                    <a:pt x="143" y="242"/>
                  </a:lnTo>
                  <a:lnTo>
                    <a:pt x="136" y="266"/>
                  </a:lnTo>
                  <a:lnTo>
                    <a:pt x="133" y="291"/>
                  </a:lnTo>
                  <a:lnTo>
                    <a:pt x="132" y="315"/>
                  </a:lnTo>
                  <a:lnTo>
                    <a:pt x="133" y="337"/>
                  </a:lnTo>
                  <a:lnTo>
                    <a:pt x="125" y="300"/>
                  </a:lnTo>
                  <a:lnTo>
                    <a:pt x="117" y="266"/>
                  </a:lnTo>
                  <a:lnTo>
                    <a:pt x="107" y="236"/>
                  </a:lnTo>
                  <a:lnTo>
                    <a:pt x="96" y="205"/>
                  </a:lnTo>
                  <a:lnTo>
                    <a:pt x="83" y="175"/>
                  </a:lnTo>
                  <a:lnTo>
                    <a:pt x="71" y="144"/>
                  </a:lnTo>
                  <a:lnTo>
                    <a:pt x="40" y="80"/>
                  </a:lnTo>
                  <a:lnTo>
                    <a:pt x="34" y="64"/>
                  </a:lnTo>
                  <a:lnTo>
                    <a:pt x="26" y="42"/>
                  </a:lnTo>
                  <a:lnTo>
                    <a:pt x="13" y="0"/>
                  </a:lnTo>
                  <a:lnTo>
                    <a:pt x="6" y="38"/>
                  </a:lnTo>
                  <a:lnTo>
                    <a:pt x="3" y="56"/>
                  </a:lnTo>
                  <a:lnTo>
                    <a:pt x="1" y="74"/>
                  </a:lnTo>
                  <a:lnTo>
                    <a:pt x="0" y="93"/>
                  </a:lnTo>
                  <a:lnTo>
                    <a:pt x="1" y="115"/>
                  </a:lnTo>
                  <a:lnTo>
                    <a:pt x="3" y="140"/>
                  </a:lnTo>
                  <a:lnTo>
                    <a:pt x="8" y="167"/>
                  </a:lnTo>
                  <a:lnTo>
                    <a:pt x="16" y="193"/>
                  </a:lnTo>
                  <a:lnTo>
                    <a:pt x="26" y="220"/>
                  </a:lnTo>
                  <a:lnTo>
                    <a:pt x="40" y="247"/>
                  </a:lnTo>
                  <a:lnTo>
                    <a:pt x="56" y="274"/>
                  </a:lnTo>
                  <a:lnTo>
                    <a:pt x="80" y="310"/>
                  </a:lnTo>
                  <a:lnTo>
                    <a:pt x="106" y="345"/>
                  </a:lnTo>
                  <a:lnTo>
                    <a:pt x="132" y="380"/>
                  </a:lnTo>
                  <a:lnTo>
                    <a:pt x="143" y="398"/>
                  </a:lnTo>
                  <a:lnTo>
                    <a:pt x="152"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noChangeAspect="1"/>
            </p:cNvSpPr>
            <p:nvPr userDrawn="1"/>
          </p:nvSpPr>
          <p:spPr bwMode="auto">
            <a:xfrm>
              <a:off x="911" y="1247"/>
              <a:ext cx="115" cy="231"/>
            </a:xfrm>
            <a:custGeom>
              <a:avLst/>
              <a:gdLst>
                <a:gd name="T0" fmla="*/ 0 w 231"/>
                <a:gd name="T1" fmla="*/ 7 h 463"/>
                <a:gd name="T2" fmla="*/ 0 w 231"/>
                <a:gd name="T3" fmla="*/ 7 h 463"/>
                <a:gd name="T4" fmla="*/ 1 w 231"/>
                <a:gd name="T5" fmla="*/ 6 h 463"/>
                <a:gd name="T6" fmla="*/ 1 w 231"/>
                <a:gd name="T7" fmla="*/ 6 h 463"/>
                <a:gd name="T8" fmla="*/ 1 w 231"/>
                <a:gd name="T9" fmla="*/ 6 h 463"/>
                <a:gd name="T10" fmla="*/ 1 w 231"/>
                <a:gd name="T11" fmla="*/ 6 h 463"/>
                <a:gd name="T12" fmla="*/ 1 w 231"/>
                <a:gd name="T13" fmla="*/ 5 h 463"/>
                <a:gd name="T14" fmla="*/ 1 w 231"/>
                <a:gd name="T15" fmla="*/ 5 h 463"/>
                <a:gd name="T16" fmla="*/ 2 w 231"/>
                <a:gd name="T17" fmla="*/ 4 h 463"/>
                <a:gd name="T18" fmla="*/ 2 w 231"/>
                <a:gd name="T19" fmla="*/ 4 h 463"/>
                <a:gd name="T20" fmla="*/ 2 w 231"/>
                <a:gd name="T21" fmla="*/ 4 h 463"/>
                <a:gd name="T22" fmla="*/ 2 w 231"/>
                <a:gd name="T23" fmla="*/ 3 h 463"/>
                <a:gd name="T24" fmla="*/ 3 w 231"/>
                <a:gd name="T25" fmla="*/ 3 h 463"/>
                <a:gd name="T26" fmla="*/ 3 w 231"/>
                <a:gd name="T27" fmla="*/ 2 h 463"/>
                <a:gd name="T28" fmla="*/ 3 w 231"/>
                <a:gd name="T29" fmla="*/ 1 h 463"/>
                <a:gd name="T30" fmla="*/ 3 w 231"/>
                <a:gd name="T31" fmla="*/ 1 h 463"/>
                <a:gd name="T32" fmla="*/ 3 w 231"/>
                <a:gd name="T33" fmla="*/ 2 h 463"/>
                <a:gd name="T34" fmla="*/ 2 w 231"/>
                <a:gd name="T35" fmla="*/ 2 h 463"/>
                <a:gd name="T36" fmla="*/ 2 w 231"/>
                <a:gd name="T37" fmla="*/ 2 h 463"/>
                <a:gd name="T38" fmla="*/ 2 w 231"/>
                <a:gd name="T39" fmla="*/ 3 h 463"/>
                <a:gd name="T40" fmla="*/ 1 w 231"/>
                <a:gd name="T41" fmla="*/ 3 h 463"/>
                <a:gd name="T42" fmla="*/ 1 w 231"/>
                <a:gd name="T43" fmla="*/ 4 h 463"/>
                <a:gd name="T44" fmla="*/ 1 w 231"/>
                <a:gd name="T45" fmla="*/ 4 h 463"/>
                <a:gd name="T46" fmla="*/ 1 w 231"/>
                <a:gd name="T47" fmla="*/ 4 h 463"/>
                <a:gd name="T48" fmla="*/ 1 w 231"/>
                <a:gd name="T49" fmla="*/ 4 h 463"/>
                <a:gd name="T50" fmla="*/ 1 w 231"/>
                <a:gd name="T51" fmla="*/ 5 h 463"/>
                <a:gd name="T52" fmla="*/ 1 w 231"/>
                <a:gd name="T53" fmla="*/ 5 h 463"/>
                <a:gd name="T54" fmla="*/ 1 w 231"/>
                <a:gd name="T55" fmla="*/ 4 h 463"/>
                <a:gd name="T56" fmla="*/ 1 w 231"/>
                <a:gd name="T57" fmla="*/ 4 h 463"/>
                <a:gd name="T58" fmla="*/ 1 w 231"/>
                <a:gd name="T59" fmla="*/ 3 h 463"/>
                <a:gd name="T60" fmla="*/ 1 w 231"/>
                <a:gd name="T61" fmla="*/ 3 h 463"/>
                <a:gd name="T62" fmla="*/ 1 w 231"/>
                <a:gd name="T63" fmla="*/ 2 h 463"/>
                <a:gd name="T64" fmla="*/ 0 w 231"/>
                <a:gd name="T65" fmla="*/ 1 h 463"/>
                <a:gd name="T66" fmla="*/ 0 w 231"/>
                <a:gd name="T67" fmla="*/ 1 h 463"/>
                <a:gd name="T68" fmla="*/ 0 w 231"/>
                <a:gd name="T69" fmla="*/ 1 h 463"/>
                <a:gd name="T70" fmla="*/ 0 w 231"/>
                <a:gd name="T71" fmla="*/ 1 h 463"/>
                <a:gd name="T72" fmla="*/ 0 w 231"/>
                <a:gd name="T73" fmla="*/ 1 h 463"/>
                <a:gd name="T74" fmla="*/ 0 w 231"/>
                <a:gd name="T75" fmla="*/ 0 h 463"/>
                <a:gd name="T76" fmla="*/ 1 w 231"/>
                <a:gd name="T77" fmla="*/ 0 h 463"/>
                <a:gd name="T78" fmla="*/ 1 w 231"/>
                <a:gd name="T79" fmla="*/ 0 h 463"/>
                <a:gd name="T80" fmla="*/ 1 w 231"/>
                <a:gd name="T81" fmla="*/ 0 h 463"/>
                <a:gd name="T82" fmla="*/ 1 w 231"/>
                <a:gd name="T83" fmla="*/ 0 h 463"/>
                <a:gd name="T84" fmla="*/ 0 w 231"/>
                <a:gd name="T85" fmla="*/ 0 h 463"/>
                <a:gd name="T86" fmla="*/ 0 w 231"/>
                <a:gd name="T87" fmla="*/ 0 h 463"/>
                <a:gd name="T88" fmla="*/ 0 w 231"/>
                <a:gd name="T89" fmla="*/ 1 h 463"/>
                <a:gd name="T90" fmla="*/ 0 w 231"/>
                <a:gd name="T91" fmla="*/ 1 h 463"/>
                <a:gd name="T92" fmla="*/ 0 w 231"/>
                <a:gd name="T93" fmla="*/ 1 h 463"/>
                <a:gd name="T94" fmla="*/ 0 w 231"/>
                <a:gd name="T95" fmla="*/ 1 h 463"/>
                <a:gd name="T96" fmla="*/ 0 w 231"/>
                <a:gd name="T97" fmla="*/ 2 h 463"/>
                <a:gd name="T98" fmla="*/ 0 w 231"/>
                <a:gd name="T99" fmla="*/ 2 h 463"/>
                <a:gd name="T100" fmla="*/ 0 w 231"/>
                <a:gd name="T101" fmla="*/ 2 h 463"/>
                <a:gd name="T102" fmla="*/ 0 w 231"/>
                <a:gd name="T103" fmla="*/ 3 h 463"/>
                <a:gd name="T104" fmla="*/ 0 w 231"/>
                <a:gd name="T105" fmla="*/ 3 h 463"/>
                <a:gd name="T106" fmla="*/ 0 w 231"/>
                <a:gd name="T107" fmla="*/ 4 h 463"/>
                <a:gd name="T108" fmla="*/ 0 w 231"/>
                <a:gd name="T109" fmla="*/ 4 h 463"/>
                <a:gd name="T110" fmla="*/ 0 w 231"/>
                <a:gd name="T111" fmla="*/ 5 h 463"/>
                <a:gd name="T112" fmla="*/ 0 w 231"/>
                <a:gd name="T113" fmla="*/ 5 h 463"/>
                <a:gd name="T114" fmla="*/ 0 w 231"/>
                <a:gd name="T115" fmla="*/ 6 h 463"/>
                <a:gd name="T116" fmla="*/ 0 w 231"/>
                <a:gd name="T117" fmla="*/ 7 h 463"/>
                <a:gd name="T118" fmla="*/ 0 w 231"/>
                <a:gd name="T119" fmla="*/ 7 h 463"/>
                <a:gd name="T120" fmla="*/ 0 w 231"/>
                <a:gd name="T121" fmla="*/ 7 h 463"/>
                <a:gd name="T122" fmla="*/ 0 w 231"/>
                <a:gd name="T123" fmla="*/ 7 h 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1" h="463">
                  <a:moveTo>
                    <a:pt x="61" y="463"/>
                  </a:moveTo>
                  <a:lnTo>
                    <a:pt x="61" y="463"/>
                  </a:lnTo>
                  <a:lnTo>
                    <a:pt x="72" y="426"/>
                  </a:lnTo>
                  <a:lnTo>
                    <a:pt x="77" y="410"/>
                  </a:lnTo>
                  <a:lnTo>
                    <a:pt x="84" y="395"/>
                  </a:lnTo>
                  <a:lnTo>
                    <a:pt x="95" y="377"/>
                  </a:lnTo>
                  <a:lnTo>
                    <a:pt x="114" y="349"/>
                  </a:lnTo>
                  <a:lnTo>
                    <a:pt x="140" y="313"/>
                  </a:lnTo>
                  <a:lnTo>
                    <a:pt x="164" y="275"/>
                  </a:lnTo>
                  <a:lnTo>
                    <a:pt x="185" y="236"/>
                  </a:lnTo>
                  <a:lnTo>
                    <a:pt x="203" y="196"/>
                  </a:lnTo>
                  <a:lnTo>
                    <a:pt x="219" y="157"/>
                  </a:lnTo>
                  <a:lnTo>
                    <a:pt x="231" y="122"/>
                  </a:lnTo>
                  <a:lnTo>
                    <a:pt x="206" y="145"/>
                  </a:lnTo>
                  <a:lnTo>
                    <a:pt x="182" y="167"/>
                  </a:lnTo>
                  <a:lnTo>
                    <a:pt x="156" y="190"/>
                  </a:lnTo>
                  <a:lnTo>
                    <a:pt x="133" y="212"/>
                  </a:lnTo>
                  <a:lnTo>
                    <a:pt x="113" y="236"/>
                  </a:lnTo>
                  <a:lnTo>
                    <a:pt x="93" y="262"/>
                  </a:lnTo>
                  <a:lnTo>
                    <a:pt x="85" y="276"/>
                  </a:lnTo>
                  <a:lnTo>
                    <a:pt x="77" y="291"/>
                  </a:lnTo>
                  <a:lnTo>
                    <a:pt x="71" y="307"/>
                  </a:lnTo>
                  <a:lnTo>
                    <a:pt x="66" y="324"/>
                  </a:lnTo>
                  <a:lnTo>
                    <a:pt x="71" y="299"/>
                  </a:lnTo>
                  <a:lnTo>
                    <a:pt x="72" y="273"/>
                  </a:lnTo>
                  <a:lnTo>
                    <a:pt x="72" y="251"/>
                  </a:lnTo>
                  <a:lnTo>
                    <a:pt x="72" y="226"/>
                  </a:lnTo>
                  <a:lnTo>
                    <a:pt x="66" y="178"/>
                  </a:lnTo>
                  <a:lnTo>
                    <a:pt x="58" y="127"/>
                  </a:lnTo>
                  <a:lnTo>
                    <a:pt x="56" y="111"/>
                  </a:lnTo>
                  <a:lnTo>
                    <a:pt x="56" y="95"/>
                  </a:lnTo>
                  <a:lnTo>
                    <a:pt x="58" y="77"/>
                  </a:lnTo>
                  <a:lnTo>
                    <a:pt x="61" y="61"/>
                  </a:lnTo>
                  <a:lnTo>
                    <a:pt x="69" y="30"/>
                  </a:lnTo>
                  <a:lnTo>
                    <a:pt x="76" y="0"/>
                  </a:lnTo>
                  <a:lnTo>
                    <a:pt x="66" y="10"/>
                  </a:lnTo>
                  <a:lnTo>
                    <a:pt x="58" y="21"/>
                  </a:lnTo>
                  <a:lnTo>
                    <a:pt x="45" y="45"/>
                  </a:lnTo>
                  <a:lnTo>
                    <a:pt x="32" y="69"/>
                  </a:lnTo>
                  <a:lnTo>
                    <a:pt x="23" y="95"/>
                  </a:lnTo>
                  <a:lnTo>
                    <a:pt x="15" y="117"/>
                  </a:lnTo>
                  <a:lnTo>
                    <a:pt x="7" y="141"/>
                  </a:lnTo>
                  <a:lnTo>
                    <a:pt x="3" y="165"/>
                  </a:lnTo>
                  <a:lnTo>
                    <a:pt x="0" y="188"/>
                  </a:lnTo>
                  <a:lnTo>
                    <a:pt x="0" y="212"/>
                  </a:lnTo>
                  <a:lnTo>
                    <a:pt x="2" y="234"/>
                  </a:lnTo>
                  <a:lnTo>
                    <a:pt x="3" y="257"/>
                  </a:lnTo>
                  <a:lnTo>
                    <a:pt x="8" y="281"/>
                  </a:lnTo>
                  <a:lnTo>
                    <a:pt x="18" y="326"/>
                  </a:lnTo>
                  <a:lnTo>
                    <a:pt x="31" y="371"/>
                  </a:lnTo>
                  <a:lnTo>
                    <a:pt x="43" y="414"/>
                  </a:lnTo>
                  <a:lnTo>
                    <a:pt x="55" y="459"/>
                  </a:lnTo>
                  <a:lnTo>
                    <a:pt x="61" y="4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noChangeAspect="1"/>
            </p:cNvSpPr>
            <p:nvPr userDrawn="1"/>
          </p:nvSpPr>
          <p:spPr bwMode="auto">
            <a:xfrm>
              <a:off x="955" y="1180"/>
              <a:ext cx="117" cy="177"/>
            </a:xfrm>
            <a:custGeom>
              <a:avLst/>
              <a:gdLst>
                <a:gd name="T0" fmla="*/ 0 w 235"/>
                <a:gd name="T1" fmla="*/ 6 h 353"/>
                <a:gd name="T2" fmla="*/ 0 w 235"/>
                <a:gd name="T3" fmla="*/ 6 h 353"/>
                <a:gd name="T4" fmla="*/ 0 w 235"/>
                <a:gd name="T5" fmla="*/ 6 h 353"/>
                <a:gd name="T6" fmla="*/ 0 w 235"/>
                <a:gd name="T7" fmla="*/ 5 h 353"/>
                <a:gd name="T8" fmla="*/ 1 w 235"/>
                <a:gd name="T9" fmla="*/ 5 h 353"/>
                <a:gd name="T10" fmla="*/ 1 w 235"/>
                <a:gd name="T11" fmla="*/ 5 h 353"/>
                <a:gd name="T12" fmla="*/ 1 w 235"/>
                <a:gd name="T13" fmla="*/ 5 h 353"/>
                <a:gd name="T14" fmla="*/ 1 w 235"/>
                <a:gd name="T15" fmla="*/ 5 h 353"/>
                <a:gd name="T16" fmla="*/ 1 w 235"/>
                <a:gd name="T17" fmla="*/ 4 h 353"/>
                <a:gd name="T18" fmla="*/ 2 w 235"/>
                <a:gd name="T19" fmla="*/ 4 h 353"/>
                <a:gd name="T20" fmla="*/ 2 w 235"/>
                <a:gd name="T21" fmla="*/ 4 h 353"/>
                <a:gd name="T22" fmla="*/ 2 w 235"/>
                <a:gd name="T23" fmla="*/ 3 h 353"/>
                <a:gd name="T24" fmla="*/ 3 w 235"/>
                <a:gd name="T25" fmla="*/ 3 h 353"/>
                <a:gd name="T26" fmla="*/ 3 w 235"/>
                <a:gd name="T27" fmla="*/ 2 h 353"/>
                <a:gd name="T28" fmla="*/ 3 w 235"/>
                <a:gd name="T29" fmla="*/ 2 h 353"/>
                <a:gd name="T30" fmla="*/ 3 w 235"/>
                <a:gd name="T31" fmla="*/ 2 h 353"/>
                <a:gd name="T32" fmla="*/ 3 w 235"/>
                <a:gd name="T33" fmla="*/ 2 h 353"/>
                <a:gd name="T34" fmla="*/ 3 w 235"/>
                <a:gd name="T35" fmla="*/ 2 h 353"/>
                <a:gd name="T36" fmla="*/ 3 w 235"/>
                <a:gd name="T37" fmla="*/ 2 h 353"/>
                <a:gd name="T38" fmla="*/ 3 w 235"/>
                <a:gd name="T39" fmla="*/ 2 h 353"/>
                <a:gd name="T40" fmla="*/ 2 w 235"/>
                <a:gd name="T41" fmla="*/ 2 h 353"/>
                <a:gd name="T42" fmla="*/ 2 w 235"/>
                <a:gd name="T43" fmla="*/ 3 h 353"/>
                <a:gd name="T44" fmla="*/ 2 w 235"/>
                <a:gd name="T45" fmla="*/ 3 h 353"/>
                <a:gd name="T46" fmla="*/ 1 w 235"/>
                <a:gd name="T47" fmla="*/ 3 h 353"/>
                <a:gd name="T48" fmla="*/ 1 w 235"/>
                <a:gd name="T49" fmla="*/ 3 h 353"/>
                <a:gd name="T50" fmla="*/ 1 w 235"/>
                <a:gd name="T51" fmla="*/ 4 h 353"/>
                <a:gd name="T52" fmla="*/ 1 w 235"/>
                <a:gd name="T53" fmla="*/ 4 h 353"/>
                <a:gd name="T54" fmla="*/ 1 w 235"/>
                <a:gd name="T55" fmla="*/ 4 h 353"/>
                <a:gd name="T56" fmla="*/ 0 w 235"/>
                <a:gd name="T57" fmla="*/ 4 h 353"/>
                <a:gd name="T58" fmla="*/ 0 w 235"/>
                <a:gd name="T59" fmla="*/ 4 h 353"/>
                <a:gd name="T60" fmla="*/ 0 w 235"/>
                <a:gd name="T61" fmla="*/ 4 h 353"/>
                <a:gd name="T62" fmla="*/ 1 w 235"/>
                <a:gd name="T63" fmla="*/ 3 h 353"/>
                <a:gd name="T64" fmla="*/ 1 w 235"/>
                <a:gd name="T65" fmla="*/ 2 h 353"/>
                <a:gd name="T66" fmla="*/ 1 w 235"/>
                <a:gd name="T67" fmla="*/ 1 h 353"/>
                <a:gd name="T68" fmla="*/ 1 w 235"/>
                <a:gd name="T69" fmla="*/ 0 h 353"/>
                <a:gd name="T70" fmla="*/ 1 w 235"/>
                <a:gd name="T71" fmla="*/ 0 h 353"/>
                <a:gd name="T72" fmla="*/ 1 w 235"/>
                <a:gd name="T73" fmla="*/ 1 h 353"/>
                <a:gd name="T74" fmla="*/ 1 w 235"/>
                <a:gd name="T75" fmla="*/ 1 h 353"/>
                <a:gd name="T76" fmla="*/ 0 w 235"/>
                <a:gd name="T77" fmla="*/ 1 h 353"/>
                <a:gd name="T78" fmla="*/ 0 w 235"/>
                <a:gd name="T79" fmla="*/ 2 h 353"/>
                <a:gd name="T80" fmla="*/ 0 w 235"/>
                <a:gd name="T81" fmla="*/ 2 h 353"/>
                <a:gd name="T82" fmla="*/ 0 w 235"/>
                <a:gd name="T83" fmla="*/ 2 h 353"/>
                <a:gd name="T84" fmla="*/ 0 w 235"/>
                <a:gd name="T85" fmla="*/ 3 h 353"/>
                <a:gd name="T86" fmla="*/ 0 w 235"/>
                <a:gd name="T87" fmla="*/ 3 h 353"/>
                <a:gd name="T88" fmla="*/ 0 w 235"/>
                <a:gd name="T89" fmla="*/ 3 h 353"/>
                <a:gd name="T90" fmla="*/ 0 w 235"/>
                <a:gd name="T91" fmla="*/ 3 h 353"/>
                <a:gd name="T92" fmla="*/ 0 w 235"/>
                <a:gd name="T93" fmla="*/ 4 h 353"/>
                <a:gd name="T94" fmla="*/ 0 w 235"/>
                <a:gd name="T95" fmla="*/ 4 h 353"/>
                <a:gd name="T96" fmla="*/ 0 w 235"/>
                <a:gd name="T97" fmla="*/ 4 h 353"/>
                <a:gd name="T98" fmla="*/ 0 w 235"/>
                <a:gd name="T99" fmla="*/ 5 h 353"/>
                <a:gd name="T100" fmla="*/ 0 w 235"/>
                <a:gd name="T101" fmla="*/ 5 h 353"/>
                <a:gd name="T102" fmla="*/ 0 w 235"/>
                <a:gd name="T103" fmla="*/ 5 h 353"/>
                <a:gd name="T104" fmla="*/ 0 w 235"/>
                <a:gd name="T105" fmla="*/ 6 h 353"/>
                <a:gd name="T106" fmla="*/ 0 w 235"/>
                <a:gd name="T107" fmla="*/ 6 h 353"/>
                <a:gd name="T108" fmla="*/ 0 w 235"/>
                <a:gd name="T109" fmla="*/ 6 h 353"/>
                <a:gd name="T110" fmla="*/ 0 w 235"/>
                <a:gd name="T111" fmla="*/ 6 h 353"/>
                <a:gd name="T112" fmla="*/ 0 w 235"/>
                <a:gd name="T113" fmla="*/ 6 h 3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5" h="353">
                  <a:moveTo>
                    <a:pt x="8" y="353"/>
                  </a:moveTo>
                  <a:lnTo>
                    <a:pt x="8" y="353"/>
                  </a:lnTo>
                  <a:lnTo>
                    <a:pt x="26" y="332"/>
                  </a:lnTo>
                  <a:lnTo>
                    <a:pt x="47" y="310"/>
                  </a:lnTo>
                  <a:lnTo>
                    <a:pt x="66" y="292"/>
                  </a:lnTo>
                  <a:lnTo>
                    <a:pt x="82" y="279"/>
                  </a:lnTo>
                  <a:lnTo>
                    <a:pt x="92" y="270"/>
                  </a:lnTo>
                  <a:lnTo>
                    <a:pt x="110" y="253"/>
                  </a:lnTo>
                  <a:lnTo>
                    <a:pt x="132" y="229"/>
                  </a:lnTo>
                  <a:lnTo>
                    <a:pt x="158" y="202"/>
                  </a:lnTo>
                  <a:lnTo>
                    <a:pt x="182" y="170"/>
                  </a:lnTo>
                  <a:lnTo>
                    <a:pt x="206" y="138"/>
                  </a:lnTo>
                  <a:lnTo>
                    <a:pt x="216" y="122"/>
                  </a:lnTo>
                  <a:lnTo>
                    <a:pt x="224" y="106"/>
                  </a:lnTo>
                  <a:lnTo>
                    <a:pt x="230" y="90"/>
                  </a:lnTo>
                  <a:lnTo>
                    <a:pt x="235" y="74"/>
                  </a:lnTo>
                  <a:lnTo>
                    <a:pt x="225" y="86"/>
                  </a:lnTo>
                  <a:lnTo>
                    <a:pt x="213" y="98"/>
                  </a:lnTo>
                  <a:lnTo>
                    <a:pt x="188" y="118"/>
                  </a:lnTo>
                  <a:lnTo>
                    <a:pt x="161" y="136"/>
                  </a:lnTo>
                  <a:lnTo>
                    <a:pt x="135" y="154"/>
                  </a:lnTo>
                  <a:lnTo>
                    <a:pt x="110" y="173"/>
                  </a:lnTo>
                  <a:lnTo>
                    <a:pt x="97" y="184"/>
                  </a:lnTo>
                  <a:lnTo>
                    <a:pt x="86" y="194"/>
                  </a:lnTo>
                  <a:lnTo>
                    <a:pt x="74" y="207"/>
                  </a:lnTo>
                  <a:lnTo>
                    <a:pt x="65" y="220"/>
                  </a:lnTo>
                  <a:lnTo>
                    <a:pt x="55" y="233"/>
                  </a:lnTo>
                  <a:lnTo>
                    <a:pt x="47" y="249"/>
                  </a:lnTo>
                  <a:lnTo>
                    <a:pt x="71" y="130"/>
                  </a:lnTo>
                  <a:lnTo>
                    <a:pt x="81" y="82"/>
                  </a:lnTo>
                  <a:lnTo>
                    <a:pt x="89" y="53"/>
                  </a:lnTo>
                  <a:lnTo>
                    <a:pt x="110" y="0"/>
                  </a:lnTo>
                  <a:lnTo>
                    <a:pt x="90" y="16"/>
                  </a:lnTo>
                  <a:lnTo>
                    <a:pt x="74" y="33"/>
                  </a:lnTo>
                  <a:lnTo>
                    <a:pt x="58" y="51"/>
                  </a:lnTo>
                  <a:lnTo>
                    <a:pt x="45" y="72"/>
                  </a:lnTo>
                  <a:lnTo>
                    <a:pt x="33" y="93"/>
                  </a:lnTo>
                  <a:lnTo>
                    <a:pt x="23" y="115"/>
                  </a:lnTo>
                  <a:lnTo>
                    <a:pt x="15" y="138"/>
                  </a:lnTo>
                  <a:lnTo>
                    <a:pt x="8" y="162"/>
                  </a:lnTo>
                  <a:lnTo>
                    <a:pt x="4" y="180"/>
                  </a:lnTo>
                  <a:lnTo>
                    <a:pt x="0" y="208"/>
                  </a:lnTo>
                  <a:lnTo>
                    <a:pt x="0" y="226"/>
                  </a:lnTo>
                  <a:lnTo>
                    <a:pt x="0" y="247"/>
                  </a:lnTo>
                  <a:lnTo>
                    <a:pt x="0" y="270"/>
                  </a:lnTo>
                  <a:lnTo>
                    <a:pt x="4" y="295"/>
                  </a:lnTo>
                  <a:lnTo>
                    <a:pt x="7" y="327"/>
                  </a:lnTo>
                  <a:lnTo>
                    <a:pt x="8"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noChangeAspect="1"/>
            </p:cNvSpPr>
            <p:nvPr userDrawn="1"/>
          </p:nvSpPr>
          <p:spPr bwMode="auto">
            <a:xfrm>
              <a:off x="999" y="1151"/>
              <a:ext cx="99" cy="110"/>
            </a:xfrm>
            <a:custGeom>
              <a:avLst/>
              <a:gdLst>
                <a:gd name="T0" fmla="*/ 0 w 197"/>
                <a:gd name="T1" fmla="*/ 4 h 220"/>
                <a:gd name="T2" fmla="*/ 0 w 197"/>
                <a:gd name="T3" fmla="*/ 4 h 220"/>
                <a:gd name="T4" fmla="*/ 1 w 197"/>
                <a:gd name="T5" fmla="*/ 4 h 220"/>
                <a:gd name="T6" fmla="*/ 1 w 197"/>
                <a:gd name="T7" fmla="*/ 4 h 220"/>
                <a:gd name="T8" fmla="*/ 1 w 197"/>
                <a:gd name="T9" fmla="*/ 3 h 220"/>
                <a:gd name="T10" fmla="*/ 1 w 197"/>
                <a:gd name="T11" fmla="*/ 3 h 220"/>
                <a:gd name="T12" fmla="*/ 2 w 197"/>
                <a:gd name="T13" fmla="*/ 3 h 220"/>
                <a:gd name="T14" fmla="*/ 2 w 197"/>
                <a:gd name="T15" fmla="*/ 3 h 220"/>
                <a:gd name="T16" fmla="*/ 2 w 197"/>
                <a:gd name="T17" fmla="*/ 2 h 220"/>
                <a:gd name="T18" fmla="*/ 3 w 197"/>
                <a:gd name="T19" fmla="*/ 2 h 220"/>
                <a:gd name="T20" fmla="*/ 3 w 197"/>
                <a:gd name="T21" fmla="*/ 1 h 220"/>
                <a:gd name="T22" fmla="*/ 3 w 197"/>
                <a:gd name="T23" fmla="*/ 1 h 220"/>
                <a:gd name="T24" fmla="*/ 4 w 197"/>
                <a:gd name="T25" fmla="*/ 0 h 220"/>
                <a:gd name="T26" fmla="*/ 4 w 197"/>
                <a:gd name="T27" fmla="*/ 0 h 220"/>
                <a:gd name="T28" fmla="*/ 3 w 197"/>
                <a:gd name="T29" fmla="*/ 1 h 220"/>
                <a:gd name="T30" fmla="*/ 3 w 197"/>
                <a:gd name="T31" fmla="*/ 1 h 220"/>
                <a:gd name="T32" fmla="*/ 3 w 197"/>
                <a:gd name="T33" fmla="*/ 1 h 220"/>
                <a:gd name="T34" fmla="*/ 3 w 197"/>
                <a:gd name="T35" fmla="*/ 1 h 220"/>
                <a:gd name="T36" fmla="*/ 2 w 197"/>
                <a:gd name="T37" fmla="*/ 1 h 220"/>
                <a:gd name="T38" fmla="*/ 2 w 197"/>
                <a:gd name="T39" fmla="*/ 1 h 220"/>
                <a:gd name="T40" fmla="*/ 2 w 197"/>
                <a:gd name="T41" fmla="*/ 2 h 220"/>
                <a:gd name="T42" fmla="*/ 1 w 197"/>
                <a:gd name="T43" fmla="*/ 2 h 220"/>
                <a:gd name="T44" fmla="*/ 1 w 197"/>
                <a:gd name="T45" fmla="*/ 2 h 220"/>
                <a:gd name="T46" fmla="*/ 1 w 197"/>
                <a:gd name="T47" fmla="*/ 2 h 220"/>
                <a:gd name="T48" fmla="*/ 1 w 197"/>
                <a:gd name="T49" fmla="*/ 3 h 220"/>
                <a:gd name="T50" fmla="*/ 1 w 197"/>
                <a:gd name="T51" fmla="*/ 3 h 220"/>
                <a:gd name="T52" fmla="*/ 1 w 197"/>
                <a:gd name="T53" fmla="*/ 3 h 220"/>
                <a:gd name="T54" fmla="*/ 1 w 197"/>
                <a:gd name="T55" fmla="*/ 3 h 220"/>
                <a:gd name="T56" fmla="*/ 1 w 197"/>
                <a:gd name="T57" fmla="*/ 3 h 220"/>
                <a:gd name="T58" fmla="*/ 1 w 197"/>
                <a:gd name="T59" fmla="*/ 4 h 220"/>
                <a:gd name="T60" fmla="*/ 0 w 197"/>
                <a:gd name="T61" fmla="*/ 4 h 220"/>
                <a:gd name="T62" fmla="*/ 0 w 197"/>
                <a:gd name="T63" fmla="*/ 4 h 220"/>
                <a:gd name="T64" fmla="*/ 0 w 197"/>
                <a:gd name="T65" fmla="*/ 4 h 220"/>
                <a:gd name="T66" fmla="*/ 0 w 197"/>
                <a:gd name="T67" fmla="*/ 4 h 220"/>
                <a:gd name="T68" fmla="*/ 0 w 197"/>
                <a:gd name="T69" fmla="*/ 4 h 2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7" h="220">
                  <a:moveTo>
                    <a:pt x="0" y="220"/>
                  </a:moveTo>
                  <a:lnTo>
                    <a:pt x="0" y="220"/>
                  </a:lnTo>
                  <a:lnTo>
                    <a:pt x="16" y="211"/>
                  </a:lnTo>
                  <a:lnTo>
                    <a:pt x="32" y="201"/>
                  </a:lnTo>
                  <a:lnTo>
                    <a:pt x="46" y="190"/>
                  </a:lnTo>
                  <a:lnTo>
                    <a:pt x="61" y="178"/>
                  </a:lnTo>
                  <a:lnTo>
                    <a:pt x="75" y="166"/>
                  </a:lnTo>
                  <a:lnTo>
                    <a:pt x="87" y="151"/>
                  </a:lnTo>
                  <a:lnTo>
                    <a:pt x="111" y="122"/>
                  </a:lnTo>
                  <a:lnTo>
                    <a:pt x="133" y="92"/>
                  </a:lnTo>
                  <a:lnTo>
                    <a:pt x="154" y="60"/>
                  </a:lnTo>
                  <a:lnTo>
                    <a:pt x="175" y="29"/>
                  </a:lnTo>
                  <a:lnTo>
                    <a:pt x="197" y="0"/>
                  </a:lnTo>
                  <a:lnTo>
                    <a:pt x="180" y="7"/>
                  </a:lnTo>
                  <a:lnTo>
                    <a:pt x="164" y="13"/>
                  </a:lnTo>
                  <a:lnTo>
                    <a:pt x="148" y="21"/>
                  </a:lnTo>
                  <a:lnTo>
                    <a:pt x="133" y="29"/>
                  </a:lnTo>
                  <a:lnTo>
                    <a:pt x="119" y="39"/>
                  </a:lnTo>
                  <a:lnTo>
                    <a:pt x="104" y="50"/>
                  </a:lnTo>
                  <a:lnTo>
                    <a:pt x="79" y="71"/>
                  </a:lnTo>
                  <a:lnTo>
                    <a:pt x="56" y="97"/>
                  </a:lnTo>
                  <a:lnTo>
                    <a:pt x="45" y="109"/>
                  </a:lnTo>
                  <a:lnTo>
                    <a:pt x="35" y="124"/>
                  </a:lnTo>
                  <a:lnTo>
                    <a:pt x="27" y="137"/>
                  </a:lnTo>
                  <a:lnTo>
                    <a:pt x="19" y="153"/>
                  </a:lnTo>
                  <a:lnTo>
                    <a:pt x="13" y="167"/>
                  </a:lnTo>
                  <a:lnTo>
                    <a:pt x="6" y="182"/>
                  </a:lnTo>
                  <a:lnTo>
                    <a:pt x="3" y="196"/>
                  </a:lnTo>
                  <a:lnTo>
                    <a:pt x="0" y="207"/>
                  </a:lnTo>
                  <a:lnTo>
                    <a:pt x="0"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noChangeAspect="1"/>
            </p:cNvSpPr>
            <p:nvPr userDrawn="1"/>
          </p:nvSpPr>
          <p:spPr bwMode="auto">
            <a:xfrm>
              <a:off x="1515" y="1690"/>
              <a:ext cx="225" cy="163"/>
            </a:xfrm>
            <a:custGeom>
              <a:avLst/>
              <a:gdLst>
                <a:gd name="T0" fmla="*/ 3 w 452"/>
                <a:gd name="T1" fmla="*/ 4 h 326"/>
                <a:gd name="T2" fmla="*/ 1 w 452"/>
                <a:gd name="T3" fmla="*/ 5 h 326"/>
                <a:gd name="T4" fmla="*/ 1 w 452"/>
                <a:gd name="T5" fmla="*/ 5 h 326"/>
                <a:gd name="T6" fmla="*/ 2 w 452"/>
                <a:gd name="T7" fmla="*/ 4 h 326"/>
                <a:gd name="T8" fmla="*/ 2 w 452"/>
                <a:gd name="T9" fmla="*/ 4 h 326"/>
                <a:gd name="T10" fmla="*/ 2 w 452"/>
                <a:gd name="T11" fmla="*/ 3 h 326"/>
                <a:gd name="T12" fmla="*/ 3 w 452"/>
                <a:gd name="T13" fmla="*/ 3 h 326"/>
                <a:gd name="T14" fmla="*/ 3 w 452"/>
                <a:gd name="T15" fmla="*/ 3 h 326"/>
                <a:gd name="T16" fmla="*/ 3 w 452"/>
                <a:gd name="T17" fmla="*/ 2 h 326"/>
                <a:gd name="T18" fmla="*/ 3 w 452"/>
                <a:gd name="T19" fmla="*/ 0 h 326"/>
                <a:gd name="T20" fmla="*/ 3 w 452"/>
                <a:gd name="T21" fmla="*/ 1 h 326"/>
                <a:gd name="T22" fmla="*/ 2 w 452"/>
                <a:gd name="T23" fmla="*/ 2 h 326"/>
                <a:gd name="T24" fmla="*/ 1 w 452"/>
                <a:gd name="T25" fmla="*/ 3 h 326"/>
                <a:gd name="T26" fmla="*/ 1 w 452"/>
                <a:gd name="T27" fmla="*/ 4 h 326"/>
                <a:gd name="T28" fmla="*/ 0 w 452"/>
                <a:gd name="T29" fmla="*/ 4 h 326"/>
                <a:gd name="T30" fmla="*/ 0 w 452"/>
                <a:gd name="T31" fmla="*/ 5 h 326"/>
                <a:gd name="T32" fmla="*/ 0 w 452"/>
                <a:gd name="T33" fmla="*/ 5 h 326"/>
                <a:gd name="T34" fmla="*/ 0 w 452"/>
                <a:gd name="T35" fmla="*/ 5 h 326"/>
                <a:gd name="T36" fmla="*/ 0 w 452"/>
                <a:gd name="T37" fmla="*/ 5 h 326"/>
                <a:gd name="T38" fmla="*/ 0 w 452"/>
                <a:gd name="T39" fmla="*/ 5 h 326"/>
                <a:gd name="T40" fmla="*/ 1 w 452"/>
                <a:gd name="T41" fmla="*/ 5 h 326"/>
                <a:gd name="T42" fmla="*/ 2 w 452"/>
                <a:gd name="T43" fmla="*/ 6 h 326"/>
                <a:gd name="T44" fmla="*/ 3 w 452"/>
                <a:gd name="T45" fmla="*/ 6 h 326"/>
                <a:gd name="T46" fmla="*/ 3 w 452"/>
                <a:gd name="T47" fmla="*/ 6 h 326"/>
                <a:gd name="T48" fmla="*/ 4 w 452"/>
                <a:gd name="T49" fmla="*/ 5 h 326"/>
                <a:gd name="T50" fmla="*/ 4 w 452"/>
                <a:gd name="T51" fmla="*/ 5 h 326"/>
                <a:gd name="T52" fmla="*/ 5 w 452"/>
                <a:gd name="T53" fmla="*/ 5 h 326"/>
                <a:gd name="T54" fmla="*/ 6 w 452"/>
                <a:gd name="T55" fmla="*/ 4 h 326"/>
                <a:gd name="T56" fmla="*/ 6 w 452"/>
                <a:gd name="T57" fmla="*/ 3 h 326"/>
                <a:gd name="T58" fmla="*/ 7 w 452"/>
                <a:gd name="T59" fmla="*/ 3 h 326"/>
                <a:gd name="T60" fmla="*/ 5 w 452"/>
                <a:gd name="T61" fmla="*/ 3 h 326"/>
                <a:gd name="T62" fmla="*/ 5 w 452"/>
                <a:gd name="T63" fmla="*/ 4 h 326"/>
                <a:gd name="T64" fmla="*/ 4 w 452"/>
                <a:gd name="T65" fmla="*/ 4 h 326"/>
                <a:gd name="T66" fmla="*/ 3 w 452"/>
                <a:gd name="T67" fmla="*/ 4 h 326"/>
                <a:gd name="T68" fmla="*/ 3 w 452"/>
                <a:gd name="T69" fmla="*/ 4 h 3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52" h="326">
                  <a:moveTo>
                    <a:pt x="211" y="239"/>
                  </a:moveTo>
                  <a:lnTo>
                    <a:pt x="211" y="239"/>
                  </a:lnTo>
                  <a:lnTo>
                    <a:pt x="148" y="256"/>
                  </a:lnTo>
                  <a:lnTo>
                    <a:pt x="81" y="275"/>
                  </a:lnTo>
                  <a:lnTo>
                    <a:pt x="103" y="265"/>
                  </a:lnTo>
                  <a:lnTo>
                    <a:pt x="122" y="254"/>
                  </a:lnTo>
                  <a:lnTo>
                    <a:pt x="140" y="243"/>
                  </a:lnTo>
                  <a:lnTo>
                    <a:pt x="154" y="230"/>
                  </a:lnTo>
                  <a:lnTo>
                    <a:pt x="166" y="217"/>
                  </a:lnTo>
                  <a:lnTo>
                    <a:pt x="177" y="203"/>
                  </a:lnTo>
                  <a:lnTo>
                    <a:pt x="187" y="186"/>
                  </a:lnTo>
                  <a:lnTo>
                    <a:pt x="196" y="170"/>
                  </a:lnTo>
                  <a:lnTo>
                    <a:pt x="206" y="150"/>
                  </a:lnTo>
                  <a:lnTo>
                    <a:pt x="215" y="130"/>
                  </a:lnTo>
                  <a:lnTo>
                    <a:pt x="222" y="109"/>
                  </a:lnTo>
                  <a:lnTo>
                    <a:pt x="230" y="87"/>
                  </a:lnTo>
                  <a:lnTo>
                    <a:pt x="241" y="43"/>
                  </a:lnTo>
                  <a:lnTo>
                    <a:pt x="252" y="0"/>
                  </a:lnTo>
                  <a:lnTo>
                    <a:pt x="217" y="34"/>
                  </a:lnTo>
                  <a:lnTo>
                    <a:pt x="180" y="72"/>
                  </a:lnTo>
                  <a:lnTo>
                    <a:pt x="142" y="116"/>
                  </a:lnTo>
                  <a:lnTo>
                    <a:pt x="108" y="158"/>
                  </a:lnTo>
                  <a:lnTo>
                    <a:pt x="85" y="191"/>
                  </a:lnTo>
                  <a:lnTo>
                    <a:pt x="69" y="219"/>
                  </a:lnTo>
                  <a:lnTo>
                    <a:pt x="58" y="239"/>
                  </a:lnTo>
                  <a:lnTo>
                    <a:pt x="52" y="251"/>
                  </a:lnTo>
                  <a:lnTo>
                    <a:pt x="45" y="259"/>
                  </a:lnTo>
                  <a:lnTo>
                    <a:pt x="32" y="272"/>
                  </a:lnTo>
                  <a:lnTo>
                    <a:pt x="24" y="278"/>
                  </a:lnTo>
                  <a:lnTo>
                    <a:pt x="18" y="283"/>
                  </a:lnTo>
                  <a:lnTo>
                    <a:pt x="8" y="288"/>
                  </a:lnTo>
                  <a:lnTo>
                    <a:pt x="0" y="291"/>
                  </a:lnTo>
                  <a:lnTo>
                    <a:pt x="3" y="294"/>
                  </a:lnTo>
                  <a:lnTo>
                    <a:pt x="7" y="297"/>
                  </a:lnTo>
                  <a:lnTo>
                    <a:pt x="69" y="310"/>
                  </a:lnTo>
                  <a:lnTo>
                    <a:pt x="101" y="317"/>
                  </a:lnTo>
                  <a:lnTo>
                    <a:pt x="134" y="323"/>
                  </a:lnTo>
                  <a:lnTo>
                    <a:pt x="167" y="326"/>
                  </a:lnTo>
                  <a:lnTo>
                    <a:pt x="199" y="326"/>
                  </a:lnTo>
                  <a:lnTo>
                    <a:pt x="217" y="325"/>
                  </a:lnTo>
                  <a:lnTo>
                    <a:pt x="233" y="323"/>
                  </a:lnTo>
                  <a:lnTo>
                    <a:pt x="249" y="318"/>
                  </a:lnTo>
                  <a:lnTo>
                    <a:pt x="265" y="313"/>
                  </a:lnTo>
                  <a:lnTo>
                    <a:pt x="293" y="302"/>
                  </a:lnTo>
                  <a:lnTo>
                    <a:pt x="320" y="288"/>
                  </a:lnTo>
                  <a:lnTo>
                    <a:pt x="347" y="272"/>
                  </a:lnTo>
                  <a:lnTo>
                    <a:pt x="371" y="252"/>
                  </a:lnTo>
                  <a:lnTo>
                    <a:pt x="395" y="231"/>
                  </a:lnTo>
                  <a:lnTo>
                    <a:pt x="416" y="209"/>
                  </a:lnTo>
                  <a:lnTo>
                    <a:pt x="436" y="186"/>
                  </a:lnTo>
                  <a:lnTo>
                    <a:pt x="452" y="161"/>
                  </a:lnTo>
                  <a:lnTo>
                    <a:pt x="423" y="174"/>
                  </a:lnTo>
                  <a:lnTo>
                    <a:pt x="384" y="191"/>
                  </a:lnTo>
                  <a:lnTo>
                    <a:pt x="358" y="201"/>
                  </a:lnTo>
                  <a:lnTo>
                    <a:pt x="312" y="215"/>
                  </a:lnTo>
                  <a:lnTo>
                    <a:pt x="259" y="230"/>
                  </a:lnTo>
                  <a:lnTo>
                    <a:pt x="233" y="235"/>
                  </a:lnTo>
                  <a:lnTo>
                    <a:pt x="211"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noChangeAspect="1"/>
            </p:cNvSpPr>
            <p:nvPr userDrawn="1"/>
          </p:nvSpPr>
          <p:spPr bwMode="auto">
            <a:xfrm>
              <a:off x="1626" y="1603"/>
              <a:ext cx="180" cy="189"/>
            </a:xfrm>
            <a:custGeom>
              <a:avLst/>
              <a:gdLst>
                <a:gd name="T0" fmla="*/ 5 w 359"/>
                <a:gd name="T1" fmla="*/ 2 h 377"/>
                <a:gd name="T2" fmla="*/ 5 w 359"/>
                <a:gd name="T3" fmla="*/ 3 h 377"/>
                <a:gd name="T4" fmla="*/ 4 w 359"/>
                <a:gd name="T5" fmla="*/ 3 h 377"/>
                <a:gd name="T6" fmla="*/ 3 w 359"/>
                <a:gd name="T7" fmla="*/ 4 h 377"/>
                <a:gd name="T8" fmla="*/ 2 w 359"/>
                <a:gd name="T9" fmla="*/ 5 h 377"/>
                <a:gd name="T10" fmla="*/ 2 w 359"/>
                <a:gd name="T11" fmla="*/ 5 h 377"/>
                <a:gd name="T12" fmla="*/ 1 w 359"/>
                <a:gd name="T13" fmla="*/ 6 h 377"/>
                <a:gd name="T14" fmla="*/ 1 w 359"/>
                <a:gd name="T15" fmla="*/ 6 h 377"/>
                <a:gd name="T16" fmla="*/ 2 w 359"/>
                <a:gd name="T17" fmla="*/ 5 h 377"/>
                <a:gd name="T18" fmla="*/ 2 w 359"/>
                <a:gd name="T19" fmla="*/ 5 h 377"/>
                <a:gd name="T20" fmla="*/ 2 w 359"/>
                <a:gd name="T21" fmla="*/ 4 h 377"/>
                <a:gd name="T22" fmla="*/ 3 w 359"/>
                <a:gd name="T23" fmla="*/ 3 h 377"/>
                <a:gd name="T24" fmla="*/ 3 w 359"/>
                <a:gd name="T25" fmla="*/ 3 h 377"/>
                <a:gd name="T26" fmla="*/ 3 w 359"/>
                <a:gd name="T27" fmla="*/ 1 h 377"/>
                <a:gd name="T28" fmla="*/ 3 w 359"/>
                <a:gd name="T29" fmla="*/ 0 h 377"/>
                <a:gd name="T30" fmla="*/ 2 w 359"/>
                <a:gd name="T31" fmla="*/ 1 h 377"/>
                <a:gd name="T32" fmla="*/ 2 w 359"/>
                <a:gd name="T33" fmla="*/ 3 h 377"/>
                <a:gd name="T34" fmla="*/ 1 w 359"/>
                <a:gd name="T35" fmla="*/ 3 h 377"/>
                <a:gd name="T36" fmla="*/ 1 w 359"/>
                <a:gd name="T37" fmla="*/ 4 h 377"/>
                <a:gd name="T38" fmla="*/ 1 w 359"/>
                <a:gd name="T39" fmla="*/ 6 h 377"/>
                <a:gd name="T40" fmla="*/ 1 w 359"/>
                <a:gd name="T41" fmla="*/ 6 h 377"/>
                <a:gd name="T42" fmla="*/ 0 w 359"/>
                <a:gd name="T43" fmla="*/ 6 h 377"/>
                <a:gd name="T44" fmla="*/ 1 w 359"/>
                <a:gd name="T45" fmla="*/ 6 h 377"/>
                <a:gd name="T46" fmla="*/ 1 w 359"/>
                <a:gd name="T47" fmla="*/ 6 h 377"/>
                <a:gd name="T48" fmla="*/ 1 w 359"/>
                <a:gd name="T49" fmla="*/ 6 h 377"/>
                <a:gd name="T50" fmla="*/ 2 w 359"/>
                <a:gd name="T51" fmla="*/ 6 h 377"/>
                <a:gd name="T52" fmla="*/ 3 w 359"/>
                <a:gd name="T53" fmla="*/ 6 h 377"/>
                <a:gd name="T54" fmla="*/ 4 w 359"/>
                <a:gd name="T55" fmla="*/ 5 h 377"/>
                <a:gd name="T56" fmla="*/ 4 w 359"/>
                <a:gd name="T57" fmla="*/ 5 h 377"/>
                <a:gd name="T58" fmla="*/ 4 w 359"/>
                <a:gd name="T59" fmla="*/ 5 h 377"/>
                <a:gd name="T60" fmla="*/ 5 w 359"/>
                <a:gd name="T61" fmla="*/ 4 h 377"/>
                <a:gd name="T62" fmla="*/ 5 w 359"/>
                <a:gd name="T63" fmla="*/ 4 h 377"/>
                <a:gd name="T64" fmla="*/ 5 w 359"/>
                <a:gd name="T65" fmla="*/ 3 h 377"/>
                <a:gd name="T66" fmla="*/ 6 w 359"/>
                <a:gd name="T67" fmla="*/ 3 h 377"/>
                <a:gd name="T68" fmla="*/ 6 w 359"/>
                <a:gd name="T69" fmla="*/ 2 h 377"/>
                <a:gd name="T70" fmla="*/ 6 w 359"/>
                <a:gd name="T71" fmla="*/ 1 h 377"/>
                <a:gd name="T72" fmla="*/ 6 w 359"/>
                <a:gd name="T73" fmla="*/ 2 h 377"/>
                <a:gd name="T74" fmla="*/ 6 w 359"/>
                <a:gd name="T75" fmla="*/ 2 h 377"/>
                <a:gd name="T76" fmla="*/ 5 w 359"/>
                <a:gd name="T77" fmla="*/ 2 h 377"/>
                <a:gd name="T78" fmla="*/ 5 w 359"/>
                <a:gd name="T79" fmla="*/ 2 h 3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9" h="377">
                  <a:moveTo>
                    <a:pt x="316" y="115"/>
                  </a:moveTo>
                  <a:lnTo>
                    <a:pt x="316" y="115"/>
                  </a:lnTo>
                  <a:lnTo>
                    <a:pt x="303" y="128"/>
                  </a:lnTo>
                  <a:lnTo>
                    <a:pt x="290" y="141"/>
                  </a:lnTo>
                  <a:lnTo>
                    <a:pt x="263" y="167"/>
                  </a:lnTo>
                  <a:lnTo>
                    <a:pt x="232" y="189"/>
                  </a:lnTo>
                  <a:lnTo>
                    <a:pt x="200" y="212"/>
                  </a:lnTo>
                  <a:lnTo>
                    <a:pt x="170" y="234"/>
                  </a:lnTo>
                  <a:lnTo>
                    <a:pt x="139" y="258"/>
                  </a:lnTo>
                  <a:lnTo>
                    <a:pt x="110" y="282"/>
                  </a:lnTo>
                  <a:lnTo>
                    <a:pt x="85" y="308"/>
                  </a:lnTo>
                  <a:lnTo>
                    <a:pt x="72" y="323"/>
                  </a:lnTo>
                  <a:lnTo>
                    <a:pt x="62" y="331"/>
                  </a:lnTo>
                  <a:lnTo>
                    <a:pt x="56" y="335"/>
                  </a:lnTo>
                  <a:lnTo>
                    <a:pt x="49" y="340"/>
                  </a:lnTo>
                  <a:lnTo>
                    <a:pt x="67" y="318"/>
                  </a:lnTo>
                  <a:lnTo>
                    <a:pt x="83" y="297"/>
                  </a:lnTo>
                  <a:lnTo>
                    <a:pt x="98" y="274"/>
                  </a:lnTo>
                  <a:lnTo>
                    <a:pt x="109" y="253"/>
                  </a:lnTo>
                  <a:lnTo>
                    <a:pt x="117" y="233"/>
                  </a:lnTo>
                  <a:lnTo>
                    <a:pt x="125" y="212"/>
                  </a:lnTo>
                  <a:lnTo>
                    <a:pt x="130" y="192"/>
                  </a:lnTo>
                  <a:lnTo>
                    <a:pt x="134" y="172"/>
                  </a:lnTo>
                  <a:lnTo>
                    <a:pt x="139" y="130"/>
                  </a:lnTo>
                  <a:lnTo>
                    <a:pt x="143" y="88"/>
                  </a:lnTo>
                  <a:lnTo>
                    <a:pt x="144" y="45"/>
                  </a:lnTo>
                  <a:lnTo>
                    <a:pt x="147" y="0"/>
                  </a:lnTo>
                  <a:lnTo>
                    <a:pt x="139" y="16"/>
                  </a:lnTo>
                  <a:lnTo>
                    <a:pt x="118" y="56"/>
                  </a:lnTo>
                  <a:lnTo>
                    <a:pt x="89" y="114"/>
                  </a:lnTo>
                  <a:lnTo>
                    <a:pt x="75" y="146"/>
                  </a:lnTo>
                  <a:lnTo>
                    <a:pt x="62" y="180"/>
                  </a:lnTo>
                  <a:lnTo>
                    <a:pt x="53" y="204"/>
                  </a:lnTo>
                  <a:lnTo>
                    <a:pt x="45" y="229"/>
                  </a:lnTo>
                  <a:lnTo>
                    <a:pt x="32" y="274"/>
                  </a:lnTo>
                  <a:lnTo>
                    <a:pt x="19" y="326"/>
                  </a:lnTo>
                  <a:lnTo>
                    <a:pt x="14" y="342"/>
                  </a:lnTo>
                  <a:lnTo>
                    <a:pt x="9" y="353"/>
                  </a:lnTo>
                  <a:lnTo>
                    <a:pt x="0" y="376"/>
                  </a:lnTo>
                  <a:lnTo>
                    <a:pt x="6" y="377"/>
                  </a:lnTo>
                  <a:lnTo>
                    <a:pt x="27" y="369"/>
                  </a:lnTo>
                  <a:lnTo>
                    <a:pt x="41" y="366"/>
                  </a:lnTo>
                  <a:lnTo>
                    <a:pt x="62" y="361"/>
                  </a:lnTo>
                  <a:lnTo>
                    <a:pt x="91" y="356"/>
                  </a:lnTo>
                  <a:lnTo>
                    <a:pt x="118" y="350"/>
                  </a:lnTo>
                  <a:lnTo>
                    <a:pt x="147" y="342"/>
                  </a:lnTo>
                  <a:lnTo>
                    <a:pt x="173" y="331"/>
                  </a:lnTo>
                  <a:lnTo>
                    <a:pt x="200" y="318"/>
                  </a:lnTo>
                  <a:lnTo>
                    <a:pt x="213" y="308"/>
                  </a:lnTo>
                  <a:lnTo>
                    <a:pt x="226" y="298"/>
                  </a:lnTo>
                  <a:lnTo>
                    <a:pt x="239" y="289"/>
                  </a:lnTo>
                  <a:lnTo>
                    <a:pt x="250" y="278"/>
                  </a:lnTo>
                  <a:lnTo>
                    <a:pt x="263" y="265"/>
                  </a:lnTo>
                  <a:lnTo>
                    <a:pt x="274" y="250"/>
                  </a:lnTo>
                  <a:lnTo>
                    <a:pt x="289" y="229"/>
                  </a:lnTo>
                  <a:lnTo>
                    <a:pt x="302" y="208"/>
                  </a:lnTo>
                  <a:lnTo>
                    <a:pt x="314" y="186"/>
                  </a:lnTo>
                  <a:lnTo>
                    <a:pt x="326" y="162"/>
                  </a:lnTo>
                  <a:lnTo>
                    <a:pt x="337" y="136"/>
                  </a:lnTo>
                  <a:lnTo>
                    <a:pt x="347" y="112"/>
                  </a:lnTo>
                  <a:lnTo>
                    <a:pt x="355" y="88"/>
                  </a:lnTo>
                  <a:lnTo>
                    <a:pt x="359" y="64"/>
                  </a:lnTo>
                  <a:lnTo>
                    <a:pt x="353" y="69"/>
                  </a:lnTo>
                  <a:lnTo>
                    <a:pt x="348" y="75"/>
                  </a:lnTo>
                  <a:lnTo>
                    <a:pt x="337" y="88"/>
                  </a:lnTo>
                  <a:lnTo>
                    <a:pt x="327" y="102"/>
                  </a:lnTo>
                  <a:lnTo>
                    <a:pt x="316"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noChangeAspect="1"/>
            </p:cNvSpPr>
            <p:nvPr userDrawn="1"/>
          </p:nvSpPr>
          <p:spPr bwMode="auto">
            <a:xfrm>
              <a:off x="1707" y="1493"/>
              <a:ext cx="128" cy="203"/>
            </a:xfrm>
            <a:custGeom>
              <a:avLst/>
              <a:gdLst>
                <a:gd name="T0" fmla="*/ 4 w 255"/>
                <a:gd name="T1" fmla="*/ 2 h 406"/>
                <a:gd name="T2" fmla="*/ 3 w 255"/>
                <a:gd name="T3" fmla="*/ 3 h 406"/>
                <a:gd name="T4" fmla="*/ 3 w 255"/>
                <a:gd name="T5" fmla="*/ 4 h 406"/>
                <a:gd name="T6" fmla="*/ 2 w 255"/>
                <a:gd name="T7" fmla="*/ 4 h 406"/>
                <a:gd name="T8" fmla="*/ 1 w 255"/>
                <a:gd name="T9" fmla="*/ 5 h 406"/>
                <a:gd name="T10" fmla="*/ 1 w 255"/>
                <a:gd name="T11" fmla="*/ 6 h 406"/>
                <a:gd name="T12" fmla="*/ 1 w 255"/>
                <a:gd name="T13" fmla="*/ 5 h 406"/>
                <a:gd name="T14" fmla="*/ 1 w 255"/>
                <a:gd name="T15" fmla="*/ 5 h 406"/>
                <a:gd name="T16" fmla="*/ 2 w 255"/>
                <a:gd name="T17" fmla="*/ 4 h 406"/>
                <a:gd name="T18" fmla="*/ 2 w 255"/>
                <a:gd name="T19" fmla="*/ 3 h 406"/>
                <a:gd name="T20" fmla="*/ 1 w 255"/>
                <a:gd name="T21" fmla="*/ 2 h 406"/>
                <a:gd name="T22" fmla="*/ 1 w 255"/>
                <a:gd name="T23" fmla="*/ 0 h 406"/>
                <a:gd name="T24" fmla="*/ 1 w 255"/>
                <a:gd name="T25" fmla="*/ 1 h 406"/>
                <a:gd name="T26" fmla="*/ 1 w 255"/>
                <a:gd name="T27" fmla="*/ 2 h 406"/>
                <a:gd name="T28" fmla="*/ 1 w 255"/>
                <a:gd name="T29" fmla="*/ 2 h 406"/>
                <a:gd name="T30" fmla="*/ 1 w 255"/>
                <a:gd name="T31" fmla="*/ 3 h 406"/>
                <a:gd name="T32" fmla="*/ 1 w 255"/>
                <a:gd name="T33" fmla="*/ 4 h 406"/>
                <a:gd name="T34" fmla="*/ 1 w 255"/>
                <a:gd name="T35" fmla="*/ 5 h 406"/>
                <a:gd name="T36" fmla="*/ 1 w 255"/>
                <a:gd name="T37" fmla="*/ 6 h 406"/>
                <a:gd name="T38" fmla="*/ 1 w 255"/>
                <a:gd name="T39" fmla="*/ 6 h 406"/>
                <a:gd name="T40" fmla="*/ 0 w 255"/>
                <a:gd name="T41" fmla="*/ 7 h 406"/>
                <a:gd name="T42" fmla="*/ 1 w 255"/>
                <a:gd name="T43" fmla="*/ 7 h 406"/>
                <a:gd name="T44" fmla="*/ 1 w 255"/>
                <a:gd name="T45" fmla="*/ 7 h 406"/>
                <a:gd name="T46" fmla="*/ 2 w 255"/>
                <a:gd name="T47" fmla="*/ 6 h 406"/>
                <a:gd name="T48" fmla="*/ 3 w 255"/>
                <a:gd name="T49" fmla="*/ 5 h 406"/>
                <a:gd name="T50" fmla="*/ 3 w 255"/>
                <a:gd name="T51" fmla="*/ 5 h 406"/>
                <a:gd name="T52" fmla="*/ 4 w 255"/>
                <a:gd name="T53" fmla="*/ 4 h 406"/>
                <a:gd name="T54" fmla="*/ 4 w 255"/>
                <a:gd name="T55" fmla="*/ 4 h 406"/>
                <a:gd name="T56" fmla="*/ 4 w 255"/>
                <a:gd name="T57" fmla="*/ 3 h 406"/>
                <a:gd name="T58" fmla="*/ 4 w 255"/>
                <a:gd name="T59" fmla="*/ 2 h 406"/>
                <a:gd name="T60" fmla="*/ 4 w 255"/>
                <a:gd name="T61" fmla="*/ 2 h 406"/>
                <a:gd name="T62" fmla="*/ 4 w 255"/>
                <a:gd name="T63" fmla="*/ 1 h 406"/>
                <a:gd name="T64" fmla="*/ 4 w 255"/>
                <a:gd name="T65" fmla="*/ 1 h 406"/>
                <a:gd name="T66" fmla="*/ 4 w 255"/>
                <a:gd name="T67" fmla="*/ 2 h 406"/>
                <a:gd name="T68" fmla="*/ 4 w 255"/>
                <a:gd name="T69" fmla="*/ 2 h 406"/>
                <a:gd name="T70" fmla="*/ 4 w 255"/>
                <a:gd name="T71" fmla="*/ 2 h 4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5" h="406">
                  <a:moveTo>
                    <a:pt x="210" y="110"/>
                  </a:moveTo>
                  <a:lnTo>
                    <a:pt x="210" y="110"/>
                  </a:lnTo>
                  <a:lnTo>
                    <a:pt x="193" y="133"/>
                  </a:lnTo>
                  <a:lnTo>
                    <a:pt x="175" y="155"/>
                  </a:lnTo>
                  <a:lnTo>
                    <a:pt x="132" y="202"/>
                  </a:lnTo>
                  <a:lnTo>
                    <a:pt x="119" y="216"/>
                  </a:lnTo>
                  <a:lnTo>
                    <a:pt x="107" y="234"/>
                  </a:lnTo>
                  <a:lnTo>
                    <a:pt x="82" y="271"/>
                  </a:lnTo>
                  <a:lnTo>
                    <a:pt x="61" y="308"/>
                  </a:lnTo>
                  <a:lnTo>
                    <a:pt x="43" y="340"/>
                  </a:lnTo>
                  <a:lnTo>
                    <a:pt x="46" y="324"/>
                  </a:lnTo>
                  <a:lnTo>
                    <a:pt x="51" y="310"/>
                  </a:lnTo>
                  <a:lnTo>
                    <a:pt x="61" y="281"/>
                  </a:lnTo>
                  <a:lnTo>
                    <a:pt x="66" y="263"/>
                  </a:lnTo>
                  <a:lnTo>
                    <a:pt x="67" y="245"/>
                  </a:lnTo>
                  <a:lnTo>
                    <a:pt x="70" y="210"/>
                  </a:lnTo>
                  <a:lnTo>
                    <a:pt x="72" y="175"/>
                  </a:lnTo>
                  <a:lnTo>
                    <a:pt x="69" y="138"/>
                  </a:lnTo>
                  <a:lnTo>
                    <a:pt x="64" y="102"/>
                  </a:lnTo>
                  <a:lnTo>
                    <a:pt x="59" y="67"/>
                  </a:lnTo>
                  <a:lnTo>
                    <a:pt x="45" y="0"/>
                  </a:lnTo>
                  <a:lnTo>
                    <a:pt x="34" y="22"/>
                  </a:lnTo>
                  <a:lnTo>
                    <a:pt x="25" y="45"/>
                  </a:lnTo>
                  <a:lnTo>
                    <a:pt x="19" y="70"/>
                  </a:lnTo>
                  <a:lnTo>
                    <a:pt x="14" y="94"/>
                  </a:lnTo>
                  <a:lnTo>
                    <a:pt x="11" y="120"/>
                  </a:lnTo>
                  <a:lnTo>
                    <a:pt x="9" y="144"/>
                  </a:lnTo>
                  <a:lnTo>
                    <a:pt x="8" y="170"/>
                  </a:lnTo>
                  <a:lnTo>
                    <a:pt x="8" y="196"/>
                  </a:lnTo>
                  <a:lnTo>
                    <a:pt x="9" y="232"/>
                  </a:lnTo>
                  <a:lnTo>
                    <a:pt x="13" y="268"/>
                  </a:lnTo>
                  <a:lnTo>
                    <a:pt x="16" y="330"/>
                  </a:lnTo>
                  <a:lnTo>
                    <a:pt x="16" y="348"/>
                  </a:lnTo>
                  <a:lnTo>
                    <a:pt x="11" y="367"/>
                  </a:lnTo>
                  <a:lnTo>
                    <a:pt x="6" y="387"/>
                  </a:lnTo>
                  <a:lnTo>
                    <a:pt x="0" y="404"/>
                  </a:lnTo>
                  <a:lnTo>
                    <a:pt x="5" y="406"/>
                  </a:lnTo>
                  <a:lnTo>
                    <a:pt x="8" y="406"/>
                  </a:lnTo>
                  <a:lnTo>
                    <a:pt x="43" y="374"/>
                  </a:lnTo>
                  <a:lnTo>
                    <a:pt x="75" y="348"/>
                  </a:lnTo>
                  <a:lnTo>
                    <a:pt x="133" y="303"/>
                  </a:lnTo>
                  <a:lnTo>
                    <a:pt x="159" y="281"/>
                  </a:lnTo>
                  <a:lnTo>
                    <a:pt x="170" y="269"/>
                  </a:lnTo>
                  <a:lnTo>
                    <a:pt x="181" y="257"/>
                  </a:lnTo>
                  <a:lnTo>
                    <a:pt x="191" y="244"/>
                  </a:lnTo>
                  <a:lnTo>
                    <a:pt x="201" y="229"/>
                  </a:lnTo>
                  <a:lnTo>
                    <a:pt x="209" y="213"/>
                  </a:lnTo>
                  <a:lnTo>
                    <a:pt x="217" y="197"/>
                  </a:lnTo>
                  <a:lnTo>
                    <a:pt x="226" y="175"/>
                  </a:lnTo>
                  <a:lnTo>
                    <a:pt x="236" y="147"/>
                  </a:lnTo>
                  <a:lnTo>
                    <a:pt x="244" y="120"/>
                  </a:lnTo>
                  <a:lnTo>
                    <a:pt x="250" y="96"/>
                  </a:lnTo>
                  <a:lnTo>
                    <a:pt x="254" y="69"/>
                  </a:lnTo>
                  <a:lnTo>
                    <a:pt x="255" y="48"/>
                  </a:lnTo>
                  <a:lnTo>
                    <a:pt x="255" y="28"/>
                  </a:lnTo>
                  <a:lnTo>
                    <a:pt x="244" y="53"/>
                  </a:lnTo>
                  <a:lnTo>
                    <a:pt x="231" y="78"/>
                  </a:lnTo>
                  <a:lnTo>
                    <a:pt x="210"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3"/>
            <p:cNvSpPr>
              <a:spLocks noChangeAspect="1"/>
            </p:cNvSpPr>
            <p:nvPr userDrawn="1"/>
          </p:nvSpPr>
          <p:spPr bwMode="auto">
            <a:xfrm>
              <a:off x="1728" y="1371"/>
              <a:ext cx="115" cy="210"/>
            </a:xfrm>
            <a:custGeom>
              <a:avLst/>
              <a:gdLst>
                <a:gd name="T0" fmla="*/ 4 w 229"/>
                <a:gd name="T1" fmla="*/ 0 h 419"/>
                <a:gd name="T2" fmla="*/ 4 w 229"/>
                <a:gd name="T3" fmla="*/ 1 h 419"/>
                <a:gd name="T4" fmla="*/ 4 w 229"/>
                <a:gd name="T5" fmla="*/ 1 h 419"/>
                <a:gd name="T6" fmla="*/ 3 w 229"/>
                <a:gd name="T7" fmla="*/ 2 h 419"/>
                <a:gd name="T8" fmla="*/ 2 w 229"/>
                <a:gd name="T9" fmla="*/ 4 h 419"/>
                <a:gd name="T10" fmla="*/ 2 w 229"/>
                <a:gd name="T11" fmla="*/ 5 h 419"/>
                <a:gd name="T12" fmla="*/ 2 w 229"/>
                <a:gd name="T13" fmla="*/ 6 h 419"/>
                <a:gd name="T14" fmla="*/ 2 w 229"/>
                <a:gd name="T15" fmla="*/ 5 h 419"/>
                <a:gd name="T16" fmla="*/ 2 w 229"/>
                <a:gd name="T17" fmla="*/ 4 h 419"/>
                <a:gd name="T18" fmla="*/ 2 w 229"/>
                <a:gd name="T19" fmla="*/ 4 h 419"/>
                <a:gd name="T20" fmla="*/ 1 w 229"/>
                <a:gd name="T21" fmla="*/ 3 h 419"/>
                <a:gd name="T22" fmla="*/ 1 w 229"/>
                <a:gd name="T23" fmla="*/ 2 h 419"/>
                <a:gd name="T24" fmla="*/ 1 w 229"/>
                <a:gd name="T25" fmla="*/ 2 h 419"/>
                <a:gd name="T26" fmla="*/ 0 w 229"/>
                <a:gd name="T27" fmla="*/ 2 h 419"/>
                <a:gd name="T28" fmla="*/ 0 w 229"/>
                <a:gd name="T29" fmla="*/ 2 h 419"/>
                <a:gd name="T30" fmla="*/ 1 w 229"/>
                <a:gd name="T31" fmla="*/ 3 h 419"/>
                <a:gd name="T32" fmla="*/ 1 w 229"/>
                <a:gd name="T33" fmla="*/ 4 h 419"/>
                <a:gd name="T34" fmla="*/ 1 w 229"/>
                <a:gd name="T35" fmla="*/ 5 h 419"/>
                <a:gd name="T36" fmla="*/ 2 w 229"/>
                <a:gd name="T37" fmla="*/ 6 h 419"/>
                <a:gd name="T38" fmla="*/ 2 w 229"/>
                <a:gd name="T39" fmla="*/ 6 h 419"/>
                <a:gd name="T40" fmla="*/ 2 w 229"/>
                <a:gd name="T41" fmla="*/ 7 h 419"/>
                <a:gd name="T42" fmla="*/ 2 w 229"/>
                <a:gd name="T43" fmla="*/ 7 h 419"/>
                <a:gd name="T44" fmla="*/ 2 w 229"/>
                <a:gd name="T45" fmla="*/ 7 h 419"/>
                <a:gd name="T46" fmla="*/ 2 w 229"/>
                <a:gd name="T47" fmla="*/ 6 h 419"/>
                <a:gd name="T48" fmla="*/ 3 w 229"/>
                <a:gd name="T49" fmla="*/ 5 h 419"/>
                <a:gd name="T50" fmla="*/ 3 w 229"/>
                <a:gd name="T51" fmla="*/ 4 h 419"/>
                <a:gd name="T52" fmla="*/ 4 w 229"/>
                <a:gd name="T53" fmla="*/ 4 h 419"/>
                <a:gd name="T54" fmla="*/ 4 w 229"/>
                <a:gd name="T55" fmla="*/ 3 h 419"/>
                <a:gd name="T56" fmla="*/ 4 w 229"/>
                <a:gd name="T57" fmla="*/ 2 h 419"/>
                <a:gd name="T58" fmla="*/ 4 w 229"/>
                <a:gd name="T59" fmla="*/ 2 h 419"/>
                <a:gd name="T60" fmla="*/ 4 w 229"/>
                <a:gd name="T61" fmla="*/ 1 h 419"/>
                <a:gd name="T62" fmla="*/ 4 w 229"/>
                <a:gd name="T63" fmla="*/ 0 h 419"/>
                <a:gd name="T64" fmla="*/ 4 w 229"/>
                <a:gd name="T65" fmla="*/ 0 h 4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419">
                  <a:moveTo>
                    <a:pt x="210" y="0"/>
                  </a:moveTo>
                  <a:lnTo>
                    <a:pt x="210" y="0"/>
                  </a:lnTo>
                  <a:lnTo>
                    <a:pt x="208" y="11"/>
                  </a:lnTo>
                  <a:lnTo>
                    <a:pt x="205" y="24"/>
                  </a:lnTo>
                  <a:lnTo>
                    <a:pt x="202" y="39"/>
                  </a:lnTo>
                  <a:lnTo>
                    <a:pt x="197" y="55"/>
                  </a:lnTo>
                  <a:lnTo>
                    <a:pt x="167" y="124"/>
                  </a:lnTo>
                  <a:lnTo>
                    <a:pt x="139" y="194"/>
                  </a:lnTo>
                  <a:lnTo>
                    <a:pt x="126" y="230"/>
                  </a:lnTo>
                  <a:lnTo>
                    <a:pt x="115" y="267"/>
                  </a:lnTo>
                  <a:lnTo>
                    <a:pt x="106" y="304"/>
                  </a:lnTo>
                  <a:lnTo>
                    <a:pt x="98" y="341"/>
                  </a:lnTo>
                  <a:lnTo>
                    <a:pt x="99" y="318"/>
                  </a:lnTo>
                  <a:lnTo>
                    <a:pt x="98" y="294"/>
                  </a:lnTo>
                  <a:lnTo>
                    <a:pt x="94" y="270"/>
                  </a:lnTo>
                  <a:lnTo>
                    <a:pt x="90" y="246"/>
                  </a:lnTo>
                  <a:lnTo>
                    <a:pt x="81" y="223"/>
                  </a:lnTo>
                  <a:lnTo>
                    <a:pt x="73" y="201"/>
                  </a:lnTo>
                  <a:lnTo>
                    <a:pt x="65" y="178"/>
                  </a:lnTo>
                  <a:lnTo>
                    <a:pt x="56" y="157"/>
                  </a:lnTo>
                  <a:lnTo>
                    <a:pt x="37" y="122"/>
                  </a:lnTo>
                  <a:lnTo>
                    <a:pt x="19" y="93"/>
                  </a:lnTo>
                  <a:lnTo>
                    <a:pt x="1" y="67"/>
                  </a:lnTo>
                  <a:lnTo>
                    <a:pt x="0" y="83"/>
                  </a:lnTo>
                  <a:lnTo>
                    <a:pt x="0" y="109"/>
                  </a:lnTo>
                  <a:lnTo>
                    <a:pt x="0" y="128"/>
                  </a:lnTo>
                  <a:lnTo>
                    <a:pt x="3" y="151"/>
                  </a:lnTo>
                  <a:lnTo>
                    <a:pt x="8" y="178"/>
                  </a:lnTo>
                  <a:lnTo>
                    <a:pt x="14" y="207"/>
                  </a:lnTo>
                  <a:lnTo>
                    <a:pt x="25" y="246"/>
                  </a:lnTo>
                  <a:lnTo>
                    <a:pt x="38" y="284"/>
                  </a:lnTo>
                  <a:lnTo>
                    <a:pt x="54" y="323"/>
                  </a:lnTo>
                  <a:lnTo>
                    <a:pt x="72" y="360"/>
                  </a:lnTo>
                  <a:lnTo>
                    <a:pt x="75" y="374"/>
                  </a:lnTo>
                  <a:lnTo>
                    <a:pt x="75" y="390"/>
                  </a:lnTo>
                  <a:lnTo>
                    <a:pt x="75" y="406"/>
                  </a:lnTo>
                  <a:lnTo>
                    <a:pt x="72" y="419"/>
                  </a:lnTo>
                  <a:lnTo>
                    <a:pt x="78" y="419"/>
                  </a:lnTo>
                  <a:lnTo>
                    <a:pt x="88" y="402"/>
                  </a:lnTo>
                  <a:lnTo>
                    <a:pt x="101" y="384"/>
                  </a:lnTo>
                  <a:lnTo>
                    <a:pt x="125" y="349"/>
                  </a:lnTo>
                  <a:lnTo>
                    <a:pt x="152" y="313"/>
                  </a:lnTo>
                  <a:lnTo>
                    <a:pt x="175" y="278"/>
                  </a:lnTo>
                  <a:lnTo>
                    <a:pt x="191" y="251"/>
                  </a:lnTo>
                  <a:lnTo>
                    <a:pt x="204" y="223"/>
                  </a:lnTo>
                  <a:lnTo>
                    <a:pt x="213" y="196"/>
                  </a:lnTo>
                  <a:lnTo>
                    <a:pt x="221" y="170"/>
                  </a:lnTo>
                  <a:lnTo>
                    <a:pt x="226" y="137"/>
                  </a:lnTo>
                  <a:lnTo>
                    <a:pt x="229" y="109"/>
                  </a:lnTo>
                  <a:lnTo>
                    <a:pt x="229" y="87"/>
                  </a:lnTo>
                  <a:lnTo>
                    <a:pt x="228" y="67"/>
                  </a:lnTo>
                  <a:lnTo>
                    <a:pt x="224" y="51"/>
                  </a:lnTo>
                  <a:lnTo>
                    <a:pt x="220" y="35"/>
                  </a:lnTo>
                  <a:lnTo>
                    <a:pt x="2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p:cNvSpPr>
              <a:spLocks noChangeAspect="1"/>
            </p:cNvSpPr>
            <p:nvPr userDrawn="1"/>
          </p:nvSpPr>
          <p:spPr bwMode="auto">
            <a:xfrm>
              <a:off x="1697" y="1249"/>
              <a:ext cx="114" cy="229"/>
            </a:xfrm>
            <a:custGeom>
              <a:avLst/>
              <a:gdLst>
                <a:gd name="T0" fmla="*/ 3 w 228"/>
                <a:gd name="T1" fmla="*/ 2 h 458"/>
                <a:gd name="T2" fmla="*/ 3 w 228"/>
                <a:gd name="T3" fmla="*/ 4 h 458"/>
                <a:gd name="T4" fmla="*/ 3 w 228"/>
                <a:gd name="T5" fmla="*/ 4 h 458"/>
                <a:gd name="T6" fmla="*/ 3 w 228"/>
                <a:gd name="T7" fmla="*/ 5 h 458"/>
                <a:gd name="T8" fmla="*/ 3 w 228"/>
                <a:gd name="T9" fmla="*/ 6 h 458"/>
                <a:gd name="T10" fmla="*/ 3 w 228"/>
                <a:gd name="T11" fmla="*/ 5 h 458"/>
                <a:gd name="T12" fmla="*/ 3 w 228"/>
                <a:gd name="T13" fmla="*/ 5 h 458"/>
                <a:gd name="T14" fmla="*/ 2 w 228"/>
                <a:gd name="T15" fmla="*/ 4 h 458"/>
                <a:gd name="T16" fmla="*/ 1 w 228"/>
                <a:gd name="T17" fmla="*/ 3 h 458"/>
                <a:gd name="T18" fmla="*/ 0 w 228"/>
                <a:gd name="T19" fmla="*/ 2 h 458"/>
                <a:gd name="T20" fmla="*/ 1 w 228"/>
                <a:gd name="T21" fmla="*/ 3 h 458"/>
                <a:gd name="T22" fmla="*/ 1 w 228"/>
                <a:gd name="T23" fmla="*/ 4 h 458"/>
                <a:gd name="T24" fmla="*/ 2 w 228"/>
                <a:gd name="T25" fmla="*/ 5 h 458"/>
                <a:gd name="T26" fmla="*/ 2 w 228"/>
                <a:gd name="T27" fmla="*/ 6 h 458"/>
                <a:gd name="T28" fmla="*/ 3 w 228"/>
                <a:gd name="T29" fmla="*/ 7 h 458"/>
                <a:gd name="T30" fmla="*/ 3 w 228"/>
                <a:gd name="T31" fmla="*/ 7 h 458"/>
                <a:gd name="T32" fmla="*/ 3 w 228"/>
                <a:gd name="T33" fmla="*/ 8 h 458"/>
                <a:gd name="T34" fmla="*/ 3 w 228"/>
                <a:gd name="T35" fmla="*/ 8 h 458"/>
                <a:gd name="T36" fmla="*/ 4 w 228"/>
                <a:gd name="T37" fmla="*/ 6 h 458"/>
                <a:gd name="T38" fmla="*/ 4 w 228"/>
                <a:gd name="T39" fmla="*/ 5 h 458"/>
                <a:gd name="T40" fmla="*/ 4 w 228"/>
                <a:gd name="T41" fmla="*/ 4 h 458"/>
                <a:gd name="T42" fmla="*/ 4 w 228"/>
                <a:gd name="T43" fmla="*/ 3 h 458"/>
                <a:gd name="T44" fmla="*/ 4 w 228"/>
                <a:gd name="T45" fmla="*/ 3 h 458"/>
                <a:gd name="T46" fmla="*/ 4 w 228"/>
                <a:gd name="T47" fmla="*/ 2 h 458"/>
                <a:gd name="T48" fmla="*/ 4 w 228"/>
                <a:gd name="T49" fmla="*/ 2 h 458"/>
                <a:gd name="T50" fmla="*/ 3 w 228"/>
                <a:gd name="T51" fmla="*/ 1 h 458"/>
                <a:gd name="T52" fmla="*/ 3 w 228"/>
                <a:gd name="T53" fmla="*/ 0 h 458"/>
                <a:gd name="T54" fmla="*/ 3 w 228"/>
                <a:gd name="T55" fmla="*/ 1 h 458"/>
                <a:gd name="T56" fmla="*/ 3 w 228"/>
                <a:gd name="T57" fmla="*/ 2 h 458"/>
                <a:gd name="T58" fmla="*/ 3 w 228"/>
                <a:gd name="T59" fmla="*/ 2 h 458"/>
                <a:gd name="T60" fmla="*/ 3 w 228"/>
                <a:gd name="T61" fmla="*/ 2 h 458"/>
                <a:gd name="T62" fmla="*/ 3 w 228"/>
                <a:gd name="T63" fmla="*/ 2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8" h="458">
                  <a:moveTo>
                    <a:pt x="167" y="125"/>
                  </a:moveTo>
                  <a:lnTo>
                    <a:pt x="167" y="125"/>
                  </a:lnTo>
                  <a:lnTo>
                    <a:pt x="161" y="178"/>
                  </a:lnTo>
                  <a:lnTo>
                    <a:pt x="157" y="202"/>
                  </a:lnTo>
                  <a:lnTo>
                    <a:pt x="156" y="226"/>
                  </a:lnTo>
                  <a:lnTo>
                    <a:pt x="156" y="250"/>
                  </a:lnTo>
                  <a:lnTo>
                    <a:pt x="157" y="274"/>
                  </a:lnTo>
                  <a:lnTo>
                    <a:pt x="159" y="299"/>
                  </a:lnTo>
                  <a:lnTo>
                    <a:pt x="165" y="326"/>
                  </a:lnTo>
                  <a:lnTo>
                    <a:pt x="159" y="308"/>
                  </a:lnTo>
                  <a:lnTo>
                    <a:pt x="153" y="292"/>
                  </a:lnTo>
                  <a:lnTo>
                    <a:pt x="144" y="278"/>
                  </a:lnTo>
                  <a:lnTo>
                    <a:pt x="136" y="263"/>
                  </a:lnTo>
                  <a:lnTo>
                    <a:pt x="117" y="238"/>
                  </a:lnTo>
                  <a:lnTo>
                    <a:pt x="96" y="213"/>
                  </a:lnTo>
                  <a:lnTo>
                    <a:pt x="74" y="191"/>
                  </a:lnTo>
                  <a:lnTo>
                    <a:pt x="50" y="168"/>
                  </a:lnTo>
                  <a:lnTo>
                    <a:pt x="24" y="146"/>
                  </a:lnTo>
                  <a:lnTo>
                    <a:pt x="0" y="123"/>
                  </a:lnTo>
                  <a:lnTo>
                    <a:pt x="11" y="157"/>
                  </a:lnTo>
                  <a:lnTo>
                    <a:pt x="27" y="196"/>
                  </a:lnTo>
                  <a:lnTo>
                    <a:pt x="45" y="234"/>
                  </a:lnTo>
                  <a:lnTo>
                    <a:pt x="66" y="273"/>
                  </a:lnTo>
                  <a:lnTo>
                    <a:pt x="93" y="315"/>
                  </a:lnTo>
                  <a:lnTo>
                    <a:pt x="117" y="348"/>
                  </a:lnTo>
                  <a:lnTo>
                    <a:pt x="136" y="374"/>
                  </a:lnTo>
                  <a:lnTo>
                    <a:pt x="148" y="389"/>
                  </a:lnTo>
                  <a:lnTo>
                    <a:pt x="156" y="408"/>
                  </a:lnTo>
                  <a:lnTo>
                    <a:pt x="162" y="425"/>
                  </a:lnTo>
                  <a:lnTo>
                    <a:pt x="172" y="458"/>
                  </a:lnTo>
                  <a:lnTo>
                    <a:pt x="177" y="454"/>
                  </a:lnTo>
                  <a:lnTo>
                    <a:pt x="188" y="411"/>
                  </a:lnTo>
                  <a:lnTo>
                    <a:pt x="199" y="366"/>
                  </a:lnTo>
                  <a:lnTo>
                    <a:pt x="212" y="321"/>
                  </a:lnTo>
                  <a:lnTo>
                    <a:pt x="222" y="276"/>
                  </a:lnTo>
                  <a:lnTo>
                    <a:pt x="225" y="254"/>
                  </a:lnTo>
                  <a:lnTo>
                    <a:pt x="226" y="231"/>
                  </a:lnTo>
                  <a:lnTo>
                    <a:pt x="228" y="209"/>
                  </a:lnTo>
                  <a:lnTo>
                    <a:pt x="228" y="186"/>
                  </a:lnTo>
                  <a:lnTo>
                    <a:pt x="225" y="164"/>
                  </a:lnTo>
                  <a:lnTo>
                    <a:pt x="222" y="141"/>
                  </a:lnTo>
                  <a:lnTo>
                    <a:pt x="215" y="119"/>
                  </a:lnTo>
                  <a:lnTo>
                    <a:pt x="207" y="95"/>
                  </a:lnTo>
                  <a:lnTo>
                    <a:pt x="198" y="70"/>
                  </a:lnTo>
                  <a:lnTo>
                    <a:pt x="186" y="46"/>
                  </a:lnTo>
                  <a:lnTo>
                    <a:pt x="172" y="22"/>
                  </a:lnTo>
                  <a:lnTo>
                    <a:pt x="164" y="11"/>
                  </a:lnTo>
                  <a:lnTo>
                    <a:pt x="154" y="0"/>
                  </a:lnTo>
                  <a:lnTo>
                    <a:pt x="161" y="30"/>
                  </a:lnTo>
                  <a:lnTo>
                    <a:pt x="165" y="61"/>
                  </a:lnTo>
                  <a:lnTo>
                    <a:pt x="169" y="77"/>
                  </a:lnTo>
                  <a:lnTo>
                    <a:pt x="169" y="93"/>
                  </a:lnTo>
                  <a:lnTo>
                    <a:pt x="169" y="109"/>
                  </a:lnTo>
                  <a:lnTo>
                    <a:pt x="167"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5"/>
            <p:cNvSpPr>
              <a:spLocks noChangeAspect="1"/>
            </p:cNvSpPr>
            <p:nvPr userDrawn="1"/>
          </p:nvSpPr>
          <p:spPr bwMode="auto">
            <a:xfrm>
              <a:off x="1650" y="1184"/>
              <a:ext cx="118" cy="176"/>
            </a:xfrm>
            <a:custGeom>
              <a:avLst/>
              <a:gdLst>
                <a:gd name="T0" fmla="*/ 3 w 234"/>
                <a:gd name="T1" fmla="*/ 3 h 353"/>
                <a:gd name="T2" fmla="*/ 3 w 234"/>
                <a:gd name="T3" fmla="*/ 3 h 353"/>
                <a:gd name="T4" fmla="*/ 3 w 234"/>
                <a:gd name="T5" fmla="*/ 3 h 353"/>
                <a:gd name="T6" fmla="*/ 3 w 234"/>
                <a:gd name="T7" fmla="*/ 3 h 353"/>
                <a:gd name="T8" fmla="*/ 3 w 234"/>
                <a:gd name="T9" fmla="*/ 3 h 353"/>
                <a:gd name="T10" fmla="*/ 3 w 234"/>
                <a:gd name="T11" fmla="*/ 3 h 353"/>
                <a:gd name="T12" fmla="*/ 3 w 234"/>
                <a:gd name="T13" fmla="*/ 2 h 353"/>
                <a:gd name="T14" fmla="*/ 2 w 234"/>
                <a:gd name="T15" fmla="*/ 2 h 353"/>
                <a:gd name="T16" fmla="*/ 2 w 234"/>
                <a:gd name="T17" fmla="*/ 2 h 353"/>
                <a:gd name="T18" fmla="*/ 2 w 234"/>
                <a:gd name="T19" fmla="*/ 2 h 353"/>
                <a:gd name="T20" fmla="*/ 1 w 234"/>
                <a:gd name="T21" fmla="*/ 1 h 353"/>
                <a:gd name="T22" fmla="*/ 1 w 234"/>
                <a:gd name="T23" fmla="*/ 1 h 353"/>
                <a:gd name="T24" fmla="*/ 1 w 234"/>
                <a:gd name="T25" fmla="*/ 1 h 353"/>
                <a:gd name="T26" fmla="*/ 0 w 234"/>
                <a:gd name="T27" fmla="*/ 1 h 353"/>
                <a:gd name="T28" fmla="*/ 0 w 234"/>
                <a:gd name="T29" fmla="*/ 1 h 353"/>
                <a:gd name="T30" fmla="*/ 1 w 234"/>
                <a:gd name="T31" fmla="*/ 1 h 353"/>
                <a:gd name="T32" fmla="*/ 1 w 234"/>
                <a:gd name="T33" fmla="*/ 1 h 353"/>
                <a:gd name="T34" fmla="*/ 1 w 234"/>
                <a:gd name="T35" fmla="*/ 1 h 353"/>
                <a:gd name="T36" fmla="*/ 1 w 234"/>
                <a:gd name="T37" fmla="*/ 2 h 353"/>
                <a:gd name="T38" fmla="*/ 1 w 234"/>
                <a:gd name="T39" fmla="*/ 2 h 353"/>
                <a:gd name="T40" fmla="*/ 2 w 234"/>
                <a:gd name="T41" fmla="*/ 3 h 353"/>
                <a:gd name="T42" fmla="*/ 2 w 234"/>
                <a:gd name="T43" fmla="*/ 3 h 353"/>
                <a:gd name="T44" fmla="*/ 2 w 234"/>
                <a:gd name="T45" fmla="*/ 3 h 353"/>
                <a:gd name="T46" fmla="*/ 3 w 234"/>
                <a:gd name="T47" fmla="*/ 4 h 353"/>
                <a:gd name="T48" fmla="*/ 3 w 234"/>
                <a:gd name="T49" fmla="*/ 4 h 353"/>
                <a:gd name="T50" fmla="*/ 3 w 234"/>
                <a:gd name="T51" fmla="*/ 4 h 353"/>
                <a:gd name="T52" fmla="*/ 3 w 234"/>
                <a:gd name="T53" fmla="*/ 4 h 353"/>
                <a:gd name="T54" fmla="*/ 3 w 234"/>
                <a:gd name="T55" fmla="*/ 4 h 353"/>
                <a:gd name="T56" fmla="*/ 4 w 234"/>
                <a:gd name="T57" fmla="*/ 5 h 353"/>
                <a:gd name="T58" fmla="*/ 4 w 234"/>
                <a:gd name="T59" fmla="*/ 5 h 353"/>
                <a:gd name="T60" fmla="*/ 4 w 234"/>
                <a:gd name="T61" fmla="*/ 5 h 353"/>
                <a:gd name="T62" fmla="*/ 4 w 234"/>
                <a:gd name="T63" fmla="*/ 5 h 353"/>
                <a:gd name="T64" fmla="*/ 4 w 234"/>
                <a:gd name="T65" fmla="*/ 4 h 353"/>
                <a:gd name="T66" fmla="*/ 4 w 234"/>
                <a:gd name="T67" fmla="*/ 4 h 353"/>
                <a:gd name="T68" fmla="*/ 4 w 234"/>
                <a:gd name="T69" fmla="*/ 4 h 353"/>
                <a:gd name="T70" fmla="*/ 4 w 234"/>
                <a:gd name="T71" fmla="*/ 3 h 353"/>
                <a:gd name="T72" fmla="*/ 4 w 234"/>
                <a:gd name="T73" fmla="*/ 3 h 353"/>
                <a:gd name="T74" fmla="*/ 4 w 234"/>
                <a:gd name="T75" fmla="*/ 3 h 353"/>
                <a:gd name="T76" fmla="*/ 4 w 234"/>
                <a:gd name="T77" fmla="*/ 2 h 353"/>
                <a:gd name="T78" fmla="*/ 4 w 234"/>
                <a:gd name="T79" fmla="*/ 2 h 353"/>
                <a:gd name="T80" fmla="*/ 4 w 234"/>
                <a:gd name="T81" fmla="*/ 2 h 353"/>
                <a:gd name="T82" fmla="*/ 4 w 234"/>
                <a:gd name="T83" fmla="*/ 2 h 353"/>
                <a:gd name="T84" fmla="*/ 4 w 234"/>
                <a:gd name="T85" fmla="*/ 1 h 353"/>
                <a:gd name="T86" fmla="*/ 4 w 234"/>
                <a:gd name="T87" fmla="*/ 1 h 353"/>
                <a:gd name="T88" fmla="*/ 3 w 234"/>
                <a:gd name="T89" fmla="*/ 1 h 353"/>
                <a:gd name="T90" fmla="*/ 3 w 234"/>
                <a:gd name="T91" fmla="*/ 0 h 353"/>
                <a:gd name="T92" fmla="*/ 3 w 234"/>
                <a:gd name="T93" fmla="*/ 0 h 353"/>
                <a:gd name="T94" fmla="*/ 3 w 234"/>
                <a:gd name="T95" fmla="*/ 0 h 353"/>
                <a:gd name="T96" fmla="*/ 2 w 234"/>
                <a:gd name="T97" fmla="*/ 0 h 353"/>
                <a:gd name="T98" fmla="*/ 3 w 234"/>
                <a:gd name="T99" fmla="*/ 0 h 353"/>
                <a:gd name="T100" fmla="*/ 3 w 234"/>
                <a:gd name="T101" fmla="*/ 0 h 353"/>
                <a:gd name="T102" fmla="*/ 3 w 234"/>
                <a:gd name="T103" fmla="*/ 1 h 353"/>
                <a:gd name="T104" fmla="*/ 3 w 234"/>
                <a:gd name="T105" fmla="*/ 2 h 353"/>
                <a:gd name="T106" fmla="*/ 3 w 234"/>
                <a:gd name="T107" fmla="*/ 3 h 353"/>
                <a:gd name="T108" fmla="*/ 3 w 234"/>
                <a:gd name="T109" fmla="*/ 3 h 353"/>
                <a:gd name="T110" fmla="*/ 3 w 234"/>
                <a:gd name="T111" fmla="*/ 3 h 353"/>
                <a:gd name="T112" fmla="*/ 3 w 234"/>
                <a:gd name="T113" fmla="*/ 3 h 3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4" h="353">
                  <a:moveTo>
                    <a:pt x="188" y="249"/>
                  </a:moveTo>
                  <a:lnTo>
                    <a:pt x="188" y="249"/>
                  </a:lnTo>
                  <a:lnTo>
                    <a:pt x="180" y="233"/>
                  </a:lnTo>
                  <a:lnTo>
                    <a:pt x="172" y="220"/>
                  </a:lnTo>
                  <a:lnTo>
                    <a:pt x="160" y="207"/>
                  </a:lnTo>
                  <a:lnTo>
                    <a:pt x="151" y="194"/>
                  </a:lnTo>
                  <a:lnTo>
                    <a:pt x="138" y="183"/>
                  </a:lnTo>
                  <a:lnTo>
                    <a:pt x="127" y="174"/>
                  </a:lnTo>
                  <a:lnTo>
                    <a:pt x="101" y="154"/>
                  </a:lnTo>
                  <a:lnTo>
                    <a:pt x="74" y="137"/>
                  </a:lnTo>
                  <a:lnTo>
                    <a:pt x="48" y="119"/>
                  </a:lnTo>
                  <a:lnTo>
                    <a:pt x="22" y="98"/>
                  </a:lnTo>
                  <a:lnTo>
                    <a:pt x="11" y="87"/>
                  </a:lnTo>
                  <a:lnTo>
                    <a:pt x="0" y="74"/>
                  </a:lnTo>
                  <a:lnTo>
                    <a:pt x="5" y="90"/>
                  </a:lnTo>
                  <a:lnTo>
                    <a:pt x="11" y="104"/>
                  </a:lnTo>
                  <a:lnTo>
                    <a:pt x="19" y="122"/>
                  </a:lnTo>
                  <a:lnTo>
                    <a:pt x="30" y="138"/>
                  </a:lnTo>
                  <a:lnTo>
                    <a:pt x="53" y="170"/>
                  </a:lnTo>
                  <a:lnTo>
                    <a:pt x="77" y="201"/>
                  </a:lnTo>
                  <a:lnTo>
                    <a:pt x="103" y="230"/>
                  </a:lnTo>
                  <a:lnTo>
                    <a:pt x="125" y="252"/>
                  </a:lnTo>
                  <a:lnTo>
                    <a:pt x="143" y="270"/>
                  </a:lnTo>
                  <a:lnTo>
                    <a:pt x="152" y="280"/>
                  </a:lnTo>
                  <a:lnTo>
                    <a:pt x="168" y="292"/>
                  </a:lnTo>
                  <a:lnTo>
                    <a:pt x="189" y="310"/>
                  </a:lnTo>
                  <a:lnTo>
                    <a:pt x="209" y="333"/>
                  </a:lnTo>
                  <a:lnTo>
                    <a:pt x="226" y="353"/>
                  </a:lnTo>
                  <a:lnTo>
                    <a:pt x="228" y="328"/>
                  </a:lnTo>
                  <a:lnTo>
                    <a:pt x="231" y="296"/>
                  </a:lnTo>
                  <a:lnTo>
                    <a:pt x="234" y="270"/>
                  </a:lnTo>
                  <a:lnTo>
                    <a:pt x="234" y="247"/>
                  </a:lnTo>
                  <a:lnTo>
                    <a:pt x="234" y="227"/>
                  </a:lnTo>
                  <a:lnTo>
                    <a:pt x="234" y="209"/>
                  </a:lnTo>
                  <a:lnTo>
                    <a:pt x="231" y="180"/>
                  </a:lnTo>
                  <a:lnTo>
                    <a:pt x="226" y="162"/>
                  </a:lnTo>
                  <a:lnTo>
                    <a:pt x="221" y="138"/>
                  </a:lnTo>
                  <a:lnTo>
                    <a:pt x="212" y="116"/>
                  </a:lnTo>
                  <a:lnTo>
                    <a:pt x="202" y="93"/>
                  </a:lnTo>
                  <a:lnTo>
                    <a:pt x="191" y="72"/>
                  </a:lnTo>
                  <a:lnTo>
                    <a:pt x="176" y="51"/>
                  </a:lnTo>
                  <a:lnTo>
                    <a:pt x="162" y="34"/>
                  </a:lnTo>
                  <a:lnTo>
                    <a:pt x="144" y="16"/>
                  </a:lnTo>
                  <a:lnTo>
                    <a:pt x="127" y="0"/>
                  </a:lnTo>
                  <a:lnTo>
                    <a:pt x="146" y="53"/>
                  </a:lnTo>
                  <a:lnTo>
                    <a:pt x="154" y="82"/>
                  </a:lnTo>
                  <a:lnTo>
                    <a:pt x="164" y="130"/>
                  </a:lnTo>
                  <a:lnTo>
                    <a:pt x="188"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p:cNvSpPr>
              <a:spLocks noChangeAspect="1"/>
            </p:cNvSpPr>
            <p:nvPr userDrawn="1"/>
          </p:nvSpPr>
          <p:spPr bwMode="auto">
            <a:xfrm>
              <a:off x="1626" y="1154"/>
              <a:ext cx="99" cy="110"/>
            </a:xfrm>
            <a:custGeom>
              <a:avLst/>
              <a:gdLst>
                <a:gd name="T0" fmla="*/ 4 w 197"/>
                <a:gd name="T1" fmla="*/ 4 h 220"/>
                <a:gd name="T2" fmla="*/ 4 w 197"/>
                <a:gd name="T3" fmla="*/ 4 h 220"/>
                <a:gd name="T4" fmla="*/ 4 w 197"/>
                <a:gd name="T5" fmla="*/ 4 h 220"/>
                <a:gd name="T6" fmla="*/ 4 w 197"/>
                <a:gd name="T7" fmla="*/ 4 h 220"/>
                <a:gd name="T8" fmla="*/ 3 w 197"/>
                <a:gd name="T9" fmla="*/ 3 h 220"/>
                <a:gd name="T10" fmla="*/ 3 w 197"/>
                <a:gd name="T11" fmla="*/ 3 h 220"/>
                <a:gd name="T12" fmla="*/ 3 w 197"/>
                <a:gd name="T13" fmla="*/ 3 h 220"/>
                <a:gd name="T14" fmla="*/ 3 w 197"/>
                <a:gd name="T15" fmla="*/ 3 h 220"/>
                <a:gd name="T16" fmla="*/ 3 w 197"/>
                <a:gd name="T17" fmla="*/ 3 h 220"/>
                <a:gd name="T18" fmla="*/ 3 w 197"/>
                <a:gd name="T19" fmla="*/ 2 h 220"/>
                <a:gd name="T20" fmla="*/ 3 w 197"/>
                <a:gd name="T21" fmla="*/ 2 h 220"/>
                <a:gd name="T22" fmla="*/ 3 w 197"/>
                <a:gd name="T23" fmla="*/ 2 h 220"/>
                <a:gd name="T24" fmla="*/ 2 w 197"/>
                <a:gd name="T25" fmla="*/ 2 h 220"/>
                <a:gd name="T26" fmla="*/ 2 w 197"/>
                <a:gd name="T27" fmla="*/ 1 h 220"/>
                <a:gd name="T28" fmla="*/ 2 w 197"/>
                <a:gd name="T29" fmla="*/ 1 h 220"/>
                <a:gd name="T30" fmla="*/ 1 w 197"/>
                <a:gd name="T31" fmla="*/ 1 h 220"/>
                <a:gd name="T32" fmla="*/ 1 w 197"/>
                <a:gd name="T33" fmla="*/ 1 h 220"/>
                <a:gd name="T34" fmla="*/ 1 w 197"/>
                <a:gd name="T35" fmla="*/ 1 h 220"/>
                <a:gd name="T36" fmla="*/ 1 w 197"/>
                <a:gd name="T37" fmla="*/ 1 h 220"/>
                <a:gd name="T38" fmla="*/ 0 w 197"/>
                <a:gd name="T39" fmla="*/ 0 h 220"/>
                <a:gd name="T40" fmla="*/ 0 w 197"/>
                <a:gd name="T41" fmla="*/ 0 h 220"/>
                <a:gd name="T42" fmla="*/ 1 w 197"/>
                <a:gd name="T43" fmla="*/ 1 h 220"/>
                <a:gd name="T44" fmla="*/ 1 w 197"/>
                <a:gd name="T45" fmla="*/ 1 h 220"/>
                <a:gd name="T46" fmla="*/ 1 w 197"/>
                <a:gd name="T47" fmla="*/ 2 h 220"/>
                <a:gd name="T48" fmla="*/ 2 w 197"/>
                <a:gd name="T49" fmla="*/ 2 h 220"/>
                <a:gd name="T50" fmla="*/ 2 w 197"/>
                <a:gd name="T51" fmla="*/ 3 h 220"/>
                <a:gd name="T52" fmla="*/ 2 w 197"/>
                <a:gd name="T53" fmla="*/ 3 h 220"/>
                <a:gd name="T54" fmla="*/ 3 w 197"/>
                <a:gd name="T55" fmla="*/ 3 h 220"/>
                <a:gd name="T56" fmla="*/ 3 w 197"/>
                <a:gd name="T57" fmla="*/ 3 h 220"/>
                <a:gd name="T58" fmla="*/ 3 w 197"/>
                <a:gd name="T59" fmla="*/ 4 h 220"/>
                <a:gd name="T60" fmla="*/ 3 w 197"/>
                <a:gd name="T61" fmla="*/ 4 h 220"/>
                <a:gd name="T62" fmla="*/ 4 w 197"/>
                <a:gd name="T63" fmla="*/ 4 h 220"/>
                <a:gd name="T64" fmla="*/ 4 w 197"/>
                <a:gd name="T65" fmla="*/ 4 h 220"/>
                <a:gd name="T66" fmla="*/ 4 w 197"/>
                <a:gd name="T67" fmla="*/ 4 h 220"/>
                <a:gd name="T68" fmla="*/ 4 w 197"/>
                <a:gd name="T69" fmla="*/ 4 h 2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7" h="220">
                  <a:moveTo>
                    <a:pt x="197" y="220"/>
                  </a:moveTo>
                  <a:lnTo>
                    <a:pt x="197" y="220"/>
                  </a:lnTo>
                  <a:lnTo>
                    <a:pt x="197" y="207"/>
                  </a:lnTo>
                  <a:lnTo>
                    <a:pt x="194" y="196"/>
                  </a:lnTo>
                  <a:lnTo>
                    <a:pt x="189" y="181"/>
                  </a:lnTo>
                  <a:lnTo>
                    <a:pt x="184" y="167"/>
                  </a:lnTo>
                  <a:lnTo>
                    <a:pt x="178" y="151"/>
                  </a:lnTo>
                  <a:lnTo>
                    <a:pt x="170" y="136"/>
                  </a:lnTo>
                  <a:lnTo>
                    <a:pt x="160" y="123"/>
                  </a:lnTo>
                  <a:lnTo>
                    <a:pt x="151" y="109"/>
                  </a:lnTo>
                  <a:lnTo>
                    <a:pt x="141" y="96"/>
                  </a:lnTo>
                  <a:lnTo>
                    <a:pt x="118" y="70"/>
                  </a:lnTo>
                  <a:lnTo>
                    <a:pt x="93" y="48"/>
                  </a:lnTo>
                  <a:lnTo>
                    <a:pt x="78" y="38"/>
                  </a:lnTo>
                  <a:lnTo>
                    <a:pt x="64" y="29"/>
                  </a:lnTo>
                  <a:lnTo>
                    <a:pt x="48" y="20"/>
                  </a:lnTo>
                  <a:lnTo>
                    <a:pt x="32" y="12"/>
                  </a:lnTo>
                  <a:lnTo>
                    <a:pt x="16" y="6"/>
                  </a:lnTo>
                  <a:lnTo>
                    <a:pt x="0" y="0"/>
                  </a:lnTo>
                  <a:lnTo>
                    <a:pt x="20" y="29"/>
                  </a:lnTo>
                  <a:lnTo>
                    <a:pt x="41" y="59"/>
                  </a:lnTo>
                  <a:lnTo>
                    <a:pt x="64" y="91"/>
                  </a:lnTo>
                  <a:lnTo>
                    <a:pt x="85" y="122"/>
                  </a:lnTo>
                  <a:lnTo>
                    <a:pt x="109" y="151"/>
                  </a:lnTo>
                  <a:lnTo>
                    <a:pt x="122" y="165"/>
                  </a:lnTo>
                  <a:lnTo>
                    <a:pt x="134" y="178"/>
                  </a:lnTo>
                  <a:lnTo>
                    <a:pt x="149" y="189"/>
                  </a:lnTo>
                  <a:lnTo>
                    <a:pt x="165" y="200"/>
                  </a:lnTo>
                  <a:lnTo>
                    <a:pt x="179" y="210"/>
                  </a:lnTo>
                  <a:lnTo>
                    <a:pt x="197"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noChangeAspect="1"/>
            </p:cNvSpPr>
            <p:nvPr userDrawn="1"/>
          </p:nvSpPr>
          <p:spPr bwMode="auto">
            <a:xfrm>
              <a:off x="1057" y="1841"/>
              <a:ext cx="611" cy="103"/>
            </a:xfrm>
            <a:custGeom>
              <a:avLst/>
              <a:gdLst>
                <a:gd name="T0" fmla="*/ 16 w 1223"/>
                <a:gd name="T1" fmla="*/ 0 h 207"/>
                <a:gd name="T2" fmla="*/ 13 w 1223"/>
                <a:gd name="T3" fmla="*/ 0 h 207"/>
                <a:gd name="T4" fmla="*/ 12 w 1223"/>
                <a:gd name="T5" fmla="*/ 0 h 207"/>
                <a:gd name="T6" fmla="*/ 11 w 1223"/>
                <a:gd name="T7" fmla="*/ 0 h 207"/>
                <a:gd name="T8" fmla="*/ 10 w 1223"/>
                <a:gd name="T9" fmla="*/ 0 h 207"/>
                <a:gd name="T10" fmla="*/ 9 w 1223"/>
                <a:gd name="T11" fmla="*/ 0 h 207"/>
                <a:gd name="T12" fmla="*/ 7 w 1223"/>
                <a:gd name="T13" fmla="*/ 0 h 207"/>
                <a:gd name="T14" fmla="*/ 6 w 1223"/>
                <a:gd name="T15" fmla="*/ 0 h 207"/>
                <a:gd name="T16" fmla="*/ 5 w 1223"/>
                <a:gd name="T17" fmla="*/ 0 h 207"/>
                <a:gd name="T18" fmla="*/ 3 w 1223"/>
                <a:gd name="T19" fmla="*/ 0 h 207"/>
                <a:gd name="T20" fmla="*/ 2 w 1223"/>
                <a:gd name="T21" fmla="*/ 0 h 207"/>
                <a:gd name="T22" fmla="*/ 1 w 1223"/>
                <a:gd name="T23" fmla="*/ 0 h 207"/>
                <a:gd name="T24" fmla="*/ 0 w 1223"/>
                <a:gd name="T25" fmla="*/ 0 h 207"/>
                <a:gd name="T26" fmla="*/ 0 w 1223"/>
                <a:gd name="T27" fmla="*/ 1 h 207"/>
                <a:gd name="T28" fmla="*/ 1 w 1223"/>
                <a:gd name="T29" fmla="*/ 1 h 207"/>
                <a:gd name="T30" fmla="*/ 2 w 1223"/>
                <a:gd name="T31" fmla="*/ 1 h 207"/>
                <a:gd name="T32" fmla="*/ 4 w 1223"/>
                <a:gd name="T33" fmla="*/ 1 h 207"/>
                <a:gd name="T34" fmla="*/ 5 w 1223"/>
                <a:gd name="T35" fmla="*/ 1 h 207"/>
                <a:gd name="T36" fmla="*/ 7 w 1223"/>
                <a:gd name="T37" fmla="*/ 0 h 207"/>
                <a:gd name="T38" fmla="*/ 7 w 1223"/>
                <a:gd name="T39" fmla="*/ 0 h 207"/>
                <a:gd name="T40" fmla="*/ 8 w 1223"/>
                <a:gd name="T41" fmla="*/ 0 h 207"/>
                <a:gd name="T42" fmla="*/ 8 w 1223"/>
                <a:gd name="T43" fmla="*/ 0 h 207"/>
                <a:gd name="T44" fmla="*/ 7 w 1223"/>
                <a:gd name="T45" fmla="*/ 1 h 207"/>
                <a:gd name="T46" fmla="*/ 6 w 1223"/>
                <a:gd name="T47" fmla="*/ 2 h 207"/>
                <a:gd name="T48" fmla="*/ 5 w 1223"/>
                <a:gd name="T49" fmla="*/ 2 h 207"/>
                <a:gd name="T50" fmla="*/ 6 w 1223"/>
                <a:gd name="T51" fmla="*/ 3 h 207"/>
                <a:gd name="T52" fmla="*/ 6 w 1223"/>
                <a:gd name="T53" fmla="*/ 2 h 207"/>
                <a:gd name="T54" fmla="*/ 6 w 1223"/>
                <a:gd name="T55" fmla="*/ 2 h 207"/>
                <a:gd name="T56" fmla="*/ 7 w 1223"/>
                <a:gd name="T57" fmla="*/ 1 h 207"/>
                <a:gd name="T58" fmla="*/ 8 w 1223"/>
                <a:gd name="T59" fmla="*/ 1 h 207"/>
                <a:gd name="T60" fmla="*/ 9 w 1223"/>
                <a:gd name="T61" fmla="*/ 0 h 207"/>
                <a:gd name="T62" fmla="*/ 11 w 1223"/>
                <a:gd name="T63" fmla="*/ 1 h 207"/>
                <a:gd name="T64" fmla="*/ 11 w 1223"/>
                <a:gd name="T65" fmla="*/ 1 h 207"/>
                <a:gd name="T66" fmla="*/ 12 w 1223"/>
                <a:gd name="T67" fmla="*/ 2 h 207"/>
                <a:gd name="T68" fmla="*/ 12 w 1223"/>
                <a:gd name="T69" fmla="*/ 3 h 207"/>
                <a:gd name="T70" fmla="*/ 13 w 1223"/>
                <a:gd name="T71" fmla="*/ 3 h 207"/>
                <a:gd name="T72" fmla="*/ 13 w 1223"/>
                <a:gd name="T73" fmla="*/ 2 h 207"/>
                <a:gd name="T74" fmla="*/ 12 w 1223"/>
                <a:gd name="T75" fmla="*/ 1 h 207"/>
                <a:gd name="T76" fmla="*/ 11 w 1223"/>
                <a:gd name="T77" fmla="*/ 1 h 207"/>
                <a:gd name="T78" fmla="*/ 10 w 1223"/>
                <a:gd name="T79" fmla="*/ 0 h 207"/>
                <a:gd name="T80" fmla="*/ 11 w 1223"/>
                <a:gd name="T81" fmla="*/ 0 h 207"/>
                <a:gd name="T82" fmla="*/ 11 w 1223"/>
                <a:gd name="T83" fmla="*/ 0 h 207"/>
                <a:gd name="T84" fmla="*/ 13 w 1223"/>
                <a:gd name="T85" fmla="*/ 1 h 207"/>
                <a:gd name="T86" fmla="*/ 14 w 1223"/>
                <a:gd name="T87" fmla="*/ 1 h 207"/>
                <a:gd name="T88" fmla="*/ 16 w 1223"/>
                <a:gd name="T89" fmla="*/ 1 h 207"/>
                <a:gd name="T90" fmla="*/ 17 w 1223"/>
                <a:gd name="T91" fmla="*/ 1 h 207"/>
                <a:gd name="T92" fmla="*/ 18 w 1223"/>
                <a:gd name="T93" fmla="*/ 1 h 207"/>
                <a:gd name="T94" fmla="*/ 19 w 1223"/>
                <a:gd name="T95" fmla="*/ 0 h 207"/>
                <a:gd name="T96" fmla="*/ 18 w 1223"/>
                <a:gd name="T97" fmla="*/ 1 h 207"/>
                <a:gd name="T98" fmla="*/ 16 w 1223"/>
                <a:gd name="T99" fmla="*/ 1 h 207"/>
                <a:gd name="T100" fmla="*/ 16 w 1223"/>
                <a:gd name="T101" fmla="*/ 1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23" h="207">
                  <a:moveTo>
                    <a:pt x="1085" y="66"/>
                  </a:moveTo>
                  <a:lnTo>
                    <a:pt x="1085" y="66"/>
                  </a:lnTo>
                  <a:lnTo>
                    <a:pt x="1038" y="56"/>
                  </a:lnTo>
                  <a:lnTo>
                    <a:pt x="989" y="42"/>
                  </a:lnTo>
                  <a:lnTo>
                    <a:pt x="935" y="29"/>
                  </a:lnTo>
                  <a:lnTo>
                    <a:pt x="884" y="18"/>
                  </a:lnTo>
                  <a:lnTo>
                    <a:pt x="852" y="11"/>
                  </a:lnTo>
                  <a:lnTo>
                    <a:pt x="817" y="8"/>
                  </a:lnTo>
                  <a:lnTo>
                    <a:pt x="797" y="7"/>
                  </a:lnTo>
                  <a:lnTo>
                    <a:pt x="778" y="7"/>
                  </a:lnTo>
                  <a:lnTo>
                    <a:pt x="759" y="7"/>
                  </a:lnTo>
                  <a:lnTo>
                    <a:pt x="738" y="8"/>
                  </a:lnTo>
                  <a:lnTo>
                    <a:pt x="674" y="18"/>
                  </a:lnTo>
                  <a:lnTo>
                    <a:pt x="645" y="23"/>
                  </a:lnTo>
                  <a:lnTo>
                    <a:pt x="619" y="29"/>
                  </a:lnTo>
                  <a:lnTo>
                    <a:pt x="561" y="16"/>
                  </a:lnTo>
                  <a:lnTo>
                    <a:pt x="515" y="7"/>
                  </a:lnTo>
                  <a:lnTo>
                    <a:pt x="492" y="3"/>
                  </a:lnTo>
                  <a:lnTo>
                    <a:pt x="471" y="0"/>
                  </a:lnTo>
                  <a:lnTo>
                    <a:pt x="436" y="0"/>
                  </a:lnTo>
                  <a:lnTo>
                    <a:pt x="402" y="2"/>
                  </a:lnTo>
                  <a:lnTo>
                    <a:pt x="370" y="7"/>
                  </a:lnTo>
                  <a:lnTo>
                    <a:pt x="339" y="11"/>
                  </a:lnTo>
                  <a:lnTo>
                    <a:pt x="286" y="23"/>
                  </a:lnTo>
                  <a:lnTo>
                    <a:pt x="235" y="37"/>
                  </a:lnTo>
                  <a:lnTo>
                    <a:pt x="184" y="50"/>
                  </a:lnTo>
                  <a:lnTo>
                    <a:pt x="137" y="60"/>
                  </a:lnTo>
                  <a:lnTo>
                    <a:pt x="119" y="61"/>
                  </a:lnTo>
                  <a:lnTo>
                    <a:pt x="102" y="63"/>
                  </a:lnTo>
                  <a:lnTo>
                    <a:pt x="66" y="61"/>
                  </a:lnTo>
                  <a:lnTo>
                    <a:pt x="31" y="56"/>
                  </a:lnTo>
                  <a:lnTo>
                    <a:pt x="0" y="48"/>
                  </a:lnTo>
                  <a:lnTo>
                    <a:pt x="13" y="58"/>
                  </a:lnTo>
                  <a:lnTo>
                    <a:pt x="28" y="68"/>
                  </a:lnTo>
                  <a:lnTo>
                    <a:pt x="42" y="77"/>
                  </a:lnTo>
                  <a:lnTo>
                    <a:pt x="57" y="84"/>
                  </a:lnTo>
                  <a:lnTo>
                    <a:pt x="89" y="97"/>
                  </a:lnTo>
                  <a:lnTo>
                    <a:pt x="121" y="106"/>
                  </a:lnTo>
                  <a:lnTo>
                    <a:pt x="155" y="114"/>
                  </a:lnTo>
                  <a:lnTo>
                    <a:pt x="188" y="119"/>
                  </a:lnTo>
                  <a:lnTo>
                    <a:pt x="221" y="121"/>
                  </a:lnTo>
                  <a:lnTo>
                    <a:pt x="251" y="119"/>
                  </a:lnTo>
                  <a:lnTo>
                    <a:pt x="282" y="116"/>
                  </a:lnTo>
                  <a:lnTo>
                    <a:pt x="311" y="111"/>
                  </a:lnTo>
                  <a:lnTo>
                    <a:pt x="339" y="105"/>
                  </a:lnTo>
                  <a:lnTo>
                    <a:pt x="365" y="98"/>
                  </a:lnTo>
                  <a:lnTo>
                    <a:pt x="415" y="80"/>
                  </a:lnTo>
                  <a:lnTo>
                    <a:pt x="455" y="64"/>
                  </a:lnTo>
                  <a:lnTo>
                    <a:pt x="489" y="52"/>
                  </a:lnTo>
                  <a:lnTo>
                    <a:pt x="502" y="47"/>
                  </a:lnTo>
                  <a:lnTo>
                    <a:pt x="511" y="44"/>
                  </a:lnTo>
                  <a:lnTo>
                    <a:pt x="534" y="40"/>
                  </a:lnTo>
                  <a:lnTo>
                    <a:pt x="550" y="39"/>
                  </a:lnTo>
                  <a:lnTo>
                    <a:pt x="564" y="39"/>
                  </a:lnTo>
                  <a:lnTo>
                    <a:pt x="584" y="40"/>
                  </a:lnTo>
                  <a:lnTo>
                    <a:pt x="571" y="45"/>
                  </a:lnTo>
                  <a:lnTo>
                    <a:pt x="542" y="58"/>
                  </a:lnTo>
                  <a:lnTo>
                    <a:pt x="515" y="71"/>
                  </a:lnTo>
                  <a:lnTo>
                    <a:pt x="486" y="87"/>
                  </a:lnTo>
                  <a:lnTo>
                    <a:pt x="458" y="103"/>
                  </a:lnTo>
                  <a:lnTo>
                    <a:pt x="433" y="122"/>
                  </a:lnTo>
                  <a:lnTo>
                    <a:pt x="407" y="142"/>
                  </a:lnTo>
                  <a:lnTo>
                    <a:pt x="383" y="164"/>
                  </a:lnTo>
                  <a:lnTo>
                    <a:pt x="360" y="188"/>
                  </a:lnTo>
                  <a:lnTo>
                    <a:pt x="372" y="196"/>
                  </a:lnTo>
                  <a:lnTo>
                    <a:pt x="383" y="203"/>
                  </a:lnTo>
                  <a:lnTo>
                    <a:pt x="397" y="207"/>
                  </a:lnTo>
                  <a:lnTo>
                    <a:pt x="399" y="203"/>
                  </a:lnTo>
                  <a:lnTo>
                    <a:pt x="409" y="188"/>
                  </a:lnTo>
                  <a:lnTo>
                    <a:pt x="418" y="177"/>
                  </a:lnTo>
                  <a:lnTo>
                    <a:pt x="429" y="162"/>
                  </a:lnTo>
                  <a:lnTo>
                    <a:pt x="445" y="148"/>
                  </a:lnTo>
                  <a:lnTo>
                    <a:pt x="466" y="130"/>
                  </a:lnTo>
                  <a:lnTo>
                    <a:pt x="486" y="114"/>
                  </a:lnTo>
                  <a:lnTo>
                    <a:pt x="505" y="101"/>
                  </a:lnTo>
                  <a:lnTo>
                    <a:pt x="526" y="90"/>
                  </a:lnTo>
                  <a:lnTo>
                    <a:pt x="548" y="79"/>
                  </a:lnTo>
                  <a:lnTo>
                    <a:pt x="587" y="61"/>
                  </a:lnTo>
                  <a:lnTo>
                    <a:pt x="621" y="50"/>
                  </a:lnTo>
                  <a:lnTo>
                    <a:pt x="653" y="63"/>
                  </a:lnTo>
                  <a:lnTo>
                    <a:pt x="688" y="79"/>
                  </a:lnTo>
                  <a:lnTo>
                    <a:pt x="706" y="88"/>
                  </a:lnTo>
                  <a:lnTo>
                    <a:pt x="723" y="100"/>
                  </a:lnTo>
                  <a:lnTo>
                    <a:pt x="741" y="111"/>
                  </a:lnTo>
                  <a:lnTo>
                    <a:pt x="757" y="124"/>
                  </a:lnTo>
                  <a:lnTo>
                    <a:pt x="776" y="142"/>
                  </a:lnTo>
                  <a:lnTo>
                    <a:pt x="793" y="156"/>
                  </a:lnTo>
                  <a:lnTo>
                    <a:pt x="805" y="170"/>
                  </a:lnTo>
                  <a:lnTo>
                    <a:pt x="813" y="182"/>
                  </a:lnTo>
                  <a:lnTo>
                    <a:pt x="823" y="196"/>
                  </a:lnTo>
                  <a:lnTo>
                    <a:pt x="826" y="203"/>
                  </a:lnTo>
                  <a:lnTo>
                    <a:pt x="839" y="196"/>
                  </a:lnTo>
                  <a:lnTo>
                    <a:pt x="852" y="190"/>
                  </a:lnTo>
                  <a:lnTo>
                    <a:pt x="863" y="183"/>
                  </a:lnTo>
                  <a:lnTo>
                    <a:pt x="842" y="159"/>
                  </a:lnTo>
                  <a:lnTo>
                    <a:pt x="818" y="138"/>
                  </a:lnTo>
                  <a:lnTo>
                    <a:pt x="794" y="119"/>
                  </a:lnTo>
                  <a:lnTo>
                    <a:pt x="770" y="100"/>
                  </a:lnTo>
                  <a:lnTo>
                    <a:pt x="743" y="84"/>
                  </a:lnTo>
                  <a:lnTo>
                    <a:pt x="717" y="69"/>
                  </a:lnTo>
                  <a:lnTo>
                    <a:pt x="690" y="55"/>
                  </a:lnTo>
                  <a:lnTo>
                    <a:pt x="662" y="42"/>
                  </a:lnTo>
                  <a:lnTo>
                    <a:pt x="672" y="44"/>
                  </a:lnTo>
                  <a:lnTo>
                    <a:pt x="683" y="45"/>
                  </a:lnTo>
                  <a:lnTo>
                    <a:pt x="712" y="50"/>
                  </a:lnTo>
                  <a:lnTo>
                    <a:pt x="722" y="53"/>
                  </a:lnTo>
                  <a:lnTo>
                    <a:pt x="735" y="58"/>
                  </a:lnTo>
                  <a:lnTo>
                    <a:pt x="767" y="71"/>
                  </a:lnTo>
                  <a:lnTo>
                    <a:pt x="809" y="87"/>
                  </a:lnTo>
                  <a:lnTo>
                    <a:pt x="857" y="105"/>
                  </a:lnTo>
                  <a:lnTo>
                    <a:pt x="884" y="111"/>
                  </a:lnTo>
                  <a:lnTo>
                    <a:pt x="911" y="117"/>
                  </a:lnTo>
                  <a:lnTo>
                    <a:pt x="940" y="122"/>
                  </a:lnTo>
                  <a:lnTo>
                    <a:pt x="971" y="125"/>
                  </a:lnTo>
                  <a:lnTo>
                    <a:pt x="1003" y="127"/>
                  </a:lnTo>
                  <a:lnTo>
                    <a:pt x="1035" y="125"/>
                  </a:lnTo>
                  <a:lnTo>
                    <a:pt x="1069" y="121"/>
                  </a:lnTo>
                  <a:lnTo>
                    <a:pt x="1101" y="113"/>
                  </a:lnTo>
                  <a:lnTo>
                    <a:pt x="1135" y="103"/>
                  </a:lnTo>
                  <a:lnTo>
                    <a:pt x="1165" y="90"/>
                  </a:lnTo>
                  <a:lnTo>
                    <a:pt x="1181" y="84"/>
                  </a:lnTo>
                  <a:lnTo>
                    <a:pt x="1196" y="74"/>
                  </a:lnTo>
                  <a:lnTo>
                    <a:pt x="1210" y="64"/>
                  </a:lnTo>
                  <a:lnTo>
                    <a:pt x="1223" y="55"/>
                  </a:lnTo>
                  <a:lnTo>
                    <a:pt x="1191" y="63"/>
                  </a:lnTo>
                  <a:lnTo>
                    <a:pt x="1157" y="68"/>
                  </a:lnTo>
                  <a:lnTo>
                    <a:pt x="1122" y="69"/>
                  </a:lnTo>
                  <a:lnTo>
                    <a:pt x="1104" y="68"/>
                  </a:lnTo>
                  <a:lnTo>
                    <a:pt x="1085"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noChangeAspect="1" noEditPoints="1"/>
            </p:cNvSpPr>
            <p:nvPr userDrawn="1"/>
          </p:nvSpPr>
          <p:spPr bwMode="auto">
            <a:xfrm>
              <a:off x="1096" y="1104"/>
              <a:ext cx="525" cy="667"/>
            </a:xfrm>
            <a:custGeom>
              <a:avLst/>
              <a:gdLst>
                <a:gd name="T0" fmla="*/ 13 w 1051"/>
                <a:gd name="T1" fmla="*/ 9 h 1333"/>
                <a:gd name="T2" fmla="*/ 11 w 1051"/>
                <a:gd name="T3" fmla="*/ 2 h 1333"/>
                <a:gd name="T4" fmla="*/ 9 w 1051"/>
                <a:gd name="T5" fmla="*/ 1 h 1333"/>
                <a:gd name="T6" fmla="*/ 8 w 1051"/>
                <a:gd name="T7" fmla="*/ 1 h 1333"/>
                <a:gd name="T8" fmla="*/ 5 w 1051"/>
                <a:gd name="T9" fmla="*/ 5 h 1333"/>
                <a:gd name="T10" fmla="*/ 4 w 1051"/>
                <a:gd name="T11" fmla="*/ 7 h 1333"/>
                <a:gd name="T12" fmla="*/ 4 w 1051"/>
                <a:gd name="T13" fmla="*/ 8 h 1333"/>
                <a:gd name="T14" fmla="*/ 2 w 1051"/>
                <a:gd name="T15" fmla="*/ 10 h 1333"/>
                <a:gd name="T16" fmla="*/ 0 w 1051"/>
                <a:gd name="T17" fmla="*/ 13 h 1333"/>
                <a:gd name="T18" fmla="*/ 2 w 1051"/>
                <a:gd name="T19" fmla="*/ 15 h 1333"/>
                <a:gd name="T20" fmla="*/ 4 w 1051"/>
                <a:gd name="T21" fmla="*/ 20 h 1333"/>
                <a:gd name="T22" fmla="*/ 7 w 1051"/>
                <a:gd name="T23" fmla="*/ 21 h 1333"/>
                <a:gd name="T24" fmla="*/ 11 w 1051"/>
                <a:gd name="T25" fmla="*/ 19 h 1333"/>
                <a:gd name="T26" fmla="*/ 12 w 1051"/>
                <a:gd name="T27" fmla="*/ 16 h 1333"/>
                <a:gd name="T28" fmla="*/ 13 w 1051"/>
                <a:gd name="T29" fmla="*/ 15 h 1333"/>
                <a:gd name="T30" fmla="*/ 14 w 1051"/>
                <a:gd name="T31" fmla="*/ 13 h 1333"/>
                <a:gd name="T32" fmla="*/ 16 w 1051"/>
                <a:gd name="T33" fmla="*/ 11 h 1333"/>
                <a:gd name="T34" fmla="*/ 10 w 1051"/>
                <a:gd name="T35" fmla="*/ 1 h 1333"/>
                <a:gd name="T36" fmla="*/ 12 w 1051"/>
                <a:gd name="T37" fmla="*/ 6 h 1333"/>
                <a:gd name="T38" fmla="*/ 8 w 1051"/>
                <a:gd name="T39" fmla="*/ 7 h 1333"/>
                <a:gd name="T40" fmla="*/ 9 w 1051"/>
                <a:gd name="T41" fmla="*/ 1 h 1333"/>
                <a:gd name="T42" fmla="*/ 11 w 1051"/>
                <a:gd name="T43" fmla="*/ 9 h 1333"/>
                <a:gd name="T44" fmla="*/ 8 w 1051"/>
                <a:gd name="T45" fmla="*/ 15 h 1333"/>
                <a:gd name="T46" fmla="*/ 7 w 1051"/>
                <a:gd name="T47" fmla="*/ 16 h 1333"/>
                <a:gd name="T48" fmla="*/ 8 w 1051"/>
                <a:gd name="T49" fmla="*/ 14 h 1333"/>
                <a:gd name="T50" fmla="*/ 5 w 1051"/>
                <a:gd name="T51" fmla="*/ 10 h 1333"/>
                <a:gd name="T52" fmla="*/ 10 w 1051"/>
                <a:gd name="T53" fmla="*/ 11 h 1333"/>
                <a:gd name="T54" fmla="*/ 10 w 1051"/>
                <a:gd name="T55" fmla="*/ 11 h 1333"/>
                <a:gd name="T56" fmla="*/ 5 w 1051"/>
                <a:gd name="T57" fmla="*/ 8 h 1333"/>
                <a:gd name="T58" fmla="*/ 8 w 1051"/>
                <a:gd name="T59" fmla="*/ 9 h 1333"/>
                <a:gd name="T60" fmla="*/ 7 w 1051"/>
                <a:gd name="T61" fmla="*/ 9 h 1333"/>
                <a:gd name="T62" fmla="*/ 4 w 1051"/>
                <a:gd name="T63" fmla="*/ 10 h 1333"/>
                <a:gd name="T64" fmla="*/ 4 w 1051"/>
                <a:gd name="T65" fmla="*/ 11 h 1333"/>
                <a:gd name="T66" fmla="*/ 5 w 1051"/>
                <a:gd name="T67" fmla="*/ 13 h 1333"/>
                <a:gd name="T68" fmla="*/ 5 w 1051"/>
                <a:gd name="T69" fmla="*/ 15 h 1333"/>
                <a:gd name="T70" fmla="*/ 6 w 1051"/>
                <a:gd name="T71" fmla="*/ 13 h 1333"/>
                <a:gd name="T72" fmla="*/ 6 w 1051"/>
                <a:gd name="T73" fmla="*/ 13 h 1333"/>
                <a:gd name="T74" fmla="*/ 11 w 1051"/>
                <a:gd name="T75" fmla="*/ 14 h 1333"/>
                <a:gd name="T76" fmla="*/ 11 w 1051"/>
                <a:gd name="T77" fmla="*/ 14 h 1333"/>
                <a:gd name="T78" fmla="*/ 11 w 1051"/>
                <a:gd name="T79" fmla="*/ 13 h 1333"/>
                <a:gd name="T80" fmla="*/ 10 w 1051"/>
                <a:gd name="T81" fmla="*/ 12 h 1333"/>
                <a:gd name="T82" fmla="*/ 4 w 1051"/>
                <a:gd name="T83" fmla="*/ 7 h 1333"/>
                <a:gd name="T84" fmla="*/ 5 w 1051"/>
                <a:gd name="T85" fmla="*/ 5 h 1333"/>
                <a:gd name="T86" fmla="*/ 4 w 1051"/>
                <a:gd name="T87" fmla="*/ 8 h 1333"/>
                <a:gd name="T88" fmla="*/ 4 w 1051"/>
                <a:gd name="T89" fmla="*/ 9 h 1333"/>
                <a:gd name="T90" fmla="*/ 3 w 1051"/>
                <a:gd name="T91" fmla="*/ 9 h 1333"/>
                <a:gd name="T92" fmla="*/ 1 w 1051"/>
                <a:gd name="T93" fmla="*/ 12 h 1333"/>
                <a:gd name="T94" fmla="*/ 4 w 1051"/>
                <a:gd name="T95" fmla="*/ 15 h 1333"/>
                <a:gd name="T96" fmla="*/ 0 w 1051"/>
                <a:gd name="T97" fmla="*/ 13 h 1333"/>
                <a:gd name="T98" fmla="*/ 4 w 1051"/>
                <a:gd name="T99" fmla="*/ 19 h 1333"/>
                <a:gd name="T100" fmla="*/ 5 w 1051"/>
                <a:gd name="T101" fmla="*/ 15 h 1333"/>
                <a:gd name="T102" fmla="*/ 8 w 1051"/>
                <a:gd name="T103" fmla="*/ 18 h 1333"/>
                <a:gd name="T104" fmla="*/ 6 w 1051"/>
                <a:gd name="T105" fmla="*/ 21 h 1333"/>
                <a:gd name="T106" fmla="*/ 9 w 1051"/>
                <a:gd name="T107" fmla="*/ 18 h 1333"/>
                <a:gd name="T108" fmla="*/ 11 w 1051"/>
                <a:gd name="T109" fmla="*/ 18 h 1333"/>
                <a:gd name="T110" fmla="*/ 13 w 1051"/>
                <a:gd name="T111" fmla="*/ 15 h 1333"/>
                <a:gd name="T112" fmla="*/ 12 w 1051"/>
                <a:gd name="T113" fmla="*/ 15 h 1333"/>
                <a:gd name="T114" fmla="*/ 13 w 1051"/>
                <a:gd name="T115" fmla="*/ 13 h 1333"/>
                <a:gd name="T116" fmla="*/ 14 w 1051"/>
                <a:gd name="T117" fmla="*/ 10 h 1333"/>
                <a:gd name="T118" fmla="*/ 16 w 1051"/>
                <a:gd name="T119" fmla="*/ 11 h 13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51" h="1333">
                  <a:moveTo>
                    <a:pt x="1051" y="665"/>
                  </a:moveTo>
                  <a:lnTo>
                    <a:pt x="1051" y="665"/>
                  </a:lnTo>
                  <a:lnTo>
                    <a:pt x="1048" y="654"/>
                  </a:lnTo>
                  <a:lnTo>
                    <a:pt x="1043" y="643"/>
                  </a:lnTo>
                  <a:lnTo>
                    <a:pt x="1035" y="631"/>
                  </a:lnTo>
                  <a:lnTo>
                    <a:pt x="1027" y="622"/>
                  </a:lnTo>
                  <a:lnTo>
                    <a:pt x="1016" y="612"/>
                  </a:lnTo>
                  <a:lnTo>
                    <a:pt x="1001" y="604"/>
                  </a:lnTo>
                  <a:lnTo>
                    <a:pt x="987" y="596"/>
                  </a:lnTo>
                  <a:lnTo>
                    <a:pt x="971" y="588"/>
                  </a:lnTo>
                  <a:lnTo>
                    <a:pt x="951" y="582"/>
                  </a:lnTo>
                  <a:lnTo>
                    <a:pt x="930" y="575"/>
                  </a:lnTo>
                  <a:lnTo>
                    <a:pt x="910" y="570"/>
                  </a:lnTo>
                  <a:lnTo>
                    <a:pt x="885" y="565"/>
                  </a:lnTo>
                  <a:lnTo>
                    <a:pt x="836" y="557"/>
                  </a:lnTo>
                  <a:lnTo>
                    <a:pt x="779" y="553"/>
                  </a:lnTo>
                  <a:lnTo>
                    <a:pt x="786" y="498"/>
                  </a:lnTo>
                  <a:lnTo>
                    <a:pt x="791" y="445"/>
                  </a:lnTo>
                  <a:lnTo>
                    <a:pt x="792" y="394"/>
                  </a:lnTo>
                  <a:lnTo>
                    <a:pt x="794" y="345"/>
                  </a:lnTo>
                  <a:lnTo>
                    <a:pt x="792" y="299"/>
                  </a:lnTo>
                  <a:lnTo>
                    <a:pt x="789" y="255"/>
                  </a:lnTo>
                  <a:lnTo>
                    <a:pt x="786" y="214"/>
                  </a:lnTo>
                  <a:lnTo>
                    <a:pt x="779" y="175"/>
                  </a:lnTo>
                  <a:lnTo>
                    <a:pt x="771" y="140"/>
                  </a:lnTo>
                  <a:lnTo>
                    <a:pt x="762" y="109"/>
                  </a:lnTo>
                  <a:lnTo>
                    <a:pt x="750" y="82"/>
                  </a:lnTo>
                  <a:lnTo>
                    <a:pt x="738" y="58"/>
                  </a:lnTo>
                  <a:lnTo>
                    <a:pt x="723" y="37"/>
                  </a:lnTo>
                  <a:lnTo>
                    <a:pt x="715" y="29"/>
                  </a:lnTo>
                  <a:lnTo>
                    <a:pt x="707" y="22"/>
                  </a:lnTo>
                  <a:lnTo>
                    <a:pt x="699" y="16"/>
                  </a:lnTo>
                  <a:lnTo>
                    <a:pt x="691" y="11"/>
                  </a:lnTo>
                  <a:lnTo>
                    <a:pt x="681" y="6"/>
                  </a:lnTo>
                  <a:lnTo>
                    <a:pt x="672" y="5"/>
                  </a:lnTo>
                  <a:lnTo>
                    <a:pt x="659" y="3"/>
                  </a:lnTo>
                  <a:lnTo>
                    <a:pt x="644" y="2"/>
                  </a:lnTo>
                  <a:lnTo>
                    <a:pt x="632" y="3"/>
                  </a:lnTo>
                  <a:lnTo>
                    <a:pt x="617" y="5"/>
                  </a:lnTo>
                  <a:lnTo>
                    <a:pt x="612" y="3"/>
                  </a:lnTo>
                  <a:lnTo>
                    <a:pt x="609" y="2"/>
                  </a:lnTo>
                  <a:lnTo>
                    <a:pt x="598" y="0"/>
                  </a:lnTo>
                  <a:lnTo>
                    <a:pt x="593" y="0"/>
                  </a:lnTo>
                  <a:lnTo>
                    <a:pt x="588" y="2"/>
                  </a:lnTo>
                  <a:lnTo>
                    <a:pt x="583" y="5"/>
                  </a:lnTo>
                  <a:lnTo>
                    <a:pt x="579" y="8"/>
                  </a:lnTo>
                  <a:lnTo>
                    <a:pt x="575" y="13"/>
                  </a:lnTo>
                  <a:lnTo>
                    <a:pt x="572" y="18"/>
                  </a:lnTo>
                  <a:lnTo>
                    <a:pt x="571" y="22"/>
                  </a:lnTo>
                  <a:lnTo>
                    <a:pt x="571" y="27"/>
                  </a:lnTo>
                  <a:lnTo>
                    <a:pt x="572" y="37"/>
                  </a:lnTo>
                  <a:lnTo>
                    <a:pt x="548" y="61"/>
                  </a:lnTo>
                  <a:lnTo>
                    <a:pt x="526" y="90"/>
                  </a:lnTo>
                  <a:lnTo>
                    <a:pt x="503" y="119"/>
                  </a:lnTo>
                  <a:lnTo>
                    <a:pt x="482" y="151"/>
                  </a:lnTo>
                  <a:lnTo>
                    <a:pt x="461" y="186"/>
                  </a:lnTo>
                  <a:lnTo>
                    <a:pt x="442" y="222"/>
                  </a:lnTo>
                  <a:lnTo>
                    <a:pt x="423" y="260"/>
                  </a:lnTo>
                  <a:lnTo>
                    <a:pt x="405" y="302"/>
                  </a:lnTo>
                  <a:lnTo>
                    <a:pt x="392" y="294"/>
                  </a:lnTo>
                  <a:lnTo>
                    <a:pt x="381" y="289"/>
                  </a:lnTo>
                  <a:lnTo>
                    <a:pt x="368" y="284"/>
                  </a:lnTo>
                  <a:lnTo>
                    <a:pt x="357" y="281"/>
                  </a:lnTo>
                  <a:lnTo>
                    <a:pt x="346" y="280"/>
                  </a:lnTo>
                  <a:lnTo>
                    <a:pt x="334" y="280"/>
                  </a:lnTo>
                  <a:lnTo>
                    <a:pt x="325" y="281"/>
                  </a:lnTo>
                  <a:lnTo>
                    <a:pt x="315" y="284"/>
                  </a:lnTo>
                  <a:lnTo>
                    <a:pt x="304" y="291"/>
                  </a:lnTo>
                  <a:lnTo>
                    <a:pt x="293" y="302"/>
                  </a:lnTo>
                  <a:lnTo>
                    <a:pt x="283" y="315"/>
                  </a:lnTo>
                  <a:lnTo>
                    <a:pt x="275" y="331"/>
                  </a:lnTo>
                  <a:lnTo>
                    <a:pt x="268" y="349"/>
                  </a:lnTo>
                  <a:lnTo>
                    <a:pt x="264" y="369"/>
                  </a:lnTo>
                  <a:lnTo>
                    <a:pt x="260" y="392"/>
                  </a:lnTo>
                  <a:lnTo>
                    <a:pt x="259" y="416"/>
                  </a:lnTo>
                  <a:lnTo>
                    <a:pt x="254" y="421"/>
                  </a:lnTo>
                  <a:lnTo>
                    <a:pt x="252" y="426"/>
                  </a:lnTo>
                  <a:lnTo>
                    <a:pt x="251" y="432"/>
                  </a:lnTo>
                  <a:lnTo>
                    <a:pt x="251" y="437"/>
                  </a:lnTo>
                  <a:lnTo>
                    <a:pt x="252" y="445"/>
                  </a:lnTo>
                  <a:lnTo>
                    <a:pt x="256" y="451"/>
                  </a:lnTo>
                  <a:lnTo>
                    <a:pt x="260" y="456"/>
                  </a:lnTo>
                  <a:lnTo>
                    <a:pt x="267" y="461"/>
                  </a:lnTo>
                  <a:lnTo>
                    <a:pt x="270" y="485"/>
                  </a:lnTo>
                  <a:lnTo>
                    <a:pt x="275" y="512"/>
                  </a:lnTo>
                  <a:lnTo>
                    <a:pt x="259" y="511"/>
                  </a:lnTo>
                  <a:lnTo>
                    <a:pt x="243" y="512"/>
                  </a:lnTo>
                  <a:lnTo>
                    <a:pt x="230" y="514"/>
                  </a:lnTo>
                  <a:lnTo>
                    <a:pt x="217" y="517"/>
                  </a:lnTo>
                  <a:lnTo>
                    <a:pt x="206" y="522"/>
                  </a:lnTo>
                  <a:lnTo>
                    <a:pt x="196" y="529"/>
                  </a:lnTo>
                  <a:lnTo>
                    <a:pt x="190" y="535"/>
                  </a:lnTo>
                  <a:lnTo>
                    <a:pt x="183" y="543"/>
                  </a:lnTo>
                  <a:lnTo>
                    <a:pt x="179" y="553"/>
                  </a:lnTo>
                  <a:lnTo>
                    <a:pt x="177" y="562"/>
                  </a:lnTo>
                  <a:lnTo>
                    <a:pt x="177" y="575"/>
                  </a:lnTo>
                  <a:lnTo>
                    <a:pt x="179" y="586"/>
                  </a:lnTo>
                  <a:lnTo>
                    <a:pt x="182" y="599"/>
                  </a:lnTo>
                  <a:lnTo>
                    <a:pt x="188" y="614"/>
                  </a:lnTo>
                  <a:lnTo>
                    <a:pt x="196" y="628"/>
                  </a:lnTo>
                  <a:lnTo>
                    <a:pt x="204" y="643"/>
                  </a:lnTo>
                  <a:lnTo>
                    <a:pt x="158" y="663"/>
                  </a:lnTo>
                  <a:lnTo>
                    <a:pt x="117" y="684"/>
                  </a:lnTo>
                  <a:lnTo>
                    <a:pt x="81" y="705"/>
                  </a:lnTo>
                  <a:lnTo>
                    <a:pt x="64" y="716"/>
                  </a:lnTo>
                  <a:lnTo>
                    <a:pt x="52" y="728"/>
                  </a:lnTo>
                  <a:lnTo>
                    <a:pt x="39" y="739"/>
                  </a:lnTo>
                  <a:lnTo>
                    <a:pt x="28" y="750"/>
                  </a:lnTo>
                  <a:lnTo>
                    <a:pt x="18" y="761"/>
                  </a:lnTo>
                  <a:lnTo>
                    <a:pt x="11" y="773"/>
                  </a:lnTo>
                  <a:lnTo>
                    <a:pt x="5" y="786"/>
                  </a:lnTo>
                  <a:lnTo>
                    <a:pt x="2" y="797"/>
                  </a:lnTo>
                  <a:lnTo>
                    <a:pt x="0" y="808"/>
                  </a:lnTo>
                  <a:lnTo>
                    <a:pt x="0" y="819"/>
                  </a:lnTo>
                  <a:lnTo>
                    <a:pt x="3" y="831"/>
                  </a:lnTo>
                  <a:lnTo>
                    <a:pt x="8" y="842"/>
                  </a:lnTo>
                  <a:lnTo>
                    <a:pt x="15" y="851"/>
                  </a:lnTo>
                  <a:lnTo>
                    <a:pt x="24" y="863"/>
                  </a:lnTo>
                  <a:lnTo>
                    <a:pt x="36" y="872"/>
                  </a:lnTo>
                  <a:lnTo>
                    <a:pt x="48" y="880"/>
                  </a:lnTo>
                  <a:lnTo>
                    <a:pt x="63" y="890"/>
                  </a:lnTo>
                  <a:lnTo>
                    <a:pt x="81" y="898"/>
                  </a:lnTo>
                  <a:lnTo>
                    <a:pt x="98" y="904"/>
                  </a:lnTo>
                  <a:lnTo>
                    <a:pt x="119" y="911"/>
                  </a:lnTo>
                  <a:lnTo>
                    <a:pt x="142" y="917"/>
                  </a:lnTo>
                  <a:lnTo>
                    <a:pt x="164" y="922"/>
                  </a:lnTo>
                  <a:lnTo>
                    <a:pt x="214" y="932"/>
                  </a:lnTo>
                  <a:lnTo>
                    <a:pt x="270" y="937"/>
                  </a:lnTo>
                  <a:lnTo>
                    <a:pt x="268" y="977"/>
                  </a:lnTo>
                  <a:lnTo>
                    <a:pt x="268" y="1015"/>
                  </a:lnTo>
                  <a:lnTo>
                    <a:pt x="270" y="1052"/>
                  </a:lnTo>
                  <a:lnTo>
                    <a:pt x="273" y="1088"/>
                  </a:lnTo>
                  <a:lnTo>
                    <a:pt x="277" y="1121"/>
                  </a:lnTo>
                  <a:lnTo>
                    <a:pt x="281" y="1152"/>
                  </a:lnTo>
                  <a:lnTo>
                    <a:pt x="288" y="1181"/>
                  </a:lnTo>
                  <a:lnTo>
                    <a:pt x="294" y="1208"/>
                  </a:lnTo>
                  <a:lnTo>
                    <a:pt x="302" y="1234"/>
                  </a:lnTo>
                  <a:lnTo>
                    <a:pt x="312" y="1256"/>
                  </a:lnTo>
                  <a:lnTo>
                    <a:pt x="323" y="1276"/>
                  </a:lnTo>
                  <a:lnTo>
                    <a:pt x="334" y="1293"/>
                  </a:lnTo>
                  <a:lnTo>
                    <a:pt x="347" y="1308"/>
                  </a:lnTo>
                  <a:lnTo>
                    <a:pt x="360" y="1319"/>
                  </a:lnTo>
                  <a:lnTo>
                    <a:pt x="375" y="1327"/>
                  </a:lnTo>
                  <a:lnTo>
                    <a:pt x="391" y="1332"/>
                  </a:lnTo>
                  <a:lnTo>
                    <a:pt x="402" y="1333"/>
                  </a:lnTo>
                  <a:lnTo>
                    <a:pt x="415" y="1333"/>
                  </a:lnTo>
                  <a:lnTo>
                    <a:pt x="428" y="1332"/>
                  </a:lnTo>
                  <a:lnTo>
                    <a:pt x="440" y="1327"/>
                  </a:lnTo>
                  <a:lnTo>
                    <a:pt x="453" y="1322"/>
                  </a:lnTo>
                  <a:lnTo>
                    <a:pt x="466" y="1314"/>
                  </a:lnTo>
                  <a:lnTo>
                    <a:pt x="479" y="1304"/>
                  </a:lnTo>
                  <a:lnTo>
                    <a:pt x="493" y="1293"/>
                  </a:lnTo>
                  <a:lnTo>
                    <a:pt x="506" y="1282"/>
                  </a:lnTo>
                  <a:lnTo>
                    <a:pt x="519" y="1268"/>
                  </a:lnTo>
                  <a:lnTo>
                    <a:pt x="546" y="1234"/>
                  </a:lnTo>
                  <a:lnTo>
                    <a:pt x="572" y="1195"/>
                  </a:lnTo>
                  <a:lnTo>
                    <a:pt x="598" y="1150"/>
                  </a:lnTo>
                  <a:lnTo>
                    <a:pt x="617" y="1166"/>
                  </a:lnTo>
                  <a:lnTo>
                    <a:pt x="636" y="1181"/>
                  </a:lnTo>
                  <a:lnTo>
                    <a:pt x="654" y="1192"/>
                  </a:lnTo>
                  <a:lnTo>
                    <a:pt x="672" y="1200"/>
                  </a:lnTo>
                  <a:lnTo>
                    <a:pt x="688" y="1205"/>
                  </a:lnTo>
                  <a:lnTo>
                    <a:pt x="704" y="1206"/>
                  </a:lnTo>
                  <a:lnTo>
                    <a:pt x="718" y="1206"/>
                  </a:lnTo>
                  <a:lnTo>
                    <a:pt x="731" y="1202"/>
                  </a:lnTo>
                  <a:lnTo>
                    <a:pt x="741" y="1197"/>
                  </a:lnTo>
                  <a:lnTo>
                    <a:pt x="749" y="1190"/>
                  </a:lnTo>
                  <a:lnTo>
                    <a:pt x="755" y="1184"/>
                  </a:lnTo>
                  <a:lnTo>
                    <a:pt x="762" y="1174"/>
                  </a:lnTo>
                  <a:lnTo>
                    <a:pt x="767" y="1165"/>
                  </a:lnTo>
                  <a:lnTo>
                    <a:pt x="771" y="1153"/>
                  </a:lnTo>
                  <a:lnTo>
                    <a:pt x="775" y="1141"/>
                  </a:lnTo>
                  <a:lnTo>
                    <a:pt x="778" y="1126"/>
                  </a:lnTo>
                  <a:lnTo>
                    <a:pt x="781" y="1096"/>
                  </a:lnTo>
                  <a:lnTo>
                    <a:pt x="783" y="1060"/>
                  </a:lnTo>
                  <a:lnTo>
                    <a:pt x="779" y="1022"/>
                  </a:lnTo>
                  <a:lnTo>
                    <a:pt x="775" y="980"/>
                  </a:lnTo>
                  <a:lnTo>
                    <a:pt x="792" y="982"/>
                  </a:lnTo>
                  <a:lnTo>
                    <a:pt x="808" y="982"/>
                  </a:lnTo>
                  <a:lnTo>
                    <a:pt x="823" y="980"/>
                  </a:lnTo>
                  <a:lnTo>
                    <a:pt x="837" y="977"/>
                  </a:lnTo>
                  <a:lnTo>
                    <a:pt x="848" y="972"/>
                  </a:lnTo>
                  <a:lnTo>
                    <a:pt x="860" y="967"/>
                  </a:lnTo>
                  <a:lnTo>
                    <a:pt x="868" y="961"/>
                  </a:lnTo>
                  <a:lnTo>
                    <a:pt x="874" y="951"/>
                  </a:lnTo>
                  <a:lnTo>
                    <a:pt x="879" y="940"/>
                  </a:lnTo>
                  <a:lnTo>
                    <a:pt x="885" y="937"/>
                  </a:lnTo>
                  <a:lnTo>
                    <a:pt x="890" y="930"/>
                  </a:lnTo>
                  <a:lnTo>
                    <a:pt x="893" y="924"/>
                  </a:lnTo>
                  <a:lnTo>
                    <a:pt x="893" y="916"/>
                  </a:lnTo>
                  <a:lnTo>
                    <a:pt x="892" y="906"/>
                  </a:lnTo>
                  <a:lnTo>
                    <a:pt x="887" y="900"/>
                  </a:lnTo>
                  <a:lnTo>
                    <a:pt x="881" y="893"/>
                  </a:lnTo>
                  <a:lnTo>
                    <a:pt x="873" y="890"/>
                  </a:lnTo>
                  <a:lnTo>
                    <a:pt x="868" y="879"/>
                  </a:lnTo>
                  <a:lnTo>
                    <a:pt x="861" y="866"/>
                  </a:lnTo>
                  <a:lnTo>
                    <a:pt x="845" y="840"/>
                  </a:lnTo>
                  <a:lnTo>
                    <a:pt x="892" y="821"/>
                  </a:lnTo>
                  <a:lnTo>
                    <a:pt x="934" y="800"/>
                  </a:lnTo>
                  <a:lnTo>
                    <a:pt x="969" y="778"/>
                  </a:lnTo>
                  <a:lnTo>
                    <a:pt x="985" y="766"/>
                  </a:lnTo>
                  <a:lnTo>
                    <a:pt x="999" y="755"/>
                  </a:lnTo>
                  <a:lnTo>
                    <a:pt x="1012" y="744"/>
                  </a:lnTo>
                  <a:lnTo>
                    <a:pt x="1024" y="733"/>
                  </a:lnTo>
                  <a:lnTo>
                    <a:pt x="1032" y="721"/>
                  </a:lnTo>
                  <a:lnTo>
                    <a:pt x="1040" y="710"/>
                  </a:lnTo>
                  <a:lnTo>
                    <a:pt x="1044" y="699"/>
                  </a:lnTo>
                  <a:lnTo>
                    <a:pt x="1049" y="688"/>
                  </a:lnTo>
                  <a:lnTo>
                    <a:pt x="1051" y="676"/>
                  </a:lnTo>
                  <a:lnTo>
                    <a:pt x="1051" y="665"/>
                  </a:lnTo>
                  <a:close/>
                  <a:moveTo>
                    <a:pt x="587" y="56"/>
                  </a:moveTo>
                  <a:lnTo>
                    <a:pt x="587" y="56"/>
                  </a:lnTo>
                  <a:lnTo>
                    <a:pt x="595" y="59"/>
                  </a:lnTo>
                  <a:lnTo>
                    <a:pt x="603" y="59"/>
                  </a:lnTo>
                  <a:lnTo>
                    <a:pt x="612" y="58"/>
                  </a:lnTo>
                  <a:lnTo>
                    <a:pt x="622" y="55"/>
                  </a:lnTo>
                  <a:lnTo>
                    <a:pt x="627" y="47"/>
                  </a:lnTo>
                  <a:lnTo>
                    <a:pt x="630" y="39"/>
                  </a:lnTo>
                  <a:lnTo>
                    <a:pt x="646" y="35"/>
                  </a:lnTo>
                  <a:lnTo>
                    <a:pt x="660" y="37"/>
                  </a:lnTo>
                  <a:lnTo>
                    <a:pt x="669" y="39"/>
                  </a:lnTo>
                  <a:lnTo>
                    <a:pt x="677" y="42"/>
                  </a:lnTo>
                  <a:lnTo>
                    <a:pt x="685" y="47"/>
                  </a:lnTo>
                  <a:lnTo>
                    <a:pt x="693" y="53"/>
                  </a:lnTo>
                  <a:lnTo>
                    <a:pt x="701" y="59"/>
                  </a:lnTo>
                  <a:lnTo>
                    <a:pt x="707" y="67"/>
                  </a:lnTo>
                  <a:lnTo>
                    <a:pt x="720" y="85"/>
                  </a:lnTo>
                  <a:lnTo>
                    <a:pt x="731" y="108"/>
                  </a:lnTo>
                  <a:lnTo>
                    <a:pt x="741" y="133"/>
                  </a:lnTo>
                  <a:lnTo>
                    <a:pt x="750" y="164"/>
                  </a:lnTo>
                  <a:lnTo>
                    <a:pt x="757" y="196"/>
                  </a:lnTo>
                  <a:lnTo>
                    <a:pt x="763" y="231"/>
                  </a:lnTo>
                  <a:lnTo>
                    <a:pt x="767" y="270"/>
                  </a:lnTo>
                  <a:lnTo>
                    <a:pt x="770" y="312"/>
                  </a:lnTo>
                  <a:lnTo>
                    <a:pt x="770" y="355"/>
                  </a:lnTo>
                  <a:lnTo>
                    <a:pt x="770" y="402"/>
                  </a:lnTo>
                  <a:lnTo>
                    <a:pt x="768" y="450"/>
                  </a:lnTo>
                  <a:lnTo>
                    <a:pt x="763" y="500"/>
                  </a:lnTo>
                  <a:lnTo>
                    <a:pt x="758" y="551"/>
                  </a:lnTo>
                  <a:lnTo>
                    <a:pt x="725" y="551"/>
                  </a:lnTo>
                  <a:lnTo>
                    <a:pt x="689" y="551"/>
                  </a:lnTo>
                  <a:lnTo>
                    <a:pt x="652" y="553"/>
                  </a:lnTo>
                  <a:lnTo>
                    <a:pt x="616" y="554"/>
                  </a:lnTo>
                  <a:lnTo>
                    <a:pt x="591" y="514"/>
                  </a:lnTo>
                  <a:lnTo>
                    <a:pt x="567" y="477"/>
                  </a:lnTo>
                  <a:lnTo>
                    <a:pt x="543" y="442"/>
                  </a:lnTo>
                  <a:lnTo>
                    <a:pt x="519" y="410"/>
                  </a:lnTo>
                  <a:lnTo>
                    <a:pt x="493" y="381"/>
                  </a:lnTo>
                  <a:lnTo>
                    <a:pt x="469" y="355"/>
                  </a:lnTo>
                  <a:lnTo>
                    <a:pt x="447" y="333"/>
                  </a:lnTo>
                  <a:lnTo>
                    <a:pt x="423" y="315"/>
                  </a:lnTo>
                  <a:lnTo>
                    <a:pt x="442" y="268"/>
                  </a:lnTo>
                  <a:lnTo>
                    <a:pt x="463" y="227"/>
                  </a:lnTo>
                  <a:lnTo>
                    <a:pt x="482" y="188"/>
                  </a:lnTo>
                  <a:lnTo>
                    <a:pt x="503" y="154"/>
                  </a:lnTo>
                  <a:lnTo>
                    <a:pt x="524" y="122"/>
                  </a:lnTo>
                  <a:lnTo>
                    <a:pt x="545" y="96"/>
                  </a:lnTo>
                  <a:lnTo>
                    <a:pt x="566" y="74"/>
                  </a:lnTo>
                  <a:lnTo>
                    <a:pt x="587" y="56"/>
                  </a:lnTo>
                  <a:close/>
                  <a:moveTo>
                    <a:pt x="731" y="721"/>
                  </a:moveTo>
                  <a:lnTo>
                    <a:pt x="731" y="721"/>
                  </a:lnTo>
                  <a:lnTo>
                    <a:pt x="707" y="704"/>
                  </a:lnTo>
                  <a:lnTo>
                    <a:pt x="681" y="684"/>
                  </a:lnTo>
                  <a:lnTo>
                    <a:pt x="677" y="675"/>
                  </a:lnTo>
                  <a:lnTo>
                    <a:pt x="651" y="620"/>
                  </a:lnTo>
                  <a:lnTo>
                    <a:pt x="624" y="569"/>
                  </a:lnTo>
                  <a:lnTo>
                    <a:pt x="693" y="565"/>
                  </a:lnTo>
                  <a:lnTo>
                    <a:pt x="757" y="565"/>
                  </a:lnTo>
                  <a:lnTo>
                    <a:pt x="746" y="638"/>
                  </a:lnTo>
                  <a:lnTo>
                    <a:pt x="733" y="713"/>
                  </a:lnTo>
                  <a:lnTo>
                    <a:pt x="731" y="721"/>
                  </a:lnTo>
                  <a:close/>
                  <a:moveTo>
                    <a:pt x="450" y="927"/>
                  </a:moveTo>
                  <a:lnTo>
                    <a:pt x="450" y="927"/>
                  </a:lnTo>
                  <a:lnTo>
                    <a:pt x="498" y="922"/>
                  </a:lnTo>
                  <a:lnTo>
                    <a:pt x="546" y="917"/>
                  </a:lnTo>
                  <a:lnTo>
                    <a:pt x="561" y="914"/>
                  </a:lnTo>
                  <a:lnTo>
                    <a:pt x="616" y="938"/>
                  </a:lnTo>
                  <a:lnTo>
                    <a:pt x="665" y="956"/>
                  </a:lnTo>
                  <a:lnTo>
                    <a:pt x="649" y="1002"/>
                  </a:lnTo>
                  <a:lnTo>
                    <a:pt x="632" y="1046"/>
                  </a:lnTo>
                  <a:lnTo>
                    <a:pt x="612" y="1088"/>
                  </a:lnTo>
                  <a:lnTo>
                    <a:pt x="595" y="1125"/>
                  </a:lnTo>
                  <a:lnTo>
                    <a:pt x="577" y="1107"/>
                  </a:lnTo>
                  <a:lnTo>
                    <a:pt x="559" y="1086"/>
                  </a:lnTo>
                  <a:lnTo>
                    <a:pt x="540" y="1065"/>
                  </a:lnTo>
                  <a:lnTo>
                    <a:pt x="522" y="1041"/>
                  </a:lnTo>
                  <a:lnTo>
                    <a:pt x="505" y="1015"/>
                  </a:lnTo>
                  <a:lnTo>
                    <a:pt x="485" y="986"/>
                  </a:lnTo>
                  <a:lnTo>
                    <a:pt x="450" y="927"/>
                  </a:lnTo>
                  <a:close/>
                  <a:moveTo>
                    <a:pt x="659" y="689"/>
                  </a:moveTo>
                  <a:lnTo>
                    <a:pt x="659" y="689"/>
                  </a:lnTo>
                  <a:lnTo>
                    <a:pt x="686" y="752"/>
                  </a:lnTo>
                  <a:lnTo>
                    <a:pt x="709" y="813"/>
                  </a:lnTo>
                  <a:lnTo>
                    <a:pt x="693" y="872"/>
                  </a:lnTo>
                  <a:lnTo>
                    <a:pt x="633" y="885"/>
                  </a:lnTo>
                  <a:lnTo>
                    <a:pt x="569" y="896"/>
                  </a:lnTo>
                  <a:lnTo>
                    <a:pt x="519" y="872"/>
                  </a:lnTo>
                  <a:lnTo>
                    <a:pt x="468" y="843"/>
                  </a:lnTo>
                  <a:lnTo>
                    <a:pt x="421" y="814"/>
                  </a:lnTo>
                  <a:lnTo>
                    <a:pt x="379" y="786"/>
                  </a:lnTo>
                  <a:lnTo>
                    <a:pt x="365" y="750"/>
                  </a:lnTo>
                  <a:lnTo>
                    <a:pt x="350" y="715"/>
                  </a:lnTo>
                  <a:lnTo>
                    <a:pt x="328" y="647"/>
                  </a:lnTo>
                  <a:lnTo>
                    <a:pt x="330" y="636"/>
                  </a:lnTo>
                  <a:lnTo>
                    <a:pt x="333" y="618"/>
                  </a:lnTo>
                  <a:lnTo>
                    <a:pt x="405" y="601"/>
                  </a:lnTo>
                  <a:lnTo>
                    <a:pt x="442" y="593"/>
                  </a:lnTo>
                  <a:lnTo>
                    <a:pt x="481" y="586"/>
                  </a:lnTo>
                  <a:lnTo>
                    <a:pt x="534" y="612"/>
                  </a:lnTo>
                  <a:lnTo>
                    <a:pt x="587" y="641"/>
                  </a:lnTo>
                  <a:lnTo>
                    <a:pt x="624" y="665"/>
                  </a:lnTo>
                  <a:lnTo>
                    <a:pt x="659" y="689"/>
                  </a:lnTo>
                  <a:close/>
                  <a:moveTo>
                    <a:pt x="596" y="630"/>
                  </a:moveTo>
                  <a:lnTo>
                    <a:pt x="596" y="630"/>
                  </a:lnTo>
                  <a:lnTo>
                    <a:pt x="553" y="604"/>
                  </a:lnTo>
                  <a:lnTo>
                    <a:pt x="508" y="582"/>
                  </a:lnTo>
                  <a:lnTo>
                    <a:pt x="554" y="575"/>
                  </a:lnTo>
                  <a:lnTo>
                    <a:pt x="599" y="572"/>
                  </a:lnTo>
                  <a:lnTo>
                    <a:pt x="624" y="615"/>
                  </a:lnTo>
                  <a:lnTo>
                    <a:pt x="646" y="660"/>
                  </a:lnTo>
                  <a:lnTo>
                    <a:pt x="596" y="630"/>
                  </a:lnTo>
                  <a:close/>
                  <a:moveTo>
                    <a:pt x="503" y="567"/>
                  </a:moveTo>
                  <a:lnTo>
                    <a:pt x="503" y="567"/>
                  </a:lnTo>
                  <a:lnTo>
                    <a:pt x="482" y="570"/>
                  </a:lnTo>
                  <a:lnTo>
                    <a:pt x="448" y="556"/>
                  </a:lnTo>
                  <a:lnTo>
                    <a:pt x="416" y="543"/>
                  </a:lnTo>
                  <a:lnTo>
                    <a:pt x="386" y="533"/>
                  </a:lnTo>
                  <a:lnTo>
                    <a:pt x="355" y="525"/>
                  </a:lnTo>
                  <a:lnTo>
                    <a:pt x="368" y="476"/>
                  </a:lnTo>
                  <a:lnTo>
                    <a:pt x="383" y="427"/>
                  </a:lnTo>
                  <a:lnTo>
                    <a:pt x="399" y="381"/>
                  </a:lnTo>
                  <a:lnTo>
                    <a:pt x="415" y="337"/>
                  </a:lnTo>
                  <a:lnTo>
                    <a:pt x="436" y="353"/>
                  </a:lnTo>
                  <a:lnTo>
                    <a:pt x="456" y="374"/>
                  </a:lnTo>
                  <a:lnTo>
                    <a:pt x="479" y="397"/>
                  </a:lnTo>
                  <a:lnTo>
                    <a:pt x="501" y="424"/>
                  </a:lnTo>
                  <a:lnTo>
                    <a:pt x="524" y="453"/>
                  </a:lnTo>
                  <a:lnTo>
                    <a:pt x="546" y="485"/>
                  </a:lnTo>
                  <a:lnTo>
                    <a:pt x="569" y="519"/>
                  </a:lnTo>
                  <a:lnTo>
                    <a:pt x="591" y="556"/>
                  </a:lnTo>
                  <a:lnTo>
                    <a:pt x="548" y="561"/>
                  </a:lnTo>
                  <a:lnTo>
                    <a:pt x="503" y="567"/>
                  </a:lnTo>
                  <a:close/>
                  <a:moveTo>
                    <a:pt x="455" y="575"/>
                  </a:moveTo>
                  <a:lnTo>
                    <a:pt x="455" y="575"/>
                  </a:lnTo>
                  <a:lnTo>
                    <a:pt x="395" y="586"/>
                  </a:lnTo>
                  <a:lnTo>
                    <a:pt x="338" y="601"/>
                  </a:lnTo>
                  <a:lnTo>
                    <a:pt x="352" y="538"/>
                  </a:lnTo>
                  <a:lnTo>
                    <a:pt x="376" y="545"/>
                  </a:lnTo>
                  <a:lnTo>
                    <a:pt x="402" y="554"/>
                  </a:lnTo>
                  <a:lnTo>
                    <a:pt x="455" y="575"/>
                  </a:lnTo>
                  <a:close/>
                  <a:moveTo>
                    <a:pt x="315" y="606"/>
                  </a:moveTo>
                  <a:lnTo>
                    <a:pt x="315" y="606"/>
                  </a:lnTo>
                  <a:lnTo>
                    <a:pt x="304" y="565"/>
                  </a:lnTo>
                  <a:lnTo>
                    <a:pt x="296" y="527"/>
                  </a:lnTo>
                  <a:lnTo>
                    <a:pt x="331" y="533"/>
                  </a:lnTo>
                  <a:lnTo>
                    <a:pt x="315" y="606"/>
                  </a:lnTo>
                  <a:close/>
                  <a:moveTo>
                    <a:pt x="307" y="643"/>
                  </a:moveTo>
                  <a:lnTo>
                    <a:pt x="307" y="643"/>
                  </a:lnTo>
                  <a:lnTo>
                    <a:pt x="293" y="715"/>
                  </a:lnTo>
                  <a:lnTo>
                    <a:pt x="259" y="683"/>
                  </a:lnTo>
                  <a:lnTo>
                    <a:pt x="244" y="665"/>
                  </a:lnTo>
                  <a:lnTo>
                    <a:pt x="232" y="651"/>
                  </a:lnTo>
                  <a:lnTo>
                    <a:pt x="265" y="638"/>
                  </a:lnTo>
                  <a:lnTo>
                    <a:pt x="302" y="627"/>
                  </a:lnTo>
                  <a:lnTo>
                    <a:pt x="307" y="643"/>
                  </a:lnTo>
                  <a:close/>
                  <a:moveTo>
                    <a:pt x="320" y="686"/>
                  </a:moveTo>
                  <a:lnTo>
                    <a:pt x="320" y="686"/>
                  </a:lnTo>
                  <a:lnTo>
                    <a:pt x="334" y="725"/>
                  </a:lnTo>
                  <a:lnTo>
                    <a:pt x="350" y="763"/>
                  </a:lnTo>
                  <a:lnTo>
                    <a:pt x="312" y="733"/>
                  </a:lnTo>
                  <a:lnTo>
                    <a:pt x="320" y="686"/>
                  </a:lnTo>
                  <a:close/>
                  <a:moveTo>
                    <a:pt x="365" y="797"/>
                  </a:moveTo>
                  <a:lnTo>
                    <a:pt x="365" y="797"/>
                  </a:lnTo>
                  <a:lnTo>
                    <a:pt x="370" y="811"/>
                  </a:lnTo>
                  <a:lnTo>
                    <a:pt x="395" y="864"/>
                  </a:lnTo>
                  <a:lnTo>
                    <a:pt x="421" y="914"/>
                  </a:lnTo>
                  <a:lnTo>
                    <a:pt x="370" y="916"/>
                  </a:lnTo>
                  <a:lnTo>
                    <a:pt x="368" y="909"/>
                  </a:lnTo>
                  <a:lnTo>
                    <a:pt x="363" y="903"/>
                  </a:lnTo>
                  <a:lnTo>
                    <a:pt x="355" y="900"/>
                  </a:lnTo>
                  <a:lnTo>
                    <a:pt x="347" y="900"/>
                  </a:lnTo>
                  <a:lnTo>
                    <a:pt x="339" y="900"/>
                  </a:lnTo>
                  <a:lnTo>
                    <a:pt x="333" y="903"/>
                  </a:lnTo>
                  <a:lnTo>
                    <a:pt x="330" y="906"/>
                  </a:lnTo>
                  <a:lnTo>
                    <a:pt x="325" y="912"/>
                  </a:lnTo>
                  <a:lnTo>
                    <a:pt x="294" y="911"/>
                  </a:lnTo>
                  <a:lnTo>
                    <a:pt x="299" y="834"/>
                  </a:lnTo>
                  <a:lnTo>
                    <a:pt x="309" y="753"/>
                  </a:lnTo>
                  <a:lnTo>
                    <a:pt x="336" y="776"/>
                  </a:lnTo>
                  <a:lnTo>
                    <a:pt x="365" y="797"/>
                  </a:lnTo>
                  <a:close/>
                  <a:moveTo>
                    <a:pt x="394" y="818"/>
                  </a:moveTo>
                  <a:lnTo>
                    <a:pt x="394" y="818"/>
                  </a:lnTo>
                  <a:lnTo>
                    <a:pt x="428" y="840"/>
                  </a:lnTo>
                  <a:lnTo>
                    <a:pt x="461" y="861"/>
                  </a:lnTo>
                  <a:lnTo>
                    <a:pt x="498" y="882"/>
                  </a:lnTo>
                  <a:lnTo>
                    <a:pt x="537" y="901"/>
                  </a:lnTo>
                  <a:lnTo>
                    <a:pt x="489" y="908"/>
                  </a:lnTo>
                  <a:lnTo>
                    <a:pt x="442" y="912"/>
                  </a:lnTo>
                  <a:lnTo>
                    <a:pt x="418" y="866"/>
                  </a:lnTo>
                  <a:lnTo>
                    <a:pt x="394" y="818"/>
                  </a:lnTo>
                  <a:close/>
                  <a:moveTo>
                    <a:pt x="596" y="909"/>
                  </a:moveTo>
                  <a:lnTo>
                    <a:pt x="596" y="909"/>
                  </a:lnTo>
                  <a:lnTo>
                    <a:pt x="643" y="900"/>
                  </a:lnTo>
                  <a:lnTo>
                    <a:pt x="688" y="890"/>
                  </a:lnTo>
                  <a:lnTo>
                    <a:pt x="673" y="938"/>
                  </a:lnTo>
                  <a:lnTo>
                    <a:pt x="635" y="925"/>
                  </a:lnTo>
                  <a:lnTo>
                    <a:pt x="596" y="909"/>
                  </a:lnTo>
                  <a:close/>
                  <a:moveTo>
                    <a:pt x="707" y="885"/>
                  </a:moveTo>
                  <a:lnTo>
                    <a:pt x="707" y="885"/>
                  </a:lnTo>
                  <a:lnTo>
                    <a:pt x="730" y="879"/>
                  </a:lnTo>
                  <a:lnTo>
                    <a:pt x="741" y="917"/>
                  </a:lnTo>
                  <a:lnTo>
                    <a:pt x="750" y="956"/>
                  </a:lnTo>
                  <a:lnTo>
                    <a:pt x="720" y="951"/>
                  </a:lnTo>
                  <a:lnTo>
                    <a:pt x="689" y="943"/>
                  </a:lnTo>
                  <a:lnTo>
                    <a:pt x="707" y="885"/>
                  </a:lnTo>
                  <a:close/>
                  <a:moveTo>
                    <a:pt x="714" y="867"/>
                  </a:moveTo>
                  <a:lnTo>
                    <a:pt x="714" y="867"/>
                  </a:lnTo>
                  <a:lnTo>
                    <a:pt x="720" y="843"/>
                  </a:lnTo>
                  <a:lnTo>
                    <a:pt x="726" y="863"/>
                  </a:lnTo>
                  <a:lnTo>
                    <a:pt x="714" y="867"/>
                  </a:lnTo>
                  <a:close/>
                  <a:moveTo>
                    <a:pt x="730" y="808"/>
                  </a:moveTo>
                  <a:lnTo>
                    <a:pt x="730" y="808"/>
                  </a:lnTo>
                  <a:lnTo>
                    <a:pt x="742" y="753"/>
                  </a:lnTo>
                  <a:lnTo>
                    <a:pt x="767" y="774"/>
                  </a:lnTo>
                  <a:lnTo>
                    <a:pt x="786" y="795"/>
                  </a:lnTo>
                  <a:lnTo>
                    <a:pt x="805" y="814"/>
                  </a:lnTo>
                  <a:lnTo>
                    <a:pt x="820" y="834"/>
                  </a:lnTo>
                  <a:lnTo>
                    <a:pt x="784" y="847"/>
                  </a:lnTo>
                  <a:lnTo>
                    <a:pt x="746" y="858"/>
                  </a:lnTo>
                  <a:lnTo>
                    <a:pt x="730" y="808"/>
                  </a:lnTo>
                  <a:close/>
                  <a:moveTo>
                    <a:pt x="718" y="776"/>
                  </a:moveTo>
                  <a:lnTo>
                    <a:pt x="718" y="776"/>
                  </a:lnTo>
                  <a:lnTo>
                    <a:pt x="693" y="713"/>
                  </a:lnTo>
                  <a:lnTo>
                    <a:pt x="726" y="739"/>
                  </a:lnTo>
                  <a:lnTo>
                    <a:pt x="718" y="776"/>
                  </a:lnTo>
                  <a:close/>
                  <a:moveTo>
                    <a:pt x="288" y="461"/>
                  </a:moveTo>
                  <a:lnTo>
                    <a:pt x="288" y="461"/>
                  </a:lnTo>
                  <a:lnTo>
                    <a:pt x="294" y="458"/>
                  </a:lnTo>
                  <a:lnTo>
                    <a:pt x="301" y="451"/>
                  </a:lnTo>
                  <a:lnTo>
                    <a:pt x="304" y="445"/>
                  </a:lnTo>
                  <a:lnTo>
                    <a:pt x="304" y="435"/>
                  </a:lnTo>
                  <a:lnTo>
                    <a:pt x="304" y="429"/>
                  </a:lnTo>
                  <a:lnTo>
                    <a:pt x="302" y="423"/>
                  </a:lnTo>
                  <a:lnTo>
                    <a:pt x="297" y="418"/>
                  </a:lnTo>
                  <a:lnTo>
                    <a:pt x="291" y="413"/>
                  </a:lnTo>
                  <a:lnTo>
                    <a:pt x="294" y="379"/>
                  </a:lnTo>
                  <a:lnTo>
                    <a:pt x="296" y="363"/>
                  </a:lnTo>
                  <a:lnTo>
                    <a:pt x="301" y="350"/>
                  </a:lnTo>
                  <a:lnTo>
                    <a:pt x="305" y="337"/>
                  </a:lnTo>
                  <a:lnTo>
                    <a:pt x="310" y="328"/>
                  </a:lnTo>
                  <a:lnTo>
                    <a:pt x="318" y="320"/>
                  </a:lnTo>
                  <a:lnTo>
                    <a:pt x="328" y="313"/>
                  </a:lnTo>
                  <a:lnTo>
                    <a:pt x="334" y="312"/>
                  </a:lnTo>
                  <a:lnTo>
                    <a:pt x="342" y="310"/>
                  </a:lnTo>
                  <a:lnTo>
                    <a:pt x="350" y="310"/>
                  </a:lnTo>
                  <a:lnTo>
                    <a:pt x="358" y="310"/>
                  </a:lnTo>
                  <a:lnTo>
                    <a:pt x="378" y="316"/>
                  </a:lnTo>
                  <a:lnTo>
                    <a:pt x="397" y="326"/>
                  </a:lnTo>
                  <a:lnTo>
                    <a:pt x="379" y="371"/>
                  </a:lnTo>
                  <a:lnTo>
                    <a:pt x="363" y="418"/>
                  </a:lnTo>
                  <a:lnTo>
                    <a:pt x="349" y="467"/>
                  </a:lnTo>
                  <a:lnTo>
                    <a:pt x="334" y="520"/>
                  </a:lnTo>
                  <a:lnTo>
                    <a:pt x="313" y="516"/>
                  </a:lnTo>
                  <a:lnTo>
                    <a:pt x="294" y="512"/>
                  </a:lnTo>
                  <a:lnTo>
                    <a:pt x="289" y="487"/>
                  </a:lnTo>
                  <a:lnTo>
                    <a:pt x="288" y="461"/>
                  </a:lnTo>
                  <a:close/>
                  <a:moveTo>
                    <a:pt x="201" y="549"/>
                  </a:moveTo>
                  <a:lnTo>
                    <a:pt x="201" y="549"/>
                  </a:lnTo>
                  <a:lnTo>
                    <a:pt x="206" y="543"/>
                  </a:lnTo>
                  <a:lnTo>
                    <a:pt x="212" y="538"/>
                  </a:lnTo>
                  <a:lnTo>
                    <a:pt x="220" y="533"/>
                  </a:lnTo>
                  <a:lnTo>
                    <a:pt x="230" y="530"/>
                  </a:lnTo>
                  <a:lnTo>
                    <a:pt x="240" y="527"/>
                  </a:lnTo>
                  <a:lnTo>
                    <a:pt x="251" y="525"/>
                  </a:lnTo>
                  <a:lnTo>
                    <a:pt x="277" y="525"/>
                  </a:lnTo>
                  <a:lnTo>
                    <a:pt x="286" y="567"/>
                  </a:lnTo>
                  <a:lnTo>
                    <a:pt x="297" y="612"/>
                  </a:lnTo>
                  <a:lnTo>
                    <a:pt x="259" y="623"/>
                  </a:lnTo>
                  <a:lnTo>
                    <a:pt x="222" y="636"/>
                  </a:lnTo>
                  <a:lnTo>
                    <a:pt x="214" y="623"/>
                  </a:lnTo>
                  <a:lnTo>
                    <a:pt x="207" y="610"/>
                  </a:lnTo>
                  <a:lnTo>
                    <a:pt x="203" y="599"/>
                  </a:lnTo>
                  <a:lnTo>
                    <a:pt x="198" y="588"/>
                  </a:lnTo>
                  <a:lnTo>
                    <a:pt x="196" y="577"/>
                  </a:lnTo>
                  <a:lnTo>
                    <a:pt x="196" y="567"/>
                  </a:lnTo>
                  <a:lnTo>
                    <a:pt x="198" y="557"/>
                  </a:lnTo>
                  <a:lnTo>
                    <a:pt x="201" y="549"/>
                  </a:lnTo>
                  <a:close/>
                  <a:moveTo>
                    <a:pt x="23" y="816"/>
                  </a:moveTo>
                  <a:lnTo>
                    <a:pt x="23" y="816"/>
                  </a:lnTo>
                  <a:lnTo>
                    <a:pt x="23" y="805"/>
                  </a:lnTo>
                  <a:lnTo>
                    <a:pt x="24" y="795"/>
                  </a:lnTo>
                  <a:lnTo>
                    <a:pt x="28" y="786"/>
                  </a:lnTo>
                  <a:lnTo>
                    <a:pt x="34" y="776"/>
                  </a:lnTo>
                  <a:lnTo>
                    <a:pt x="40" y="765"/>
                  </a:lnTo>
                  <a:lnTo>
                    <a:pt x="48" y="755"/>
                  </a:lnTo>
                  <a:lnTo>
                    <a:pt x="60" y="744"/>
                  </a:lnTo>
                  <a:lnTo>
                    <a:pt x="71" y="734"/>
                  </a:lnTo>
                  <a:lnTo>
                    <a:pt x="98" y="713"/>
                  </a:lnTo>
                  <a:lnTo>
                    <a:pt x="132" y="694"/>
                  </a:lnTo>
                  <a:lnTo>
                    <a:pt x="170" y="675"/>
                  </a:lnTo>
                  <a:lnTo>
                    <a:pt x="214" y="657"/>
                  </a:lnTo>
                  <a:lnTo>
                    <a:pt x="230" y="676"/>
                  </a:lnTo>
                  <a:lnTo>
                    <a:pt x="248" y="696"/>
                  </a:lnTo>
                  <a:lnTo>
                    <a:pt x="267" y="716"/>
                  </a:lnTo>
                  <a:lnTo>
                    <a:pt x="289" y="737"/>
                  </a:lnTo>
                  <a:lnTo>
                    <a:pt x="283" y="782"/>
                  </a:lnTo>
                  <a:lnTo>
                    <a:pt x="278" y="826"/>
                  </a:lnTo>
                  <a:lnTo>
                    <a:pt x="273" y="869"/>
                  </a:lnTo>
                  <a:lnTo>
                    <a:pt x="272" y="911"/>
                  </a:lnTo>
                  <a:lnTo>
                    <a:pt x="220" y="906"/>
                  </a:lnTo>
                  <a:lnTo>
                    <a:pt x="174" y="900"/>
                  </a:lnTo>
                  <a:lnTo>
                    <a:pt x="134" y="892"/>
                  </a:lnTo>
                  <a:lnTo>
                    <a:pt x="114" y="887"/>
                  </a:lnTo>
                  <a:lnTo>
                    <a:pt x="98" y="880"/>
                  </a:lnTo>
                  <a:lnTo>
                    <a:pt x="82" y="874"/>
                  </a:lnTo>
                  <a:lnTo>
                    <a:pt x="68" y="867"/>
                  </a:lnTo>
                  <a:lnTo>
                    <a:pt x="56" y="861"/>
                  </a:lnTo>
                  <a:lnTo>
                    <a:pt x="45" y="853"/>
                  </a:lnTo>
                  <a:lnTo>
                    <a:pt x="37" y="843"/>
                  </a:lnTo>
                  <a:lnTo>
                    <a:pt x="31" y="835"/>
                  </a:lnTo>
                  <a:lnTo>
                    <a:pt x="26" y="826"/>
                  </a:lnTo>
                  <a:lnTo>
                    <a:pt x="23" y="816"/>
                  </a:lnTo>
                  <a:close/>
                  <a:moveTo>
                    <a:pt x="402" y="1312"/>
                  </a:moveTo>
                  <a:lnTo>
                    <a:pt x="402" y="1312"/>
                  </a:lnTo>
                  <a:lnTo>
                    <a:pt x="387" y="1309"/>
                  </a:lnTo>
                  <a:lnTo>
                    <a:pt x="375" y="1303"/>
                  </a:lnTo>
                  <a:lnTo>
                    <a:pt x="362" y="1293"/>
                  </a:lnTo>
                  <a:lnTo>
                    <a:pt x="350" y="1280"/>
                  </a:lnTo>
                  <a:lnTo>
                    <a:pt x="339" y="1266"/>
                  </a:lnTo>
                  <a:lnTo>
                    <a:pt x="330" y="1247"/>
                  </a:lnTo>
                  <a:lnTo>
                    <a:pt x="322" y="1226"/>
                  </a:lnTo>
                  <a:lnTo>
                    <a:pt x="315" y="1202"/>
                  </a:lnTo>
                  <a:lnTo>
                    <a:pt x="309" y="1176"/>
                  </a:lnTo>
                  <a:lnTo>
                    <a:pt x="302" y="1149"/>
                  </a:lnTo>
                  <a:lnTo>
                    <a:pt x="297" y="1118"/>
                  </a:lnTo>
                  <a:lnTo>
                    <a:pt x="294" y="1084"/>
                  </a:lnTo>
                  <a:lnTo>
                    <a:pt x="293" y="1051"/>
                  </a:lnTo>
                  <a:lnTo>
                    <a:pt x="291" y="1015"/>
                  </a:lnTo>
                  <a:lnTo>
                    <a:pt x="291" y="977"/>
                  </a:lnTo>
                  <a:lnTo>
                    <a:pt x="293" y="938"/>
                  </a:lnTo>
                  <a:lnTo>
                    <a:pt x="326" y="938"/>
                  </a:lnTo>
                  <a:lnTo>
                    <a:pt x="331" y="945"/>
                  </a:lnTo>
                  <a:lnTo>
                    <a:pt x="336" y="948"/>
                  </a:lnTo>
                  <a:lnTo>
                    <a:pt x="342" y="949"/>
                  </a:lnTo>
                  <a:lnTo>
                    <a:pt x="347" y="949"/>
                  </a:lnTo>
                  <a:lnTo>
                    <a:pt x="355" y="948"/>
                  </a:lnTo>
                  <a:lnTo>
                    <a:pt x="363" y="945"/>
                  </a:lnTo>
                  <a:lnTo>
                    <a:pt x="368" y="940"/>
                  </a:lnTo>
                  <a:lnTo>
                    <a:pt x="371" y="932"/>
                  </a:lnTo>
                  <a:lnTo>
                    <a:pt x="431" y="929"/>
                  </a:lnTo>
                  <a:lnTo>
                    <a:pt x="450" y="961"/>
                  </a:lnTo>
                  <a:lnTo>
                    <a:pt x="469" y="993"/>
                  </a:lnTo>
                  <a:lnTo>
                    <a:pt x="489" y="1022"/>
                  </a:lnTo>
                  <a:lnTo>
                    <a:pt x="508" y="1049"/>
                  </a:lnTo>
                  <a:lnTo>
                    <a:pt x="527" y="1075"/>
                  </a:lnTo>
                  <a:lnTo>
                    <a:pt x="548" y="1099"/>
                  </a:lnTo>
                  <a:lnTo>
                    <a:pt x="567" y="1120"/>
                  </a:lnTo>
                  <a:lnTo>
                    <a:pt x="587" y="1139"/>
                  </a:lnTo>
                  <a:lnTo>
                    <a:pt x="562" y="1179"/>
                  </a:lnTo>
                  <a:lnTo>
                    <a:pt x="540" y="1214"/>
                  </a:lnTo>
                  <a:lnTo>
                    <a:pt x="516" y="1245"/>
                  </a:lnTo>
                  <a:lnTo>
                    <a:pt x="492" y="1271"/>
                  </a:lnTo>
                  <a:lnTo>
                    <a:pt x="481" y="1280"/>
                  </a:lnTo>
                  <a:lnTo>
                    <a:pt x="469" y="1290"/>
                  </a:lnTo>
                  <a:lnTo>
                    <a:pt x="456" y="1298"/>
                  </a:lnTo>
                  <a:lnTo>
                    <a:pt x="445" y="1303"/>
                  </a:lnTo>
                  <a:lnTo>
                    <a:pt x="434" y="1308"/>
                  </a:lnTo>
                  <a:lnTo>
                    <a:pt x="423" y="1311"/>
                  </a:lnTo>
                  <a:lnTo>
                    <a:pt x="413" y="1312"/>
                  </a:lnTo>
                  <a:lnTo>
                    <a:pt x="402" y="1312"/>
                  </a:lnTo>
                  <a:close/>
                  <a:moveTo>
                    <a:pt x="722" y="1182"/>
                  </a:moveTo>
                  <a:lnTo>
                    <a:pt x="722" y="1182"/>
                  </a:lnTo>
                  <a:lnTo>
                    <a:pt x="710" y="1186"/>
                  </a:lnTo>
                  <a:lnTo>
                    <a:pt x="697" y="1187"/>
                  </a:lnTo>
                  <a:lnTo>
                    <a:pt x="685" y="1184"/>
                  </a:lnTo>
                  <a:lnTo>
                    <a:pt x="670" y="1179"/>
                  </a:lnTo>
                  <a:lnTo>
                    <a:pt x="656" y="1173"/>
                  </a:lnTo>
                  <a:lnTo>
                    <a:pt x="640" y="1163"/>
                  </a:lnTo>
                  <a:lnTo>
                    <a:pt x="624" y="1150"/>
                  </a:lnTo>
                  <a:lnTo>
                    <a:pt x="606" y="1136"/>
                  </a:lnTo>
                  <a:lnTo>
                    <a:pt x="627" y="1097"/>
                  </a:lnTo>
                  <a:lnTo>
                    <a:pt x="646" y="1054"/>
                  </a:lnTo>
                  <a:lnTo>
                    <a:pt x="664" y="1009"/>
                  </a:lnTo>
                  <a:lnTo>
                    <a:pt x="681" y="962"/>
                  </a:lnTo>
                  <a:lnTo>
                    <a:pt x="720" y="972"/>
                  </a:lnTo>
                  <a:lnTo>
                    <a:pt x="754" y="978"/>
                  </a:lnTo>
                  <a:lnTo>
                    <a:pt x="760" y="1017"/>
                  </a:lnTo>
                  <a:lnTo>
                    <a:pt x="763" y="1052"/>
                  </a:lnTo>
                  <a:lnTo>
                    <a:pt x="763" y="1086"/>
                  </a:lnTo>
                  <a:lnTo>
                    <a:pt x="760" y="1113"/>
                  </a:lnTo>
                  <a:lnTo>
                    <a:pt x="755" y="1137"/>
                  </a:lnTo>
                  <a:lnTo>
                    <a:pt x="752" y="1149"/>
                  </a:lnTo>
                  <a:lnTo>
                    <a:pt x="747" y="1158"/>
                  </a:lnTo>
                  <a:lnTo>
                    <a:pt x="742" y="1166"/>
                  </a:lnTo>
                  <a:lnTo>
                    <a:pt x="736" y="1173"/>
                  </a:lnTo>
                  <a:lnTo>
                    <a:pt x="730" y="1179"/>
                  </a:lnTo>
                  <a:lnTo>
                    <a:pt x="722" y="1182"/>
                  </a:lnTo>
                  <a:close/>
                  <a:moveTo>
                    <a:pt x="853" y="893"/>
                  </a:moveTo>
                  <a:lnTo>
                    <a:pt x="853" y="893"/>
                  </a:lnTo>
                  <a:lnTo>
                    <a:pt x="848" y="896"/>
                  </a:lnTo>
                  <a:lnTo>
                    <a:pt x="844" y="903"/>
                  </a:lnTo>
                  <a:lnTo>
                    <a:pt x="840" y="909"/>
                  </a:lnTo>
                  <a:lnTo>
                    <a:pt x="840" y="916"/>
                  </a:lnTo>
                  <a:lnTo>
                    <a:pt x="840" y="922"/>
                  </a:lnTo>
                  <a:lnTo>
                    <a:pt x="842" y="927"/>
                  </a:lnTo>
                  <a:lnTo>
                    <a:pt x="845" y="932"/>
                  </a:lnTo>
                  <a:lnTo>
                    <a:pt x="850" y="937"/>
                  </a:lnTo>
                  <a:lnTo>
                    <a:pt x="844" y="943"/>
                  </a:lnTo>
                  <a:lnTo>
                    <a:pt x="837" y="948"/>
                  </a:lnTo>
                  <a:lnTo>
                    <a:pt x="829" y="951"/>
                  </a:lnTo>
                  <a:lnTo>
                    <a:pt x="820" y="954"/>
                  </a:lnTo>
                  <a:lnTo>
                    <a:pt x="808" y="957"/>
                  </a:lnTo>
                  <a:lnTo>
                    <a:pt x="797" y="959"/>
                  </a:lnTo>
                  <a:lnTo>
                    <a:pt x="770" y="957"/>
                  </a:lnTo>
                  <a:lnTo>
                    <a:pt x="762" y="917"/>
                  </a:lnTo>
                  <a:lnTo>
                    <a:pt x="750" y="872"/>
                  </a:lnTo>
                  <a:lnTo>
                    <a:pt x="791" y="859"/>
                  </a:lnTo>
                  <a:lnTo>
                    <a:pt x="829" y="847"/>
                  </a:lnTo>
                  <a:lnTo>
                    <a:pt x="844" y="871"/>
                  </a:lnTo>
                  <a:lnTo>
                    <a:pt x="850" y="882"/>
                  </a:lnTo>
                  <a:lnTo>
                    <a:pt x="853" y="893"/>
                  </a:lnTo>
                  <a:close/>
                  <a:moveTo>
                    <a:pt x="836" y="827"/>
                  </a:moveTo>
                  <a:lnTo>
                    <a:pt x="836" y="827"/>
                  </a:lnTo>
                  <a:lnTo>
                    <a:pt x="818" y="805"/>
                  </a:lnTo>
                  <a:lnTo>
                    <a:pt x="797" y="782"/>
                  </a:lnTo>
                  <a:lnTo>
                    <a:pt x="773" y="760"/>
                  </a:lnTo>
                  <a:lnTo>
                    <a:pt x="747" y="736"/>
                  </a:lnTo>
                  <a:lnTo>
                    <a:pt x="752" y="712"/>
                  </a:lnTo>
                  <a:lnTo>
                    <a:pt x="767" y="638"/>
                  </a:lnTo>
                  <a:lnTo>
                    <a:pt x="778" y="567"/>
                  </a:lnTo>
                  <a:lnTo>
                    <a:pt x="829" y="572"/>
                  </a:lnTo>
                  <a:lnTo>
                    <a:pt x="877" y="578"/>
                  </a:lnTo>
                  <a:lnTo>
                    <a:pt x="919" y="588"/>
                  </a:lnTo>
                  <a:lnTo>
                    <a:pt x="937" y="593"/>
                  </a:lnTo>
                  <a:lnTo>
                    <a:pt x="954" y="599"/>
                  </a:lnTo>
                  <a:lnTo>
                    <a:pt x="971" y="606"/>
                  </a:lnTo>
                  <a:lnTo>
                    <a:pt x="985" y="612"/>
                  </a:lnTo>
                  <a:lnTo>
                    <a:pt x="996" y="620"/>
                  </a:lnTo>
                  <a:lnTo>
                    <a:pt x="1008" y="628"/>
                  </a:lnTo>
                  <a:lnTo>
                    <a:pt x="1016" y="638"/>
                  </a:lnTo>
                  <a:lnTo>
                    <a:pt x="1022" y="647"/>
                  </a:lnTo>
                  <a:lnTo>
                    <a:pt x="1027" y="657"/>
                  </a:lnTo>
                  <a:lnTo>
                    <a:pt x="1028" y="667"/>
                  </a:lnTo>
                  <a:lnTo>
                    <a:pt x="1028" y="678"/>
                  </a:lnTo>
                  <a:lnTo>
                    <a:pt x="1027" y="688"/>
                  </a:lnTo>
                  <a:lnTo>
                    <a:pt x="1024" y="697"/>
                  </a:lnTo>
                  <a:lnTo>
                    <a:pt x="1019" y="708"/>
                  </a:lnTo>
                  <a:lnTo>
                    <a:pt x="1012" y="718"/>
                  </a:lnTo>
                  <a:lnTo>
                    <a:pt x="1003" y="729"/>
                  </a:lnTo>
                  <a:lnTo>
                    <a:pt x="993" y="739"/>
                  </a:lnTo>
                  <a:lnTo>
                    <a:pt x="982" y="750"/>
                  </a:lnTo>
                  <a:lnTo>
                    <a:pt x="953" y="770"/>
                  </a:lnTo>
                  <a:lnTo>
                    <a:pt x="919" y="790"/>
                  </a:lnTo>
                  <a:lnTo>
                    <a:pt x="881" y="810"/>
                  </a:lnTo>
                  <a:lnTo>
                    <a:pt x="836" y="8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noChangeAspect="1"/>
            </p:cNvSpPr>
            <p:nvPr userDrawn="1"/>
          </p:nvSpPr>
          <p:spPr bwMode="auto">
            <a:xfrm>
              <a:off x="1384" y="1502"/>
              <a:ext cx="34" cy="35"/>
            </a:xfrm>
            <a:custGeom>
              <a:avLst/>
              <a:gdLst>
                <a:gd name="T0" fmla="*/ 0 w 69"/>
                <a:gd name="T1" fmla="*/ 1 h 69"/>
                <a:gd name="T2" fmla="*/ 0 w 69"/>
                <a:gd name="T3" fmla="*/ 1 h 69"/>
                <a:gd name="T4" fmla="*/ 0 w 69"/>
                <a:gd name="T5" fmla="*/ 1 h 69"/>
                <a:gd name="T6" fmla="*/ 0 w 69"/>
                <a:gd name="T7" fmla="*/ 1 h 69"/>
                <a:gd name="T8" fmla="*/ 0 w 69"/>
                <a:gd name="T9" fmla="*/ 1 h 69"/>
                <a:gd name="T10" fmla="*/ 0 w 69"/>
                <a:gd name="T11" fmla="*/ 1 h 69"/>
                <a:gd name="T12" fmla="*/ 0 w 69"/>
                <a:gd name="T13" fmla="*/ 1 h 69"/>
                <a:gd name="T14" fmla="*/ 0 w 69"/>
                <a:gd name="T15" fmla="*/ 2 h 69"/>
                <a:gd name="T16" fmla="*/ 0 w 69"/>
                <a:gd name="T17" fmla="*/ 2 h 69"/>
                <a:gd name="T18" fmla="*/ 0 w 69"/>
                <a:gd name="T19" fmla="*/ 2 h 69"/>
                <a:gd name="T20" fmla="*/ 0 w 69"/>
                <a:gd name="T21" fmla="*/ 2 h 69"/>
                <a:gd name="T22" fmla="*/ 0 w 69"/>
                <a:gd name="T23" fmla="*/ 2 h 69"/>
                <a:gd name="T24" fmla="*/ 0 w 69"/>
                <a:gd name="T25" fmla="*/ 2 h 69"/>
                <a:gd name="T26" fmla="*/ 0 w 69"/>
                <a:gd name="T27" fmla="*/ 1 h 69"/>
                <a:gd name="T28" fmla="*/ 0 w 69"/>
                <a:gd name="T29" fmla="*/ 1 h 69"/>
                <a:gd name="T30" fmla="*/ 1 w 69"/>
                <a:gd name="T31" fmla="*/ 1 h 69"/>
                <a:gd name="T32" fmla="*/ 1 w 69"/>
                <a:gd name="T33" fmla="*/ 1 h 69"/>
                <a:gd name="T34" fmla="*/ 1 w 69"/>
                <a:gd name="T35" fmla="*/ 1 h 69"/>
                <a:gd name="T36" fmla="*/ 1 w 69"/>
                <a:gd name="T37" fmla="*/ 1 h 69"/>
                <a:gd name="T38" fmla="*/ 1 w 69"/>
                <a:gd name="T39" fmla="*/ 1 h 69"/>
                <a:gd name="T40" fmla="*/ 1 w 69"/>
                <a:gd name="T41" fmla="*/ 1 h 69"/>
                <a:gd name="T42" fmla="*/ 1 w 69"/>
                <a:gd name="T43" fmla="*/ 1 h 69"/>
                <a:gd name="T44" fmla="*/ 1 w 69"/>
                <a:gd name="T45" fmla="*/ 1 h 69"/>
                <a:gd name="T46" fmla="*/ 0 w 69"/>
                <a:gd name="T47" fmla="*/ 1 h 69"/>
                <a:gd name="T48" fmla="*/ 0 w 69"/>
                <a:gd name="T49" fmla="*/ 1 h 69"/>
                <a:gd name="T50" fmla="*/ 0 w 69"/>
                <a:gd name="T51" fmla="*/ 1 h 69"/>
                <a:gd name="T52" fmla="*/ 0 w 69"/>
                <a:gd name="T53" fmla="*/ 1 h 69"/>
                <a:gd name="T54" fmla="*/ 0 w 69"/>
                <a:gd name="T55" fmla="*/ 0 h 69"/>
                <a:gd name="T56" fmla="*/ 0 w 69"/>
                <a:gd name="T57" fmla="*/ 0 h 69"/>
                <a:gd name="T58" fmla="*/ 0 w 69"/>
                <a:gd name="T59" fmla="*/ 1 h 69"/>
                <a:gd name="T60" fmla="*/ 0 w 69"/>
                <a:gd name="T61" fmla="*/ 1 h 69"/>
                <a:gd name="T62" fmla="*/ 0 w 69"/>
                <a:gd name="T63" fmla="*/ 1 h 69"/>
                <a:gd name="T64" fmla="*/ 0 w 69"/>
                <a:gd name="T65" fmla="*/ 1 h 69"/>
                <a:gd name="T66" fmla="*/ 0 w 69"/>
                <a:gd name="T67" fmla="*/ 1 h 69"/>
                <a:gd name="T68" fmla="*/ 0 w 69"/>
                <a:gd name="T69" fmla="*/ 1 h 69"/>
                <a:gd name="T70" fmla="*/ 0 w 69"/>
                <a:gd name="T71" fmla="*/ 1 h 69"/>
                <a:gd name="T72" fmla="*/ 0 w 69"/>
                <a:gd name="T73" fmla="*/ 1 h 69"/>
                <a:gd name="T74" fmla="*/ 0 w 69"/>
                <a:gd name="T75" fmla="*/ 1 h 69"/>
                <a:gd name="T76" fmla="*/ 0 w 69"/>
                <a:gd name="T77" fmla="*/ 1 h 69"/>
                <a:gd name="T78" fmla="*/ 0 w 69"/>
                <a:gd name="T79" fmla="*/ 1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9" h="69">
                  <a:moveTo>
                    <a:pt x="0" y="35"/>
                  </a:moveTo>
                  <a:lnTo>
                    <a:pt x="0" y="35"/>
                  </a:lnTo>
                  <a:lnTo>
                    <a:pt x="2" y="42"/>
                  </a:lnTo>
                  <a:lnTo>
                    <a:pt x="4" y="48"/>
                  </a:lnTo>
                  <a:lnTo>
                    <a:pt x="7" y="54"/>
                  </a:lnTo>
                  <a:lnTo>
                    <a:pt x="12" y="59"/>
                  </a:lnTo>
                  <a:lnTo>
                    <a:pt x="16" y="64"/>
                  </a:lnTo>
                  <a:lnTo>
                    <a:pt x="21" y="67"/>
                  </a:lnTo>
                  <a:lnTo>
                    <a:pt x="29" y="69"/>
                  </a:lnTo>
                  <a:lnTo>
                    <a:pt x="36" y="69"/>
                  </a:lnTo>
                  <a:lnTo>
                    <a:pt x="42" y="69"/>
                  </a:lnTo>
                  <a:lnTo>
                    <a:pt x="49" y="67"/>
                  </a:lnTo>
                  <a:lnTo>
                    <a:pt x="55" y="64"/>
                  </a:lnTo>
                  <a:lnTo>
                    <a:pt x="60" y="59"/>
                  </a:lnTo>
                  <a:lnTo>
                    <a:pt x="65" y="54"/>
                  </a:lnTo>
                  <a:lnTo>
                    <a:pt x="68" y="48"/>
                  </a:lnTo>
                  <a:lnTo>
                    <a:pt x="69" y="42"/>
                  </a:lnTo>
                  <a:lnTo>
                    <a:pt x="69" y="35"/>
                  </a:lnTo>
                  <a:lnTo>
                    <a:pt x="69" y="27"/>
                  </a:lnTo>
                  <a:lnTo>
                    <a:pt x="68" y="21"/>
                  </a:lnTo>
                  <a:lnTo>
                    <a:pt x="65" y="16"/>
                  </a:lnTo>
                  <a:lnTo>
                    <a:pt x="60" y="11"/>
                  </a:lnTo>
                  <a:lnTo>
                    <a:pt x="55" y="6"/>
                  </a:lnTo>
                  <a:lnTo>
                    <a:pt x="49" y="3"/>
                  </a:lnTo>
                  <a:lnTo>
                    <a:pt x="42" y="1"/>
                  </a:lnTo>
                  <a:lnTo>
                    <a:pt x="36" y="0"/>
                  </a:lnTo>
                  <a:lnTo>
                    <a:pt x="29" y="1"/>
                  </a:lnTo>
                  <a:lnTo>
                    <a:pt x="21" y="3"/>
                  </a:lnTo>
                  <a:lnTo>
                    <a:pt x="16" y="6"/>
                  </a:lnTo>
                  <a:lnTo>
                    <a:pt x="12" y="11"/>
                  </a:lnTo>
                  <a:lnTo>
                    <a:pt x="7" y="16"/>
                  </a:lnTo>
                  <a:lnTo>
                    <a:pt x="4" y="21"/>
                  </a:lnTo>
                  <a:lnTo>
                    <a:pt x="2" y="27"/>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noChangeAspect="1"/>
            </p:cNvSpPr>
            <p:nvPr userDrawn="1"/>
          </p:nvSpPr>
          <p:spPr bwMode="auto">
            <a:xfrm>
              <a:off x="967" y="2076"/>
              <a:ext cx="46" cy="226"/>
            </a:xfrm>
            <a:custGeom>
              <a:avLst/>
              <a:gdLst>
                <a:gd name="T0" fmla="*/ 0 w 91"/>
                <a:gd name="T1" fmla="*/ 8 h 451"/>
                <a:gd name="T2" fmla="*/ 0 w 91"/>
                <a:gd name="T3" fmla="*/ 0 h 451"/>
                <a:gd name="T4" fmla="*/ 2 w 91"/>
                <a:gd name="T5" fmla="*/ 0 h 451"/>
                <a:gd name="T6" fmla="*/ 2 w 91"/>
                <a:gd name="T7" fmla="*/ 8 h 451"/>
                <a:gd name="T8" fmla="*/ 0 w 91"/>
                <a:gd name="T9" fmla="*/ 8 h 451"/>
                <a:gd name="T10" fmla="*/ 0 w 91"/>
                <a:gd name="T11" fmla="*/ 8 h 451"/>
                <a:gd name="T12" fmla="*/ 0 w 91"/>
                <a:gd name="T13" fmla="*/ 8 h 4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451">
                  <a:moveTo>
                    <a:pt x="0" y="451"/>
                  </a:moveTo>
                  <a:lnTo>
                    <a:pt x="0" y="0"/>
                  </a:lnTo>
                  <a:lnTo>
                    <a:pt x="91" y="0"/>
                  </a:lnTo>
                  <a:lnTo>
                    <a:pt x="91" y="451"/>
                  </a:lnTo>
                  <a:lnTo>
                    <a:pt x="0" y="4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noChangeAspect="1" noEditPoints="1"/>
            </p:cNvSpPr>
            <p:nvPr userDrawn="1"/>
          </p:nvSpPr>
          <p:spPr bwMode="auto">
            <a:xfrm>
              <a:off x="1072" y="2076"/>
              <a:ext cx="226" cy="226"/>
            </a:xfrm>
            <a:custGeom>
              <a:avLst/>
              <a:gdLst>
                <a:gd name="T0" fmla="*/ 8 w 451"/>
                <a:gd name="T1" fmla="*/ 8 h 451"/>
                <a:gd name="T2" fmla="*/ 6 w 451"/>
                <a:gd name="T3" fmla="*/ 8 h 451"/>
                <a:gd name="T4" fmla="*/ 5 w 451"/>
                <a:gd name="T5" fmla="*/ 6 h 451"/>
                <a:gd name="T6" fmla="*/ 3 w 451"/>
                <a:gd name="T7" fmla="*/ 6 h 451"/>
                <a:gd name="T8" fmla="*/ 2 w 451"/>
                <a:gd name="T9" fmla="*/ 8 h 451"/>
                <a:gd name="T10" fmla="*/ 0 w 451"/>
                <a:gd name="T11" fmla="*/ 8 h 451"/>
                <a:gd name="T12" fmla="*/ 3 w 451"/>
                <a:gd name="T13" fmla="*/ 0 h 451"/>
                <a:gd name="T14" fmla="*/ 5 w 451"/>
                <a:gd name="T15" fmla="*/ 0 h 451"/>
                <a:gd name="T16" fmla="*/ 8 w 451"/>
                <a:gd name="T17" fmla="*/ 8 h 451"/>
                <a:gd name="T18" fmla="*/ 8 w 451"/>
                <a:gd name="T19" fmla="*/ 8 h 451"/>
                <a:gd name="T20" fmla="*/ 8 w 451"/>
                <a:gd name="T21" fmla="*/ 8 h 451"/>
                <a:gd name="T22" fmla="*/ 5 w 451"/>
                <a:gd name="T23" fmla="*/ 5 h 451"/>
                <a:gd name="T24" fmla="*/ 4 w 451"/>
                <a:gd name="T25" fmla="*/ 2 h 451"/>
                <a:gd name="T26" fmla="*/ 3 w 451"/>
                <a:gd name="T27" fmla="*/ 5 h 451"/>
                <a:gd name="T28" fmla="*/ 5 w 451"/>
                <a:gd name="T29" fmla="*/ 5 h 451"/>
                <a:gd name="T30" fmla="*/ 5 w 451"/>
                <a:gd name="T31" fmla="*/ 5 h 451"/>
                <a:gd name="T32" fmla="*/ 5 w 451"/>
                <a:gd name="T33" fmla="*/ 5 h 4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1" h="451">
                  <a:moveTo>
                    <a:pt x="451" y="451"/>
                  </a:moveTo>
                  <a:lnTo>
                    <a:pt x="353" y="451"/>
                  </a:lnTo>
                  <a:lnTo>
                    <a:pt x="315" y="348"/>
                  </a:lnTo>
                  <a:lnTo>
                    <a:pt x="133" y="348"/>
                  </a:lnTo>
                  <a:lnTo>
                    <a:pt x="96" y="451"/>
                  </a:lnTo>
                  <a:lnTo>
                    <a:pt x="0" y="451"/>
                  </a:lnTo>
                  <a:lnTo>
                    <a:pt x="175" y="0"/>
                  </a:lnTo>
                  <a:lnTo>
                    <a:pt x="272" y="0"/>
                  </a:lnTo>
                  <a:lnTo>
                    <a:pt x="451" y="451"/>
                  </a:lnTo>
                  <a:close/>
                  <a:moveTo>
                    <a:pt x="284" y="273"/>
                  </a:moveTo>
                  <a:lnTo>
                    <a:pt x="222" y="104"/>
                  </a:lnTo>
                  <a:lnTo>
                    <a:pt x="161" y="273"/>
                  </a:lnTo>
                  <a:lnTo>
                    <a:pt x="284"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p:cNvSpPr>
              <a:spLocks noChangeAspect="1"/>
            </p:cNvSpPr>
            <p:nvPr userDrawn="1"/>
          </p:nvSpPr>
          <p:spPr bwMode="auto">
            <a:xfrm>
              <a:off x="1361" y="2076"/>
              <a:ext cx="171" cy="226"/>
            </a:xfrm>
            <a:custGeom>
              <a:avLst/>
              <a:gdLst>
                <a:gd name="T0" fmla="*/ 0 w 343"/>
                <a:gd name="T1" fmla="*/ 8 h 451"/>
                <a:gd name="T2" fmla="*/ 0 w 343"/>
                <a:gd name="T3" fmla="*/ 0 h 451"/>
                <a:gd name="T4" fmla="*/ 5 w 343"/>
                <a:gd name="T5" fmla="*/ 0 h 451"/>
                <a:gd name="T6" fmla="*/ 5 w 343"/>
                <a:gd name="T7" fmla="*/ 2 h 451"/>
                <a:gd name="T8" fmla="*/ 1 w 343"/>
                <a:gd name="T9" fmla="*/ 2 h 451"/>
                <a:gd name="T10" fmla="*/ 1 w 343"/>
                <a:gd name="T11" fmla="*/ 3 h 451"/>
                <a:gd name="T12" fmla="*/ 4 w 343"/>
                <a:gd name="T13" fmla="*/ 3 h 451"/>
                <a:gd name="T14" fmla="*/ 4 w 343"/>
                <a:gd name="T15" fmla="*/ 4 h 451"/>
                <a:gd name="T16" fmla="*/ 1 w 343"/>
                <a:gd name="T17" fmla="*/ 4 h 451"/>
                <a:gd name="T18" fmla="*/ 1 w 343"/>
                <a:gd name="T19" fmla="*/ 6 h 451"/>
                <a:gd name="T20" fmla="*/ 5 w 343"/>
                <a:gd name="T21" fmla="*/ 6 h 451"/>
                <a:gd name="T22" fmla="*/ 5 w 343"/>
                <a:gd name="T23" fmla="*/ 8 h 451"/>
                <a:gd name="T24" fmla="*/ 0 w 343"/>
                <a:gd name="T25" fmla="*/ 8 h 451"/>
                <a:gd name="T26" fmla="*/ 0 w 343"/>
                <a:gd name="T27" fmla="*/ 8 h 451"/>
                <a:gd name="T28" fmla="*/ 0 w 343"/>
                <a:gd name="T29" fmla="*/ 8 h 4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3" h="451">
                  <a:moveTo>
                    <a:pt x="0" y="451"/>
                  </a:moveTo>
                  <a:lnTo>
                    <a:pt x="0" y="0"/>
                  </a:lnTo>
                  <a:lnTo>
                    <a:pt x="335" y="0"/>
                  </a:lnTo>
                  <a:lnTo>
                    <a:pt x="335" y="75"/>
                  </a:lnTo>
                  <a:lnTo>
                    <a:pt x="92" y="75"/>
                  </a:lnTo>
                  <a:lnTo>
                    <a:pt x="92" y="177"/>
                  </a:lnTo>
                  <a:lnTo>
                    <a:pt x="318" y="177"/>
                  </a:lnTo>
                  <a:lnTo>
                    <a:pt x="318" y="252"/>
                  </a:lnTo>
                  <a:lnTo>
                    <a:pt x="92" y="252"/>
                  </a:lnTo>
                  <a:lnTo>
                    <a:pt x="92" y="376"/>
                  </a:lnTo>
                  <a:lnTo>
                    <a:pt x="343" y="376"/>
                  </a:lnTo>
                  <a:lnTo>
                    <a:pt x="343" y="451"/>
                  </a:lnTo>
                  <a:lnTo>
                    <a:pt x="0" y="4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3"/>
            <p:cNvSpPr>
              <a:spLocks noChangeAspect="1" noEditPoints="1"/>
            </p:cNvSpPr>
            <p:nvPr userDrawn="1"/>
          </p:nvSpPr>
          <p:spPr bwMode="auto">
            <a:xfrm>
              <a:off x="1587" y="2076"/>
              <a:ext cx="226" cy="226"/>
            </a:xfrm>
            <a:custGeom>
              <a:avLst/>
              <a:gdLst>
                <a:gd name="T0" fmla="*/ 7 w 453"/>
                <a:gd name="T1" fmla="*/ 8 h 451"/>
                <a:gd name="T2" fmla="*/ 5 w 453"/>
                <a:gd name="T3" fmla="*/ 8 h 451"/>
                <a:gd name="T4" fmla="*/ 4 w 453"/>
                <a:gd name="T5" fmla="*/ 6 h 451"/>
                <a:gd name="T6" fmla="*/ 2 w 453"/>
                <a:gd name="T7" fmla="*/ 6 h 451"/>
                <a:gd name="T8" fmla="*/ 1 w 453"/>
                <a:gd name="T9" fmla="*/ 8 h 451"/>
                <a:gd name="T10" fmla="*/ 0 w 453"/>
                <a:gd name="T11" fmla="*/ 8 h 451"/>
                <a:gd name="T12" fmla="*/ 2 w 453"/>
                <a:gd name="T13" fmla="*/ 0 h 451"/>
                <a:gd name="T14" fmla="*/ 4 w 453"/>
                <a:gd name="T15" fmla="*/ 0 h 451"/>
                <a:gd name="T16" fmla="*/ 7 w 453"/>
                <a:gd name="T17" fmla="*/ 8 h 451"/>
                <a:gd name="T18" fmla="*/ 7 w 453"/>
                <a:gd name="T19" fmla="*/ 8 h 451"/>
                <a:gd name="T20" fmla="*/ 7 w 453"/>
                <a:gd name="T21" fmla="*/ 8 h 451"/>
                <a:gd name="T22" fmla="*/ 4 w 453"/>
                <a:gd name="T23" fmla="*/ 5 h 451"/>
                <a:gd name="T24" fmla="*/ 3 w 453"/>
                <a:gd name="T25" fmla="*/ 2 h 451"/>
                <a:gd name="T26" fmla="*/ 2 w 453"/>
                <a:gd name="T27" fmla="*/ 5 h 451"/>
                <a:gd name="T28" fmla="*/ 4 w 453"/>
                <a:gd name="T29" fmla="*/ 5 h 451"/>
                <a:gd name="T30" fmla="*/ 4 w 453"/>
                <a:gd name="T31" fmla="*/ 5 h 451"/>
                <a:gd name="T32" fmla="*/ 4 w 453"/>
                <a:gd name="T33" fmla="*/ 5 h 4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3" h="451">
                  <a:moveTo>
                    <a:pt x="453" y="451"/>
                  </a:moveTo>
                  <a:lnTo>
                    <a:pt x="353" y="451"/>
                  </a:lnTo>
                  <a:lnTo>
                    <a:pt x="315" y="348"/>
                  </a:lnTo>
                  <a:lnTo>
                    <a:pt x="135" y="348"/>
                  </a:lnTo>
                  <a:lnTo>
                    <a:pt x="96" y="451"/>
                  </a:lnTo>
                  <a:lnTo>
                    <a:pt x="0" y="451"/>
                  </a:lnTo>
                  <a:lnTo>
                    <a:pt x="177" y="0"/>
                  </a:lnTo>
                  <a:lnTo>
                    <a:pt x="273" y="0"/>
                  </a:lnTo>
                  <a:lnTo>
                    <a:pt x="453" y="451"/>
                  </a:lnTo>
                  <a:close/>
                  <a:moveTo>
                    <a:pt x="286" y="273"/>
                  </a:moveTo>
                  <a:lnTo>
                    <a:pt x="223" y="104"/>
                  </a:lnTo>
                  <a:lnTo>
                    <a:pt x="162" y="273"/>
                  </a:lnTo>
                  <a:lnTo>
                    <a:pt x="286"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4"/>
            <p:cNvSpPr>
              <a:spLocks noChangeAspect="1"/>
            </p:cNvSpPr>
            <p:nvPr userDrawn="1"/>
          </p:nvSpPr>
          <p:spPr bwMode="auto">
            <a:xfrm>
              <a:off x="485" y="2364"/>
              <a:ext cx="15" cy="74"/>
            </a:xfrm>
            <a:custGeom>
              <a:avLst/>
              <a:gdLst>
                <a:gd name="T0" fmla="*/ 0 w 30"/>
                <a:gd name="T1" fmla="*/ 3 h 147"/>
                <a:gd name="T2" fmla="*/ 0 w 30"/>
                <a:gd name="T3" fmla="*/ 0 h 147"/>
                <a:gd name="T4" fmla="*/ 1 w 30"/>
                <a:gd name="T5" fmla="*/ 0 h 147"/>
                <a:gd name="T6" fmla="*/ 1 w 30"/>
                <a:gd name="T7" fmla="*/ 3 h 147"/>
                <a:gd name="T8" fmla="*/ 0 w 30"/>
                <a:gd name="T9" fmla="*/ 3 h 147"/>
                <a:gd name="T10" fmla="*/ 0 w 30"/>
                <a:gd name="T11" fmla="*/ 3 h 147"/>
                <a:gd name="T12" fmla="*/ 0 w 30"/>
                <a:gd name="T13" fmla="*/ 3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47">
                  <a:moveTo>
                    <a:pt x="0" y="147"/>
                  </a:moveTo>
                  <a:lnTo>
                    <a:pt x="0" y="0"/>
                  </a:lnTo>
                  <a:lnTo>
                    <a:pt x="30" y="0"/>
                  </a:lnTo>
                  <a:lnTo>
                    <a:pt x="30" y="147"/>
                  </a:lnTo>
                  <a:lnTo>
                    <a:pt x="0"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5"/>
            <p:cNvSpPr>
              <a:spLocks noChangeAspect="1"/>
            </p:cNvSpPr>
            <p:nvPr userDrawn="1"/>
          </p:nvSpPr>
          <p:spPr bwMode="auto">
            <a:xfrm>
              <a:off x="515" y="2384"/>
              <a:ext cx="49" cy="54"/>
            </a:xfrm>
            <a:custGeom>
              <a:avLst/>
              <a:gdLst>
                <a:gd name="T0" fmla="*/ 2 w 96"/>
                <a:gd name="T1" fmla="*/ 1 h 109"/>
                <a:gd name="T2" fmla="*/ 2 w 96"/>
                <a:gd name="T3" fmla="*/ 1 h 109"/>
                <a:gd name="T4" fmla="*/ 2 w 96"/>
                <a:gd name="T5" fmla="*/ 0 h 109"/>
                <a:gd name="T6" fmla="*/ 2 w 96"/>
                <a:gd name="T7" fmla="*/ 0 h 109"/>
                <a:gd name="T8" fmla="*/ 2 w 96"/>
                <a:gd name="T9" fmla="*/ 0 h 109"/>
                <a:gd name="T10" fmla="*/ 2 w 96"/>
                <a:gd name="T11" fmla="*/ 0 h 109"/>
                <a:gd name="T12" fmla="*/ 2 w 96"/>
                <a:gd name="T13" fmla="*/ 0 h 109"/>
                <a:gd name="T14" fmla="*/ 2 w 96"/>
                <a:gd name="T15" fmla="*/ 0 h 109"/>
                <a:gd name="T16" fmla="*/ 1 w 96"/>
                <a:gd name="T17" fmla="*/ 0 h 109"/>
                <a:gd name="T18" fmla="*/ 1 w 96"/>
                <a:gd name="T19" fmla="*/ 0 h 109"/>
                <a:gd name="T20" fmla="*/ 1 w 96"/>
                <a:gd name="T21" fmla="*/ 0 h 109"/>
                <a:gd name="T22" fmla="*/ 1 w 96"/>
                <a:gd name="T23" fmla="*/ 0 h 109"/>
                <a:gd name="T24" fmla="*/ 1 w 96"/>
                <a:gd name="T25" fmla="*/ 0 h 109"/>
                <a:gd name="T26" fmla="*/ 1 w 96"/>
                <a:gd name="T27" fmla="*/ 0 h 109"/>
                <a:gd name="T28" fmla="*/ 1 w 96"/>
                <a:gd name="T29" fmla="*/ 0 h 109"/>
                <a:gd name="T30" fmla="*/ 1 w 96"/>
                <a:gd name="T31" fmla="*/ 0 h 109"/>
                <a:gd name="T32" fmla="*/ 1 w 96"/>
                <a:gd name="T33" fmla="*/ 0 h 109"/>
                <a:gd name="T34" fmla="*/ 1 w 96"/>
                <a:gd name="T35" fmla="*/ 0 h 109"/>
                <a:gd name="T36" fmla="*/ 1 w 96"/>
                <a:gd name="T37" fmla="*/ 0 h 109"/>
                <a:gd name="T38" fmla="*/ 1 w 96"/>
                <a:gd name="T39" fmla="*/ 0 h 109"/>
                <a:gd name="T40" fmla="*/ 1 w 96"/>
                <a:gd name="T41" fmla="*/ 0 h 109"/>
                <a:gd name="T42" fmla="*/ 1 w 96"/>
                <a:gd name="T43" fmla="*/ 1 h 109"/>
                <a:gd name="T44" fmla="*/ 0 w 96"/>
                <a:gd name="T45" fmla="*/ 1 h 109"/>
                <a:gd name="T46" fmla="*/ 0 w 96"/>
                <a:gd name="T47" fmla="*/ 0 h 109"/>
                <a:gd name="T48" fmla="*/ 1 w 96"/>
                <a:gd name="T49" fmla="*/ 0 h 109"/>
                <a:gd name="T50" fmla="*/ 1 w 96"/>
                <a:gd name="T51" fmla="*/ 0 h 109"/>
                <a:gd name="T52" fmla="*/ 1 w 96"/>
                <a:gd name="T53" fmla="*/ 0 h 109"/>
                <a:gd name="T54" fmla="*/ 1 w 96"/>
                <a:gd name="T55" fmla="*/ 0 h 109"/>
                <a:gd name="T56" fmla="*/ 1 w 96"/>
                <a:gd name="T57" fmla="*/ 0 h 109"/>
                <a:gd name="T58" fmla="*/ 1 w 96"/>
                <a:gd name="T59" fmla="*/ 0 h 109"/>
                <a:gd name="T60" fmla="*/ 1 w 96"/>
                <a:gd name="T61" fmla="*/ 0 h 109"/>
                <a:gd name="T62" fmla="*/ 1 w 96"/>
                <a:gd name="T63" fmla="*/ 0 h 109"/>
                <a:gd name="T64" fmla="*/ 2 w 96"/>
                <a:gd name="T65" fmla="*/ 0 h 109"/>
                <a:gd name="T66" fmla="*/ 2 w 96"/>
                <a:gd name="T67" fmla="*/ 0 h 109"/>
                <a:gd name="T68" fmla="*/ 2 w 96"/>
                <a:gd name="T69" fmla="*/ 0 h 109"/>
                <a:gd name="T70" fmla="*/ 2 w 96"/>
                <a:gd name="T71" fmla="*/ 0 h 109"/>
                <a:gd name="T72" fmla="*/ 2 w 96"/>
                <a:gd name="T73" fmla="*/ 0 h 109"/>
                <a:gd name="T74" fmla="*/ 2 w 96"/>
                <a:gd name="T75" fmla="*/ 0 h 109"/>
                <a:gd name="T76" fmla="*/ 2 w 96"/>
                <a:gd name="T77" fmla="*/ 0 h 109"/>
                <a:gd name="T78" fmla="*/ 2 w 96"/>
                <a:gd name="T79" fmla="*/ 0 h 109"/>
                <a:gd name="T80" fmla="*/ 2 w 96"/>
                <a:gd name="T81" fmla="*/ 0 h 109"/>
                <a:gd name="T82" fmla="*/ 2 w 96"/>
                <a:gd name="T83" fmla="*/ 0 h 109"/>
                <a:gd name="T84" fmla="*/ 2 w 96"/>
                <a:gd name="T85" fmla="*/ 0 h 109"/>
                <a:gd name="T86" fmla="*/ 2 w 96"/>
                <a:gd name="T87" fmla="*/ 1 h 109"/>
                <a:gd name="T88" fmla="*/ 2 w 96"/>
                <a:gd name="T89" fmla="*/ 1 h 109"/>
                <a:gd name="T90" fmla="*/ 2 w 96"/>
                <a:gd name="T91" fmla="*/ 1 h 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6" h="109">
                  <a:moveTo>
                    <a:pt x="96" y="109"/>
                  </a:moveTo>
                  <a:lnTo>
                    <a:pt x="69" y="109"/>
                  </a:lnTo>
                  <a:lnTo>
                    <a:pt x="69" y="55"/>
                  </a:lnTo>
                  <a:lnTo>
                    <a:pt x="67" y="40"/>
                  </a:lnTo>
                  <a:lnTo>
                    <a:pt x="67" y="32"/>
                  </a:lnTo>
                  <a:lnTo>
                    <a:pt x="64" y="27"/>
                  </a:lnTo>
                  <a:lnTo>
                    <a:pt x="61" y="24"/>
                  </a:lnTo>
                  <a:lnTo>
                    <a:pt x="56" y="23"/>
                  </a:lnTo>
                  <a:lnTo>
                    <a:pt x="51" y="23"/>
                  </a:lnTo>
                  <a:lnTo>
                    <a:pt x="45" y="23"/>
                  </a:lnTo>
                  <a:lnTo>
                    <a:pt x="38" y="26"/>
                  </a:lnTo>
                  <a:lnTo>
                    <a:pt x="33" y="31"/>
                  </a:lnTo>
                  <a:lnTo>
                    <a:pt x="30" y="37"/>
                  </a:lnTo>
                  <a:lnTo>
                    <a:pt x="29" y="47"/>
                  </a:lnTo>
                  <a:lnTo>
                    <a:pt x="27" y="61"/>
                  </a:lnTo>
                  <a:lnTo>
                    <a:pt x="27" y="109"/>
                  </a:lnTo>
                  <a:lnTo>
                    <a:pt x="0" y="109"/>
                  </a:lnTo>
                  <a:lnTo>
                    <a:pt x="0" y="2"/>
                  </a:lnTo>
                  <a:lnTo>
                    <a:pt x="25" y="2"/>
                  </a:lnTo>
                  <a:lnTo>
                    <a:pt x="25" y="18"/>
                  </a:lnTo>
                  <a:lnTo>
                    <a:pt x="33" y="10"/>
                  </a:lnTo>
                  <a:lnTo>
                    <a:pt x="41" y="5"/>
                  </a:lnTo>
                  <a:lnTo>
                    <a:pt x="51" y="2"/>
                  </a:lnTo>
                  <a:lnTo>
                    <a:pt x="61" y="0"/>
                  </a:lnTo>
                  <a:lnTo>
                    <a:pt x="70" y="2"/>
                  </a:lnTo>
                  <a:lnTo>
                    <a:pt x="78" y="3"/>
                  </a:lnTo>
                  <a:lnTo>
                    <a:pt x="85" y="8"/>
                  </a:lnTo>
                  <a:lnTo>
                    <a:pt x="90" y="13"/>
                  </a:lnTo>
                  <a:lnTo>
                    <a:pt x="93" y="18"/>
                  </a:lnTo>
                  <a:lnTo>
                    <a:pt x="94" y="24"/>
                  </a:lnTo>
                  <a:lnTo>
                    <a:pt x="96" y="32"/>
                  </a:lnTo>
                  <a:lnTo>
                    <a:pt x="96" y="43"/>
                  </a:lnTo>
                  <a:lnTo>
                    <a:pt x="96"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p:cNvSpPr>
              <a:spLocks noChangeAspect="1"/>
            </p:cNvSpPr>
            <p:nvPr userDrawn="1"/>
          </p:nvSpPr>
          <p:spPr bwMode="auto">
            <a:xfrm>
              <a:off x="574" y="2366"/>
              <a:ext cx="31" cy="74"/>
            </a:xfrm>
            <a:custGeom>
              <a:avLst/>
              <a:gdLst>
                <a:gd name="T0" fmla="*/ 0 w 63"/>
                <a:gd name="T1" fmla="*/ 1 h 148"/>
                <a:gd name="T2" fmla="*/ 0 w 63"/>
                <a:gd name="T3" fmla="*/ 1 h 148"/>
                <a:gd name="T4" fmla="*/ 0 w 63"/>
                <a:gd name="T5" fmla="*/ 1 h 148"/>
                <a:gd name="T6" fmla="*/ 0 w 63"/>
                <a:gd name="T7" fmla="*/ 2 h 148"/>
                <a:gd name="T8" fmla="*/ 0 w 63"/>
                <a:gd name="T9" fmla="*/ 2 h 148"/>
                <a:gd name="T10" fmla="*/ 0 w 63"/>
                <a:gd name="T11" fmla="*/ 2 h 148"/>
                <a:gd name="T12" fmla="*/ 0 w 63"/>
                <a:gd name="T13" fmla="*/ 2 h 148"/>
                <a:gd name="T14" fmla="*/ 0 w 63"/>
                <a:gd name="T15" fmla="*/ 2 h 148"/>
                <a:gd name="T16" fmla="*/ 0 w 63"/>
                <a:gd name="T17" fmla="*/ 2 h 148"/>
                <a:gd name="T18" fmla="*/ 0 w 63"/>
                <a:gd name="T19" fmla="*/ 2 h 148"/>
                <a:gd name="T20" fmla="*/ 0 w 63"/>
                <a:gd name="T21" fmla="*/ 2 h 148"/>
                <a:gd name="T22" fmla="*/ 0 w 63"/>
                <a:gd name="T23" fmla="*/ 2 h 148"/>
                <a:gd name="T24" fmla="*/ 0 w 63"/>
                <a:gd name="T25" fmla="*/ 3 h 148"/>
                <a:gd name="T26" fmla="*/ 0 w 63"/>
                <a:gd name="T27" fmla="*/ 3 h 148"/>
                <a:gd name="T28" fmla="*/ 0 w 63"/>
                <a:gd name="T29" fmla="*/ 3 h 148"/>
                <a:gd name="T30" fmla="*/ 0 w 63"/>
                <a:gd name="T31" fmla="*/ 3 h 148"/>
                <a:gd name="T32" fmla="*/ 0 w 63"/>
                <a:gd name="T33" fmla="*/ 3 h 148"/>
                <a:gd name="T34" fmla="*/ 0 w 63"/>
                <a:gd name="T35" fmla="*/ 3 h 148"/>
                <a:gd name="T36" fmla="*/ 0 w 63"/>
                <a:gd name="T37" fmla="*/ 3 h 148"/>
                <a:gd name="T38" fmla="*/ 0 w 63"/>
                <a:gd name="T39" fmla="*/ 3 h 148"/>
                <a:gd name="T40" fmla="*/ 0 w 63"/>
                <a:gd name="T41" fmla="*/ 3 h 148"/>
                <a:gd name="T42" fmla="*/ 0 w 63"/>
                <a:gd name="T43" fmla="*/ 3 h 148"/>
                <a:gd name="T44" fmla="*/ 0 w 63"/>
                <a:gd name="T45" fmla="*/ 3 h 148"/>
                <a:gd name="T46" fmla="*/ 0 w 63"/>
                <a:gd name="T47" fmla="*/ 3 h 148"/>
                <a:gd name="T48" fmla="*/ 0 w 63"/>
                <a:gd name="T49" fmla="*/ 2 h 148"/>
                <a:gd name="T50" fmla="*/ 0 w 63"/>
                <a:gd name="T51" fmla="*/ 2 h 148"/>
                <a:gd name="T52" fmla="*/ 0 w 63"/>
                <a:gd name="T53" fmla="*/ 2 h 148"/>
                <a:gd name="T54" fmla="*/ 0 w 63"/>
                <a:gd name="T55" fmla="*/ 1 h 148"/>
                <a:gd name="T56" fmla="*/ 0 w 63"/>
                <a:gd name="T57" fmla="*/ 1 h 148"/>
                <a:gd name="T58" fmla="*/ 0 w 63"/>
                <a:gd name="T59" fmla="*/ 1 h 148"/>
                <a:gd name="T60" fmla="*/ 0 w 63"/>
                <a:gd name="T61" fmla="*/ 1 h 148"/>
                <a:gd name="T62" fmla="*/ 0 w 63"/>
                <a:gd name="T63" fmla="*/ 1 h 148"/>
                <a:gd name="T64" fmla="*/ 0 w 63"/>
                <a:gd name="T65" fmla="*/ 0 h 148"/>
                <a:gd name="T66" fmla="*/ 0 w 63"/>
                <a:gd name="T67" fmla="*/ 1 h 148"/>
                <a:gd name="T68" fmla="*/ 0 w 63"/>
                <a:gd name="T69" fmla="*/ 1 h 148"/>
                <a:gd name="T70" fmla="*/ 0 w 63"/>
                <a:gd name="T71" fmla="*/ 1 h 148"/>
                <a:gd name="T72" fmla="*/ 0 w 63"/>
                <a:gd name="T73" fmla="*/ 1 h 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3" h="148">
                  <a:moveTo>
                    <a:pt x="61" y="37"/>
                  </a:moveTo>
                  <a:lnTo>
                    <a:pt x="61" y="61"/>
                  </a:lnTo>
                  <a:lnTo>
                    <a:pt x="42" y="61"/>
                  </a:lnTo>
                  <a:lnTo>
                    <a:pt x="42" y="103"/>
                  </a:lnTo>
                  <a:lnTo>
                    <a:pt x="42" y="119"/>
                  </a:lnTo>
                  <a:lnTo>
                    <a:pt x="45" y="122"/>
                  </a:lnTo>
                  <a:lnTo>
                    <a:pt x="50" y="123"/>
                  </a:lnTo>
                  <a:lnTo>
                    <a:pt x="61" y="120"/>
                  </a:lnTo>
                  <a:lnTo>
                    <a:pt x="63" y="143"/>
                  </a:lnTo>
                  <a:lnTo>
                    <a:pt x="53" y="146"/>
                  </a:lnTo>
                  <a:lnTo>
                    <a:pt x="40" y="148"/>
                  </a:lnTo>
                  <a:lnTo>
                    <a:pt x="34" y="146"/>
                  </a:lnTo>
                  <a:lnTo>
                    <a:pt x="27" y="144"/>
                  </a:lnTo>
                  <a:lnTo>
                    <a:pt x="21" y="141"/>
                  </a:lnTo>
                  <a:lnTo>
                    <a:pt x="18" y="138"/>
                  </a:lnTo>
                  <a:lnTo>
                    <a:pt x="16" y="133"/>
                  </a:lnTo>
                  <a:lnTo>
                    <a:pt x="14" y="127"/>
                  </a:lnTo>
                  <a:lnTo>
                    <a:pt x="13" y="107"/>
                  </a:lnTo>
                  <a:lnTo>
                    <a:pt x="13" y="61"/>
                  </a:lnTo>
                  <a:lnTo>
                    <a:pt x="0" y="61"/>
                  </a:lnTo>
                  <a:lnTo>
                    <a:pt x="0" y="37"/>
                  </a:lnTo>
                  <a:lnTo>
                    <a:pt x="13" y="37"/>
                  </a:lnTo>
                  <a:lnTo>
                    <a:pt x="13" y="16"/>
                  </a:lnTo>
                  <a:lnTo>
                    <a:pt x="42" y="0"/>
                  </a:lnTo>
                  <a:lnTo>
                    <a:pt x="42" y="37"/>
                  </a:lnTo>
                  <a:lnTo>
                    <a:pt x="61"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7"/>
            <p:cNvSpPr>
              <a:spLocks noChangeAspect="1" noEditPoints="1"/>
            </p:cNvSpPr>
            <p:nvPr userDrawn="1"/>
          </p:nvSpPr>
          <p:spPr bwMode="auto">
            <a:xfrm>
              <a:off x="612" y="2384"/>
              <a:ext cx="50" cy="56"/>
            </a:xfrm>
            <a:custGeom>
              <a:avLst/>
              <a:gdLst>
                <a:gd name="T0" fmla="*/ 2 w 100"/>
                <a:gd name="T1" fmla="*/ 1 h 113"/>
                <a:gd name="T2" fmla="*/ 2 w 100"/>
                <a:gd name="T3" fmla="*/ 1 h 113"/>
                <a:gd name="T4" fmla="*/ 2 w 100"/>
                <a:gd name="T5" fmla="*/ 1 h 113"/>
                <a:gd name="T6" fmla="*/ 2 w 100"/>
                <a:gd name="T7" fmla="*/ 1 h 113"/>
                <a:gd name="T8" fmla="*/ 2 w 100"/>
                <a:gd name="T9" fmla="*/ 1 h 113"/>
                <a:gd name="T10" fmla="*/ 1 w 100"/>
                <a:gd name="T11" fmla="*/ 1 h 113"/>
                <a:gd name="T12" fmla="*/ 1 w 100"/>
                <a:gd name="T13" fmla="*/ 1 h 113"/>
                <a:gd name="T14" fmla="*/ 1 w 100"/>
                <a:gd name="T15" fmla="*/ 1 h 113"/>
                <a:gd name="T16" fmla="*/ 1 w 100"/>
                <a:gd name="T17" fmla="*/ 1 h 113"/>
                <a:gd name="T18" fmla="*/ 1 w 100"/>
                <a:gd name="T19" fmla="*/ 1 h 113"/>
                <a:gd name="T20" fmla="*/ 0 w 100"/>
                <a:gd name="T21" fmla="*/ 0 h 113"/>
                <a:gd name="T22" fmla="*/ 0 w 100"/>
                <a:gd name="T23" fmla="*/ 0 h 113"/>
                <a:gd name="T24" fmla="*/ 1 w 100"/>
                <a:gd name="T25" fmla="*/ 0 h 113"/>
                <a:gd name="T26" fmla="*/ 1 w 100"/>
                <a:gd name="T27" fmla="*/ 0 h 113"/>
                <a:gd name="T28" fmla="*/ 1 w 100"/>
                <a:gd name="T29" fmla="*/ 0 h 113"/>
                <a:gd name="T30" fmla="*/ 1 w 100"/>
                <a:gd name="T31" fmla="*/ 0 h 113"/>
                <a:gd name="T32" fmla="*/ 1 w 100"/>
                <a:gd name="T33" fmla="*/ 0 h 113"/>
                <a:gd name="T34" fmla="*/ 2 w 100"/>
                <a:gd name="T35" fmla="*/ 0 h 113"/>
                <a:gd name="T36" fmla="*/ 2 w 100"/>
                <a:gd name="T37" fmla="*/ 0 h 113"/>
                <a:gd name="T38" fmla="*/ 2 w 100"/>
                <a:gd name="T39" fmla="*/ 0 h 113"/>
                <a:gd name="T40" fmla="*/ 2 w 100"/>
                <a:gd name="T41" fmla="*/ 1 h 113"/>
                <a:gd name="T42" fmla="*/ 1 w 100"/>
                <a:gd name="T43" fmla="*/ 1 h 113"/>
                <a:gd name="T44" fmla="*/ 1 w 100"/>
                <a:gd name="T45" fmla="*/ 1 h 113"/>
                <a:gd name="T46" fmla="*/ 1 w 100"/>
                <a:gd name="T47" fmla="*/ 1 h 113"/>
                <a:gd name="T48" fmla="*/ 1 w 100"/>
                <a:gd name="T49" fmla="*/ 1 h 113"/>
                <a:gd name="T50" fmla="*/ 1 w 100"/>
                <a:gd name="T51" fmla="*/ 1 h 113"/>
                <a:gd name="T52" fmla="*/ 1 w 100"/>
                <a:gd name="T53" fmla="*/ 1 h 113"/>
                <a:gd name="T54" fmla="*/ 2 w 100"/>
                <a:gd name="T55" fmla="*/ 1 h 113"/>
                <a:gd name="T56" fmla="*/ 2 w 100"/>
                <a:gd name="T57" fmla="*/ 1 h 113"/>
                <a:gd name="T58" fmla="*/ 2 w 100"/>
                <a:gd name="T59" fmla="*/ 0 h 113"/>
                <a:gd name="T60" fmla="*/ 2 w 100"/>
                <a:gd name="T61" fmla="*/ 0 h 113"/>
                <a:gd name="T62" fmla="*/ 2 w 100"/>
                <a:gd name="T63" fmla="*/ 0 h 113"/>
                <a:gd name="T64" fmla="*/ 1 w 100"/>
                <a:gd name="T65" fmla="*/ 0 h 113"/>
                <a:gd name="T66" fmla="*/ 1 w 100"/>
                <a:gd name="T67" fmla="*/ 0 h 113"/>
                <a:gd name="T68" fmla="*/ 1 w 100"/>
                <a:gd name="T69" fmla="*/ 0 h 113"/>
                <a:gd name="T70" fmla="*/ 1 w 100"/>
                <a:gd name="T71" fmla="*/ 0 h 113"/>
                <a:gd name="T72" fmla="*/ 1 w 100"/>
                <a:gd name="T73" fmla="*/ 0 h 113"/>
                <a:gd name="T74" fmla="*/ 2 w 100"/>
                <a:gd name="T75" fmla="*/ 0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113">
                  <a:moveTo>
                    <a:pt x="70" y="76"/>
                  </a:moveTo>
                  <a:lnTo>
                    <a:pt x="98" y="80"/>
                  </a:lnTo>
                  <a:lnTo>
                    <a:pt x="95" y="87"/>
                  </a:lnTo>
                  <a:lnTo>
                    <a:pt x="92" y="93"/>
                  </a:lnTo>
                  <a:lnTo>
                    <a:pt x="87" y="100"/>
                  </a:lnTo>
                  <a:lnTo>
                    <a:pt x="81" y="105"/>
                  </a:lnTo>
                  <a:lnTo>
                    <a:pt x="76" y="108"/>
                  </a:lnTo>
                  <a:lnTo>
                    <a:pt x="68" y="111"/>
                  </a:lnTo>
                  <a:lnTo>
                    <a:pt x="60" y="111"/>
                  </a:lnTo>
                  <a:lnTo>
                    <a:pt x="52" y="113"/>
                  </a:lnTo>
                  <a:lnTo>
                    <a:pt x="39" y="111"/>
                  </a:lnTo>
                  <a:lnTo>
                    <a:pt x="28" y="108"/>
                  </a:lnTo>
                  <a:lnTo>
                    <a:pt x="18" y="101"/>
                  </a:lnTo>
                  <a:lnTo>
                    <a:pt x="10" y="93"/>
                  </a:lnTo>
                  <a:lnTo>
                    <a:pt x="5" y="87"/>
                  </a:lnTo>
                  <a:lnTo>
                    <a:pt x="2" y="77"/>
                  </a:lnTo>
                  <a:lnTo>
                    <a:pt x="0" y="68"/>
                  </a:lnTo>
                  <a:lnTo>
                    <a:pt x="0" y="56"/>
                  </a:lnTo>
                  <a:lnTo>
                    <a:pt x="0" y="45"/>
                  </a:lnTo>
                  <a:lnTo>
                    <a:pt x="4" y="34"/>
                  </a:lnTo>
                  <a:lnTo>
                    <a:pt x="8" y="24"/>
                  </a:lnTo>
                  <a:lnTo>
                    <a:pt x="13" y="15"/>
                  </a:lnTo>
                  <a:lnTo>
                    <a:pt x="21" y="8"/>
                  </a:lnTo>
                  <a:lnTo>
                    <a:pt x="29" y="3"/>
                  </a:lnTo>
                  <a:lnTo>
                    <a:pt x="39" y="2"/>
                  </a:lnTo>
                  <a:lnTo>
                    <a:pt x="49" y="0"/>
                  </a:lnTo>
                  <a:lnTo>
                    <a:pt x="60" y="2"/>
                  </a:lnTo>
                  <a:lnTo>
                    <a:pt x="71" y="5"/>
                  </a:lnTo>
                  <a:lnTo>
                    <a:pt x="79" y="10"/>
                  </a:lnTo>
                  <a:lnTo>
                    <a:pt x="87" y="16"/>
                  </a:lnTo>
                  <a:lnTo>
                    <a:pt x="94" y="24"/>
                  </a:lnTo>
                  <a:lnTo>
                    <a:pt x="97" y="35"/>
                  </a:lnTo>
                  <a:lnTo>
                    <a:pt x="100" y="50"/>
                  </a:lnTo>
                  <a:lnTo>
                    <a:pt x="100" y="64"/>
                  </a:lnTo>
                  <a:lnTo>
                    <a:pt x="29" y="64"/>
                  </a:lnTo>
                  <a:lnTo>
                    <a:pt x="31" y="76"/>
                  </a:lnTo>
                  <a:lnTo>
                    <a:pt x="33" y="80"/>
                  </a:lnTo>
                  <a:lnTo>
                    <a:pt x="36" y="84"/>
                  </a:lnTo>
                  <a:lnTo>
                    <a:pt x="44" y="88"/>
                  </a:lnTo>
                  <a:lnTo>
                    <a:pt x="52" y="92"/>
                  </a:lnTo>
                  <a:lnTo>
                    <a:pt x="58" y="90"/>
                  </a:lnTo>
                  <a:lnTo>
                    <a:pt x="63" y="87"/>
                  </a:lnTo>
                  <a:lnTo>
                    <a:pt x="68" y="82"/>
                  </a:lnTo>
                  <a:lnTo>
                    <a:pt x="70" y="76"/>
                  </a:lnTo>
                  <a:close/>
                  <a:moveTo>
                    <a:pt x="73" y="47"/>
                  </a:moveTo>
                  <a:lnTo>
                    <a:pt x="73" y="47"/>
                  </a:lnTo>
                  <a:lnTo>
                    <a:pt x="71" y="35"/>
                  </a:lnTo>
                  <a:lnTo>
                    <a:pt x="68" y="32"/>
                  </a:lnTo>
                  <a:lnTo>
                    <a:pt x="66" y="29"/>
                  </a:lnTo>
                  <a:lnTo>
                    <a:pt x="58" y="24"/>
                  </a:lnTo>
                  <a:lnTo>
                    <a:pt x="50" y="23"/>
                  </a:lnTo>
                  <a:lnTo>
                    <a:pt x="42" y="24"/>
                  </a:lnTo>
                  <a:lnTo>
                    <a:pt x="36" y="29"/>
                  </a:lnTo>
                  <a:lnTo>
                    <a:pt x="33" y="32"/>
                  </a:lnTo>
                  <a:lnTo>
                    <a:pt x="31" y="37"/>
                  </a:lnTo>
                  <a:lnTo>
                    <a:pt x="29" y="47"/>
                  </a:lnTo>
                  <a:lnTo>
                    <a:pt x="7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8"/>
            <p:cNvSpPr>
              <a:spLocks noChangeAspect="1"/>
            </p:cNvSpPr>
            <p:nvPr userDrawn="1"/>
          </p:nvSpPr>
          <p:spPr bwMode="auto">
            <a:xfrm>
              <a:off x="672" y="2384"/>
              <a:ext cx="35" cy="54"/>
            </a:xfrm>
            <a:custGeom>
              <a:avLst/>
              <a:gdLst>
                <a:gd name="T0" fmla="*/ 1 w 69"/>
                <a:gd name="T1" fmla="*/ 1 h 109"/>
                <a:gd name="T2" fmla="*/ 0 w 69"/>
                <a:gd name="T3" fmla="*/ 1 h 109"/>
                <a:gd name="T4" fmla="*/ 0 w 69"/>
                <a:gd name="T5" fmla="*/ 0 h 109"/>
                <a:gd name="T6" fmla="*/ 1 w 69"/>
                <a:gd name="T7" fmla="*/ 0 h 109"/>
                <a:gd name="T8" fmla="*/ 1 w 69"/>
                <a:gd name="T9" fmla="*/ 0 h 109"/>
                <a:gd name="T10" fmla="*/ 1 w 69"/>
                <a:gd name="T11" fmla="*/ 0 h 109"/>
                <a:gd name="T12" fmla="*/ 1 w 69"/>
                <a:gd name="T13" fmla="*/ 0 h 109"/>
                <a:gd name="T14" fmla="*/ 1 w 69"/>
                <a:gd name="T15" fmla="*/ 0 h 109"/>
                <a:gd name="T16" fmla="*/ 1 w 69"/>
                <a:gd name="T17" fmla="*/ 0 h 109"/>
                <a:gd name="T18" fmla="*/ 1 w 69"/>
                <a:gd name="T19" fmla="*/ 0 h 109"/>
                <a:gd name="T20" fmla="*/ 1 w 69"/>
                <a:gd name="T21" fmla="*/ 0 h 109"/>
                <a:gd name="T22" fmla="*/ 1 w 69"/>
                <a:gd name="T23" fmla="*/ 0 h 109"/>
                <a:gd name="T24" fmla="*/ 1 w 69"/>
                <a:gd name="T25" fmla="*/ 0 h 109"/>
                <a:gd name="T26" fmla="*/ 2 w 69"/>
                <a:gd name="T27" fmla="*/ 0 h 109"/>
                <a:gd name="T28" fmla="*/ 1 w 69"/>
                <a:gd name="T29" fmla="*/ 0 h 109"/>
                <a:gd name="T30" fmla="*/ 1 w 69"/>
                <a:gd name="T31" fmla="*/ 0 h 109"/>
                <a:gd name="T32" fmla="*/ 1 w 69"/>
                <a:gd name="T33" fmla="*/ 0 h 109"/>
                <a:gd name="T34" fmla="*/ 1 w 69"/>
                <a:gd name="T35" fmla="*/ 0 h 109"/>
                <a:gd name="T36" fmla="*/ 1 w 69"/>
                <a:gd name="T37" fmla="*/ 0 h 109"/>
                <a:gd name="T38" fmla="*/ 1 w 69"/>
                <a:gd name="T39" fmla="*/ 0 h 109"/>
                <a:gd name="T40" fmla="*/ 1 w 69"/>
                <a:gd name="T41" fmla="*/ 0 h 109"/>
                <a:gd name="T42" fmla="*/ 1 w 69"/>
                <a:gd name="T43" fmla="*/ 0 h 109"/>
                <a:gd name="T44" fmla="*/ 1 w 69"/>
                <a:gd name="T45" fmla="*/ 0 h 109"/>
                <a:gd name="T46" fmla="*/ 1 w 69"/>
                <a:gd name="T47" fmla="*/ 0 h 109"/>
                <a:gd name="T48" fmla="*/ 1 w 69"/>
                <a:gd name="T49" fmla="*/ 0 h 109"/>
                <a:gd name="T50" fmla="*/ 1 w 69"/>
                <a:gd name="T51" fmla="*/ 0 h 109"/>
                <a:gd name="T52" fmla="*/ 1 w 69"/>
                <a:gd name="T53" fmla="*/ 1 h 109"/>
                <a:gd name="T54" fmla="*/ 1 w 69"/>
                <a:gd name="T55" fmla="*/ 1 h 109"/>
                <a:gd name="T56" fmla="*/ 1 w 69"/>
                <a:gd name="T57" fmla="*/ 1 h 109"/>
                <a:gd name="T58" fmla="*/ 1 w 69"/>
                <a:gd name="T59" fmla="*/ 1 h 1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9" h="109">
                  <a:moveTo>
                    <a:pt x="29" y="109"/>
                  </a:moveTo>
                  <a:lnTo>
                    <a:pt x="0" y="109"/>
                  </a:lnTo>
                  <a:lnTo>
                    <a:pt x="0" y="2"/>
                  </a:lnTo>
                  <a:lnTo>
                    <a:pt x="26" y="2"/>
                  </a:lnTo>
                  <a:lnTo>
                    <a:pt x="26" y="18"/>
                  </a:lnTo>
                  <a:lnTo>
                    <a:pt x="32" y="8"/>
                  </a:lnTo>
                  <a:lnTo>
                    <a:pt x="38" y="3"/>
                  </a:lnTo>
                  <a:lnTo>
                    <a:pt x="45" y="2"/>
                  </a:lnTo>
                  <a:lnTo>
                    <a:pt x="51" y="0"/>
                  </a:lnTo>
                  <a:lnTo>
                    <a:pt x="61" y="2"/>
                  </a:lnTo>
                  <a:lnTo>
                    <a:pt x="69" y="5"/>
                  </a:lnTo>
                  <a:lnTo>
                    <a:pt x="61" y="31"/>
                  </a:lnTo>
                  <a:lnTo>
                    <a:pt x="53" y="27"/>
                  </a:lnTo>
                  <a:lnTo>
                    <a:pt x="47" y="26"/>
                  </a:lnTo>
                  <a:lnTo>
                    <a:pt x="42" y="26"/>
                  </a:lnTo>
                  <a:lnTo>
                    <a:pt x="37" y="29"/>
                  </a:lnTo>
                  <a:lnTo>
                    <a:pt x="34" y="34"/>
                  </a:lnTo>
                  <a:lnTo>
                    <a:pt x="30" y="40"/>
                  </a:lnTo>
                  <a:lnTo>
                    <a:pt x="29" y="55"/>
                  </a:lnTo>
                  <a:lnTo>
                    <a:pt x="29" y="77"/>
                  </a:lnTo>
                  <a:lnTo>
                    <a:pt x="29"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p:cNvSpPr>
              <a:spLocks noChangeAspect="1"/>
            </p:cNvSpPr>
            <p:nvPr userDrawn="1"/>
          </p:nvSpPr>
          <p:spPr bwMode="auto">
            <a:xfrm>
              <a:off x="714" y="2384"/>
              <a:ext cx="49" cy="54"/>
            </a:xfrm>
            <a:custGeom>
              <a:avLst/>
              <a:gdLst>
                <a:gd name="T0" fmla="*/ 2 w 98"/>
                <a:gd name="T1" fmla="*/ 1 h 109"/>
                <a:gd name="T2" fmla="*/ 2 w 98"/>
                <a:gd name="T3" fmla="*/ 1 h 109"/>
                <a:gd name="T4" fmla="*/ 2 w 98"/>
                <a:gd name="T5" fmla="*/ 0 h 109"/>
                <a:gd name="T6" fmla="*/ 2 w 98"/>
                <a:gd name="T7" fmla="*/ 0 h 109"/>
                <a:gd name="T8" fmla="*/ 2 w 98"/>
                <a:gd name="T9" fmla="*/ 0 h 109"/>
                <a:gd name="T10" fmla="*/ 2 w 98"/>
                <a:gd name="T11" fmla="*/ 0 h 109"/>
                <a:gd name="T12" fmla="*/ 2 w 98"/>
                <a:gd name="T13" fmla="*/ 0 h 109"/>
                <a:gd name="T14" fmla="*/ 2 w 98"/>
                <a:gd name="T15" fmla="*/ 0 h 109"/>
                <a:gd name="T16" fmla="*/ 1 w 98"/>
                <a:gd name="T17" fmla="*/ 0 h 109"/>
                <a:gd name="T18" fmla="*/ 1 w 98"/>
                <a:gd name="T19" fmla="*/ 0 h 109"/>
                <a:gd name="T20" fmla="*/ 1 w 98"/>
                <a:gd name="T21" fmla="*/ 0 h 109"/>
                <a:gd name="T22" fmla="*/ 1 w 98"/>
                <a:gd name="T23" fmla="*/ 0 h 109"/>
                <a:gd name="T24" fmla="*/ 1 w 98"/>
                <a:gd name="T25" fmla="*/ 0 h 109"/>
                <a:gd name="T26" fmla="*/ 1 w 98"/>
                <a:gd name="T27" fmla="*/ 0 h 109"/>
                <a:gd name="T28" fmla="*/ 1 w 98"/>
                <a:gd name="T29" fmla="*/ 0 h 109"/>
                <a:gd name="T30" fmla="*/ 1 w 98"/>
                <a:gd name="T31" fmla="*/ 0 h 109"/>
                <a:gd name="T32" fmla="*/ 1 w 98"/>
                <a:gd name="T33" fmla="*/ 0 h 109"/>
                <a:gd name="T34" fmla="*/ 1 w 98"/>
                <a:gd name="T35" fmla="*/ 0 h 109"/>
                <a:gd name="T36" fmla="*/ 1 w 98"/>
                <a:gd name="T37" fmla="*/ 0 h 109"/>
                <a:gd name="T38" fmla="*/ 1 w 98"/>
                <a:gd name="T39" fmla="*/ 0 h 109"/>
                <a:gd name="T40" fmla="*/ 1 w 98"/>
                <a:gd name="T41" fmla="*/ 0 h 109"/>
                <a:gd name="T42" fmla="*/ 1 w 98"/>
                <a:gd name="T43" fmla="*/ 1 h 109"/>
                <a:gd name="T44" fmla="*/ 0 w 98"/>
                <a:gd name="T45" fmla="*/ 1 h 109"/>
                <a:gd name="T46" fmla="*/ 0 w 98"/>
                <a:gd name="T47" fmla="*/ 0 h 109"/>
                <a:gd name="T48" fmla="*/ 1 w 98"/>
                <a:gd name="T49" fmla="*/ 0 h 109"/>
                <a:gd name="T50" fmla="*/ 1 w 98"/>
                <a:gd name="T51" fmla="*/ 0 h 109"/>
                <a:gd name="T52" fmla="*/ 1 w 98"/>
                <a:gd name="T53" fmla="*/ 0 h 109"/>
                <a:gd name="T54" fmla="*/ 1 w 98"/>
                <a:gd name="T55" fmla="*/ 0 h 109"/>
                <a:gd name="T56" fmla="*/ 1 w 98"/>
                <a:gd name="T57" fmla="*/ 0 h 109"/>
                <a:gd name="T58" fmla="*/ 1 w 98"/>
                <a:gd name="T59" fmla="*/ 0 h 109"/>
                <a:gd name="T60" fmla="*/ 1 w 98"/>
                <a:gd name="T61" fmla="*/ 0 h 109"/>
                <a:gd name="T62" fmla="*/ 1 w 98"/>
                <a:gd name="T63" fmla="*/ 0 h 109"/>
                <a:gd name="T64" fmla="*/ 2 w 98"/>
                <a:gd name="T65" fmla="*/ 0 h 109"/>
                <a:gd name="T66" fmla="*/ 2 w 98"/>
                <a:gd name="T67" fmla="*/ 0 h 109"/>
                <a:gd name="T68" fmla="*/ 2 w 98"/>
                <a:gd name="T69" fmla="*/ 0 h 109"/>
                <a:gd name="T70" fmla="*/ 2 w 98"/>
                <a:gd name="T71" fmla="*/ 0 h 109"/>
                <a:gd name="T72" fmla="*/ 2 w 98"/>
                <a:gd name="T73" fmla="*/ 0 h 109"/>
                <a:gd name="T74" fmla="*/ 2 w 98"/>
                <a:gd name="T75" fmla="*/ 0 h 109"/>
                <a:gd name="T76" fmla="*/ 2 w 98"/>
                <a:gd name="T77" fmla="*/ 0 h 109"/>
                <a:gd name="T78" fmla="*/ 2 w 98"/>
                <a:gd name="T79" fmla="*/ 0 h 109"/>
                <a:gd name="T80" fmla="*/ 2 w 98"/>
                <a:gd name="T81" fmla="*/ 0 h 109"/>
                <a:gd name="T82" fmla="*/ 2 w 98"/>
                <a:gd name="T83" fmla="*/ 0 h 109"/>
                <a:gd name="T84" fmla="*/ 2 w 98"/>
                <a:gd name="T85" fmla="*/ 0 h 109"/>
                <a:gd name="T86" fmla="*/ 2 w 98"/>
                <a:gd name="T87" fmla="*/ 1 h 109"/>
                <a:gd name="T88" fmla="*/ 2 w 98"/>
                <a:gd name="T89" fmla="*/ 1 h 109"/>
                <a:gd name="T90" fmla="*/ 2 w 98"/>
                <a:gd name="T91" fmla="*/ 1 h 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8" h="109">
                  <a:moveTo>
                    <a:pt x="98" y="109"/>
                  </a:moveTo>
                  <a:lnTo>
                    <a:pt x="70" y="109"/>
                  </a:lnTo>
                  <a:lnTo>
                    <a:pt x="70" y="55"/>
                  </a:lnTo>
                  <a:lnTo>
                    <a:pt x="70" y="40"/>
                  </a:lnTo>
                  <a:lnTo>
                    <a:pt x="68" y="32"/>
                  </a:lnTo>
                  <a:lnTo>
                    <a:pt x="66" y="27"/>
                  </a:lnTo>
                  <a:lnTo>
                    <a:pt x="63" y="24"/>
                  </a:lnTo>
                  <a:lnTo>
                    <a:pt x="58" y="23"/>
                  </a:lnTo>
                  <a:lnTo>
                    <a:pt x="53" y="23"/>
                  </a:lnTo>
                  <a:lnTo>
                    <a:pt x="45" y="23"/>
                  </a:lnTo>
                  <a:lnTo>
                    <a:pt x="39" y="26"/>
                  </a:lnTo>
                  <a:lnTo>
                    <a:pt x="34" y="31"/>
                  </a:lnTo>
                  <a:lnTo>
                    <a:pt x="33" y="37"/>
                  </a:lnTo>
                  <a:lnTo>
                    <a:pt x="29" y="47"/>
                  </a:lnTo>
                  <a:lnTo>
                    <a:pt x="29" y="61"/>
                  </a:lnTo>
                  <a:lnTo>
                    <a:pt x="29" y="109"/>
                  </a:lnTo>
                  <a:lnTo>
                    <a:pt x="0" y="109"/>
                  </a:lnTo>
                  <a:lnTo>
                    <a:pt x="0" y="2"/>
                  </a:lnTo>
                  <a:lnTo>
                    <a:pt x="28" y="2"/>
                  </a:lnTo>
                  <a:lnTo>
                    <a:pt x="28" y="18"/>
                  </a:lnTo>
                  <a:lnTo>
                    <a:pt x="36" y="10"/>
                  </a:lnTo>
                  <a:lnTo>
                    <a:pt x="44" y="5"/>
                  </a:lnTo>
                  <a:lnTo>
                    <a:pt x="53" y="2"/>
                  </a:lnTo>
                  <a:lnTo>
                    <a:pt x="63" y="0"/>
                  </a:lnTo>
                  <a:lnTo>
                    <a:pt x="71" y="2"/>
                  </a:lnTo>
                  <a:lnTo>
                    <a:pt x="79" y="3"/>
                  </a:lnTo>
                  <a:lnTo>
                    <a:pt x="87" y="8"/>
                  </a:lnTo>
                  <a:lnTo>
                    <a:pt x="92" y="13"/>
                  </a:lnTo>
                  <a:lnTo>
                    <a:pt x="95" y="18"/>
                  </a:lnTo>
                  <a:lnTo>
                    <a:pt x="97" y="24"/>
                  </a:lnTo>
                  <a:lnTo>
                    <a:pt x="98" y="32"/>
                  </a:lnTo>
                  <a:lnTo>
                    <a:pt x="98" y="43"/>
                  </a:lnTo>
                  <a:lnTo>
                    <a:pt x="98"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0"/>
            <p:cNvSpPr>
              <a:spLocks noChangeAspect="1" noEditPoints="1"/>
            </p:cNvSpPr>
            <p:nvPr userDrawn="1"/>
          </p:nvSpPr>
          <p:spPr bwMode="auto">
            <a:xfrm>
              <a:off x="775" y="2384"/>
              <a:ext cx="50" cy="56"/>
            </a:xfrm>
            <a:custGeom>
              <a:avLst/>
              <a:gdLst>
                <a:gd name="T0" fmla="*/ 0 w 101"/>
                <a:gd name="T1" fmla="*/ 0 h 113"/>
                <a:gd name="T2" fmla="*/ 0 w 101"/>
                <a:gd name="T3" fmla="*/ 0 h 113"/>
                <a:gd name="T4" fmla="*/ 0 w 101"/>
                <a:gd name="T5" fmla="*/ 0 h 113"/>
                <a:gd name="T6" fmla="*/ 0 w 101"/>
                <a:gd name="T7" fmla="*/ 0 h 113"/>
                <a:gd name="T8" fmla="*/ 0 w 101"/>
                <a:gd name="T9" fmla="*/ 0 h 113"/>
                <a:gd name="T10" fmla="*/ 0 w 101"/>
                <a:gd name="T11" fmla="*/ 0 h 113"/>
                <a:gd name="T12" fmla="*/ 1 w 101"/>
                <a:gd name="T13" fmla="*/ 0 h 113"/>
                <a:gd name="T14" fmla="*/ 1 w 101"/>
                <a:gd name="T15" fmla="*/ 0 h 113"/>
                <a:gd name="T16" fmla="*/ 1 w 101"/>
                <a:gd name="T17" fmla="*/ 0 h 113"/>
                <a:gd name="T18" fmla="*/ 1 w 101"/>
                <a:gd name="T19" fmla="*/ 0 h 113"/>
                <a:gd name="T20" fmla="*/ 1 w 101"/>
                <a:gd name="T21" fmla="*/ 1 h 113"/>
                <a:gd name="T22" fmla="*/ 1 w 101"/>
                <a:gd name="T23" fmla="*/ 1 h 113"/>
                <a:gd name="T24" fmla="*/ 1 w 101"/>
                <a:gd name="T25" fmla="*/ 1 h 113"/>
                <a:gd name="T26" fmla="*/ 1 w 101"/>
                <a:gd name="T27" fmla="*/ 1 h 113"/>
                <a:gd name="T28" fmla="*/ 1 w 101"/>
                <a:gd name="T29" fmla="*/ 1 h 113"/>
                <a:gd name="T30" fmla="*/ 1 w 101"/>
                <a:gd name="T31" fmla="*/ 1 h 113"/>
                <a:gd name="T32" fmla="*/ 0 w 101"/>
                <a:gd name="T33" fmla="*/ 1 h 113"/>
                <a:gd name="T34" fmla="*/ 0 w 101"/>
                <a:gd name="T35" fmla="*/ 1 h 113"/>
                <a:gd name="T36" fmla="*/ 0 w 101"/>
                <a:gd name="T37" fmla="*/ 1 h 113"/>
                <a:gd name="T38" fmla="*/ 0 w 101"/>
                <a:gd name="T39" fmla="*/ 1 h 113"/>
                <a:gd name="T40" fmla="*/ 0 w 101"/>
                <a:gd name="T41" fmla="*/ 1 h 113"/>
                <a:gd name="T42" fmla="*/ 0 w 101"/>
                <a:gd name="T43" fmla="*/ 1 h 113"/>
                <a:gd name="T44" fmla="*/ 0 w 101"/>
                <a:gd name="T45" fmla="*/ 1 h 113"/>
                <a:gd name="T46" fmla="*/ 0 w 101"/>
                <a:gd name="T47" fmla="*/ 1 h 113"/>
                <a:gd name="T48" fmla="*/ 0 w 101"/>
                <a:gd name="T49" fmla="*/ 1 h 113"/>
                <a:gd name="T50" fmla="*/ 0 w 101"/>
                <a:gd name="T51" fmla="*/ 0 h 113"/>
                <a:gd name="T52" fmla="*/ 0 w 101"/>
                <a:gd name="T53" fmla="*/ 0 h 113"/>
                <a:gd name="T54" fmla="*/ 0 w 101"/>
                <a:gd name="T55" fmla="*/ 0 h 113"/>
                <a:gd name="T56" fmla="*/ 0 w 101"/>
                <a:gd name="T57" fmla="*/ 0 h 113"/>
                <a:gd name="T58" fmla="*/ 1 w 101"/>
                <a:gd name="T59" fmla="*/ 0 h 113"/>
                <a:gd name="T60" fmla="*/ 1 w 101"/>
                <a:gd name="T61" fmla="*/ 0 h 113"/>
                <a:gd name="T62" fmla="*/ 0 w 101"/>
                <a:gd name="T63" fmla="*/ 0 h 113"/>
                <a:gd name="T64" fmla="*/ 0 w 101"/>
                <a:gd name="T65" fmla="*/ 0 h 113"/>
                <a:gd name="T66" fmla="*/ 0 w 101"/>
                <a:gd name="T67" fmla="*/ 0 h 113"/>
                <a:gd name="T68" fmla="*/ 0 w 101"/>
                <a:gd name="T69" fmla="*/ 0 h 113"/>
                <a:gd name="T70" fmla="*/ 0 w 101"/>
                <a:gd name="T71" fmla="*/ 0 h 113"/>
                <a:gd name="T72" fmla="*/ 0 w 101"/>
                <a:gd name="T73" fmla="*/ 0 h 113"/>
                <a:gd name="T74" fmla="*/ 1 w 101"/>
                <a:gd name="T75" fmla="*/ 0 h 113"/>
                <a:gd name="T76" fmla="*/ 0 w 101"/>
                <a:gd name="T77" fmla="*/ 0 h 113"/>
                <a:gd name="T78" fmla="*/ 0 w 101"/>
                <a:gd name="T79" fmla="*/ 1 h 113"/>
                <a:gd name="T80" fmla="*/ 0 w 101"/>
                <a:gd name="T81" fmla="*/ 1 h 113"/>
                <a:gd name="T82" fmla="*/ 0 w 101"/>
                <a:gd name="T83" fmla="*/ 1 h 113"/>
                <a:gd name="T84" fmla="*/ 0 w 101"/>
                <a:gd name="T85" fmla="*/ 1 h 113"/>
                <a:gd name="T86" fmla="*/ 0 w 101"/>
                <a:gd name="T87" fmla="*/ 1 h 113"/>
                <a:gd name="T88" fmla="*/ 0 w 101"/>
                <a:gd name="T89" fmla="*/ 1 h 113"/>
                <a:gd name="T90" fmla="*/ 0 w 101"/>
                <a:gd name="T91" fmla="*/ 1 h 113"/>
                <a:gd name="T92" fmla="*/ 0 w 101"/>
                <a:gd name="T93" fmla="*/ 1 h 113"/>
                <a:gd name="T94" fmla="*/ 1 w 101"/>
                <a:gd name="T95" fmla="*/ 1 h 113"/>
                <a:gd name="T96" fmla="*/ 1 w 101"/>
                <a:gd name="T97" fmla="*/ 1 h 113"/>
                <a:gd name="T98" fmla="*/ 1 w 101"/>
                <a:gd name="T99" fmla="*/ 0 h 1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1" h="113">
                  <a:moveTo>
                    <a:pt x="28" y="35"/>
                  </a:moveTo>
                  <a:lnTo>
                    <a:pt x="3" y="31"/>
                  </a:lnTo>
                  <a:lnTo>
                    <a:pt x="6" y="24"/>
                  </a:lnTo>
                  <a:lnTo>
                    <a:pt x="9" y="18"/>
                  </a:lnTo>
                  <a:lnTo>
                    <a:pt x="12" y="11"/>
                  </a:lnTo>
                  <a:lnTo>
                    <a:pt x="19" y="8"/>
                  </a:lnTo>
                  <a:lnTo>
                    <a:pt x="24" y="5"/>
                  </a:lnTo>
                  <a:lnTo>
                    <a:pt x="32" y="2"/>
                  </a:lnTo>
                  <a:lnTo>
                    <a:pt x="40" y="0"/>
                  </a:lnTo>
                  <a:lnTo>
                    <a:pt x="49" y="0"/>
                  </a:lnTo>
                  <a:lnTo>
                    <a:pt x="65" y="2"/>
                  </a:lnTo>
                  <a:lnTo>
                    <a:pt x="78" y="5"/>
                  </a:lnTo>
                  <a:lnTo>
                    <a:pt x="86" y="10"/>
                  </a:lnTo>
                  <a:lnTo>
                    <a:pt x="91" y="16"/>
                  </a:lnTo>
                  <a:lnTo>
                    <a:pt x="94" y="26"/>
                  </a:lnTo>
                  <a:lnTo>
                    <a:pt x="94" y="42"/>
                  </a:lnTo>
                  <a:lnTo>
                    <a:pt x="94" y="74"/>
                  </a:lnTo>
                  <a:lnTo>
                    <a:pt x="96" y="95"/>
                  </a:lnTo>
                  <a:lnTo>
                    <a:pt x="101" y="109"/>
                  </a:lnTo>
                  <a:lnTo>
                    <a:pt x="72" y="109"/>
                  </a:lnTo>
                  <a:lnTo>
                    <a:pt x="70" y="101"/>
                  </a:lnTo>
                  <a:lnTo>
                    <a:pt x="69" y="98"/>
                  </a:lnTo>
                  <a:lnTo>
                    <a:pt x="61" y="105"/>
                  </a:lnTo>
                  <a:lnTo>
                    <a:pt x="53" y="109"/>
                  </a:lnTo>
                  <a:lnTo>
                    <a:pt x="45" y="111"/>
                  </a:lnTo>
                  <a:lnTo>
                    <a:pt x="35" y="113"/>
                  </a:lnTo>
                  <a:lnTo>
                    <a:pt x="28" y="111"/>
                  </a:lnTo>
                  <a:lnTo>
                    <a:pt x="20" y="109"/>
                  </a:lnTo>
                  <a:lnTo>
                    <a:pt x="16" y="108"/>
                  </a:lnTo>
                  <a:lnTo>
                    <a:pt x="9" y="103"/>
                  </a:lnTo>
                  <a:lnTo>
                    <a:pt x="6" y="98"/>
                  </a:lnTo>
                  <a:lnTo>
                    <a:pt x="3" y="93"/>
                  </a:lnTo>
                  <a:lnTo>
                    <a:pt x="1" y="87"/>
                  </a:lnTo>
                  <a:lnTo>
                    <a:pt x="0" y="80"/>
                  </a:lnTo>
                  <a:lnTo>
                    <a:pt x="1" y="72"/>
                  </a:lnTo>
                  <a:lnTo>
                    <a:pt x="4" y="64"/>
                  </a:lnTo>
                  <a:lnTo>
                    <a:pt x="9" y="58"/>
                  </a:lnTo>
                  <a:lnTo>
                    <a:pt x="17" y="53"/>
                  </a:lnTo>
                  <a:lnTo>
                    <a:pt x="27" y="50"/>
                  </a:lnTo>
                  <a:lnTo>
                    <a:pt x="40" y="47"/>
                  </a:lnTo>
                  <a:lnTo>
                    <a:pt x="56" y="43"/>
                  </a:lnTo>
                  <a:lnTo>
                    <a:pt x="67" y="40"/>
                  </a:lnTo>
                  <a:lnTo>
                    <a:pt x="67" y="37"/>
                  </a:lnTo>
                  <a:lnTo>
                    <a:pt x="65" y="31"/>
                  </a:lnTo>
                  <a:lnTo>
                    <a:pt x="62" y="26"/>
                  </a:lnTo>
                  <a:lnTo>
                    <a:pt x="57" y="23"/>
                  </a:lnTo>
                  <a:lnTo>
                    <a:pt x="48" y="23"/>
                  </a:lnTo>
                  <a:lnTo>
                    <a:pt x="41" y="23"/>
                  </a:lnTo>
                  <a:lnTo>
                    <a:pt x="35" y="24"/>
                  </a:lnTo>
                  <a:lnTo>
                    <a:pt x="32" y="29"/>
                  </a:lnTo>
                  <a:lnTo>
                    <a:pt x="28" y="35"/>
                  </a:lnTo>
                  <a:close/>
                  <a:moveTo>
                    <a:pt x="67" y="58"/>
                  </a:moveTo>
                  <a:lnTo>
                    <a:pt x="67" y="58"/>
                  </a:lnTo>
                  <a:lnTo>
                    <a:pt x="49" y="63"/>
                  </a:lnTo>
                  <a:lnTo>
                    <a:pt x="40" y="64"/>
                  </a:lnTo>
                  <a:lnTo>
                    <a:pt x="35" y="68"/>
                  </a:lnTo>
                  <a:lnTo>
                    <a:pt x="30" y="72"/>
                  </a:lnTo>
                  <a:lnTo>
                    <a:pt x="28" y="77"/>
                  </a:lnTo>
                  <a:lnTo>
                    <a:pt x="30" y="84"/>
                  </a:lnTo>
                  <a:lnTo>
                    <a:pt x="33" y="88"/>
                  </a:lnTo>
                  <a:lnTo>
                    <a:pt x="38" y="92"/>
                  </a:lnTo>
                  <a:lnTo>
                    <a:pt x="45" y="92"/>
                  </a:lnTo>
                  <a:lnTo>
                    <a:pt x="53" y="92"/>
                  </a:lnTo>
                  <a:lnTo>
                    <a:pt x="59" y="87"/>
                  </a:lnTo>
                  <a:lnTo>
                    <a:pt x="64" y="84"/>
                  </a:lnTo>
                  <a:lnTo>
                    <a:pt x="65" y="77"/>
                  </a:lnTo>
                  <a:lnTo>
                    <a:pt x="67" y="64"/>
                  </a:lnTo>
                  <a:lnTo>
                    <a:pt x="6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p:cNvSpPr>
              <a:spLocks noChangeAspect="1"/>
            </p:cNvSpPr>
            <p:nvPr userDrawn="1"/>
          </p:nvSpPr>
          <p:spPr bwMode="auto">
            <a:xfrm>
              <a:off x="832" y="2366"/>
              <a:ext cx="31" cy="74"/>
            </a:xfrm>
            <a:custGeom>
              <a:avLst/>
              <a:gdLst>
                <a:gd name="T0" fmla="*/ 1 w 62"/>
                <a:gd name="T1" fmla="*/ 1 h 148"/>
                <a:gd name="T2" fmla="*/ 1 w 62"/>
                <a:gd name="T3" fmla="*/ 1 h 148"/>
                <a:gd name="T4" fmla="*/ 1 w 62"/>
                <a:gd name="T5" fmla="*/ 1 h 148"/>
                <a:gd name="T6" fmla="*/ 1 w 62"/>
                <a:gd name="T7" fmla="*/ 2 h 148"/>
                <a:gd name="T8" fmla="*/ 1 w 62"/>
                <a:gd name="T9" fmla="*/ 2 h 148"/>
                <a:gd name="T10" fmla="*/ 1 w 62"/>
                <a:gd name="T11" fmla="*/ 2 h 148"/>
                <a:gd name="T12" fmla="*/ 1 w 62"/>
                <a:gd name="T13" fmla="*/ 2 h 148"/>
                <a:gd name="T14" fmla="*/ 1 w 62"/>
                <a:gd name="T15" fmla="*/ 2 h 148"/>
                <a:gd name="T16" fmla="*/ 1 w 62"/>
                <a:gd name="T17" fmla="*/ 2 h 148"/>
                <a:gd name="T18" fmla="*/ 1 w 62"/>
                <a:gd name="T19" fmla="*/ 2 h 148"/>
                <a:gd name="T20" fmla="*/ 1 w 62"/>
                <a:gd name="T21" fmla="*/ 2 h 148"/>
                <a:gd name="T22" fmla="*/ 1 w 62"/>
                <a:gd name="T23" fmla="*/ 2 h 148"/>
                <a:gd name="T24" fmla="*/ 1 w 62"/>
                <a:gd name="T25" fmla="*/ 3 h 148"/>
                <a:gd name="T26" fmla="*/ 1 w 62"/>
                <a:gd name="T27" fmla="*/ 3 h 148"/>
                <a:gd name="T28" fmla="*/ 1 w 62"/>
                <a:gd name="T29" fmla="*/ 3 h 148"/>
                <a:gd name="T30" fmla="*/ 1 w 62"/>
                <a:gd name="T31" fmla="*/ 3 h 148"/>
                <a:gd name="T32" fmla="*/ 1 w 62"/>
                <a:gd name="T33" fmla="*/ 3 h 148"/>
                <a:gd name="T34" fmla="*/ 1 w 62"/>
                <a:gd name="T35" fmla="*/ 3 h 148"/>
                <a:gd name="T36" fmla="*/ 1 w 62"/>
                <a:gd name="T37" fmla="*/ 3 h 148"/>
                <a:gd name="T38" fmla="*/ 1 w 62"/>
                <a:gd name="T39" fmla="*/ 3 h 148"/>
                <a:gd name="T40" fmla="*/ 1 w 62"/>
                <a:gd name="T41" fmla="*/ 3 h 148"/>
                <a:gd name="T42" fmla="*/ 1 w 62"/>
                <a:gd name="T43" fmla="*/ 3 h 148"/>
                <a:gd name="T44" fmla="*/ 1 w 62"/>
                <a:gd name="T45" fmla="*/ 3 h 148"/>
                <a:gd name="T46" fmla="*/ 1 w 62"/>
                <a:gd name="T47" fmla="*/ 3 h 148"/>
                <a:gd name="T48" fmla="*/ 1 w 62"/>
                <a:gd name="T49" fmla="*/ 2 h 148"/>
                <a:gd name="T50" fmla="*/ 1 w 62"/>
                <a:gd name="T51" fmla="*/ 2 h 148"/>
                <a:gd name="T52" fmla="*/ 1 w 62"/>
                <a:gd name="T53" fmla="*/ 2 h 148"/>
                <a:gd name="T54" fmla="*/ 1 w 62"/>
                <a:gd name="T55" fmla="*/ 1 h 148"/>
                <a:gd name="T56" fmla="*/ 0 w 62"/>
                <a:gd name="T57" fmla="*/ 1 h 148"/>
                <a:gd name="T58" fmla="*/ 0 w 62"/>
                <a:gd name="T59" fmla="*/ 1 h 148"/>
                <a:gd name="T60" fmla="*/ 1 w 62"/>
                <a:gd name="T61" fmla="*/ 1 h 148"/>
                <a:gd name="T62" fmla="*/ 1 w 62"/>
                <a:gd name="T63" fmla="*/ 1 h 148"/>
                <a:gd name="T64" fmla="*/ 1 w 62"/>
                <a:gd name="T65" fmla="*/ 0 h 148"/>
                <a:gd name="T66" fmla="*/ 1 w 62"/>
                <a:gd name="T67" fmla="*/ 1 h 148"/>
                <a:gd name="T68" fmla="*/ 1 w 62"/>
                <a:gd name="T69" fmla="*/ 1 h 148"/>
                <a:gd name="T70" fmla="*/ 1 w 62"/>
                <a:gd name="T71" fmla="*/ 1 h 148"/>
                <a:gd name="T72" fmla="*/ 1 w 62"/>
                <a:gd name="T73" fmla="*/ 1 h 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2" h="148">
                  <a:moveTo>
                    <a:pt x="61" y="37"/>
                  </a:moveTo>
                  <a:lnTo>
                    <a:pt x="61" y="61"/>
                  </a:lnTo>
                  <a:lnTo>
                    <a:pt x="41" y="61"/>
                  </a:lnTo>
                  <a:lnTo>
                    <a:pt x="41" y="103"/>
                  </a:lnTo>
                  <a:lnTo>
                    <a:pt x="41" y="119"/>
                  </a:lnTo>
                  <a:lnTo>
                    <a:pt x="45" y="122"/>
                  </a:lnTo>
                  <a:lnTo>
                    <a:pt x="49" y="123"/>
                  </a:lnTo>
                  <a:lnTo>
                    <a:pt x="61" y="120"/>
                  </a:lnTo>
                  <a:lnTo>
                    <a:pt x="62" y="143"/>
                  </a:lnTo>
                  <a:lnTo>
                    <a:pt x="53" y="146"/>
                  </a:lnTo>
                  <a:lnTo>
                    <a:pt x="40" y="148"/>
                  </a:lnTo>
                  <a:lnTo>
                    <a:pt x="33" y="146"/>
                  </a:lnTo>
                  <a:lnTo>
                    <a:pt x="27" y="144"/>
                  </a:lnTo>
                  <a:lnTo>
                    <a:pt x="22" y="141"/>
                  </a:lnTo>
                  <a:lnTo>
                    <a:pt x="17" y="138"/>
                  </a:lnTo>
                  <a:lnTo>
                    <a:pt x="16" y="133"/>
                  </a:lnTo>
                  <a:lnTo>
                    <a:pt x="14" y="127"/>
                  </a:lnTo>
                  <a:lnTo>
                    <a:pt x="12" y="107"/>
                  </a:lnTo>
                  <a:lnTo>
                    <a:pt x="12" y="61"/>
                  </a:lnTo>
                  <a:lnTo>
                    <a:pt x="0" y="61"/>
                  </a:lnTo>
                  <a:lnTo>
                    <a:pt x="0" y="37"/>
                  </a:lnTo>
                  <a:lnTo>
                    <a:pt x="12" y="37"/>
                  </a:lnTo>
                  <a:lnTo>
                    <a:pt x="12" y="16"/>
                  </a:lnTo>
                  <a:lnTo>
                    <a:pt x="41" y="0"/>
                  </a:lnTo>
                  <a:lnTo>
                    <a:pt x="41" y="37"/>
                  </a:lnTo>
                  <a:lnTo>
                    <a:pt x="61"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2"/>
            <p:cNvSpPr>
              <a:spLocks noChangeAspect="1" noEditPoints="1"/>
            </p:cNvSpPr>
            <p:nvPr userDrawn="1"/>
          </p:nvSpPr>
          <p:spPr bwMode="auto">
            <a:xfrm>
              <a:off x="874" y="2364"/>
              <a:ext cx="14" cy="74"/>
            </a:xfrm>
            <a:custGeom>
              <a:avLst/>
              <a:gdLst>
                <a:gd name="T0" fmla="*/ 0 w 29"/>
                <a:gd name="T1" fmla="*/ 1 h 147"/>
                <a:gd name="T2" fmla="*/ 0 w 29"/>
                <a:gd name="T3" fmla="*/ 0 h 147"/>
                <a:gd name="T4" fmla="*/ 0 w 29"/>
                <a:gd name="T5" fmla="*/ 0 h 147"/>
                <a:gd name="T6" fmla="*/ 0 w 29"/>
                <a:gd name="T7" fmla="*/ 1 h 147"/>
                <a:gd name="T8" fmla="*/ 0 w 29"/>
                <a:gd name="T9" fmla="*/ 1 h 147"/>
                <a:gd name="T10" fmla="*/ 0 w 29"/>
                <a:gd name="T11" fmla="*/ 1 h 147"/>
                <a:gd name="T12" fmla="*/ 0 w 29"/>
                <a:gd name="T13" fmla="*/ 1 h 147"/>
                <a:gd name="T14" fmla="*/ 0 w 29"/>
                <a:gd name="T15" fmla="*/ 3 h 147"/>
                <a:gd name="T16" fmla="*/ 0 w 29"/>
                <a:gd name="T17" fmla="*/ 1 h 147"/>
                <a:gd name="T18" fmla="*/ 0 w 29"/>
                <a:gd name="T19" fmla="*/ 1 h 147"/>
                <a:gd name="T20" fmla="*/ 0 w 29"/>
                <a:gd name="T21" fmla="*/ 3 h 147"/>
                <a:gd name="T22" fmla="*/ 0 w 29"/>
                <a:gd name="T23" fmla="*/ 3 h 147"/>
                <a:gd name="T24" fmla="*/ 0 w 29"/>
                <a:gd name="T25" fmla="*/ 3 h 147"/>
                <a:gd name="T26" fmla="*/ 0 w 29"/>
                <a:gd name="T27" fmla="*/ 3 h 1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 h="147">
                  <a:moveTo>
                    <a:pt x="0" y="25"/>
                  </a:moveTo>
                  <a:lnTo>
                    <a:pt x="0" y="0"/>
                  </a:lnTo>
                  <a:lnTo>
                    <a:pt x="29" y="0"/>
                  </a:lnTo>
                  <a:lnTo>
                    <a:pt x="29" y="25"/>
                  </a:lnTo>
                  <a:lnTo>
                    <a:pt x="0" y="25"/>
                  </a:lnTo>
                  <a:close/>
                  <a:moveTo>
                    <a:pt x="0" y="147"/>
                  </a:moveTo>
                  <a:lnTo>
                    <a:pt x="0" y="40"/>
                  </a:lnTo>
                  <a:lnTo>
                    <a:pt x="29" y="40"/>
                  </a:lnTo>
                  <a:lnTo>
                    <a:pt x="29" y="147"/>
                  </a:lnTo>
                  <a:lnTo>
                    <a:pt x="0"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3"/>
            <p:cNvSpPr>
              <a:spLocks noChangeAspect="1" noEditPoints="1"/>
            </p:cNvSpPr>
            <p:nvPr userDrawn="1"/>
          </p:nvSpPr>
          <p:spPr bwMode="auto">
            <a:xfrm>
              <a:off x="900" y="2384"/>
              <a:ext cx="56" cy="56"/>
            </a:xfrm>
            <a:custGeom>
              <a:avLst/>
              <a:gdLst>
                <a:gd name="T0" fmla="*/ 0 w 111"/>
                <a:gd name="T1" fmla="*/ 0 h 113"/>
                <a:gd name="T2" fmla="*/ 1 w 111"/>
                <a:gd name="T3" fmla="*/ 0 h 113"/>
                <a:gd name="T4" fmla="*/ 1 w 111"/>
                <a:gd name="T5" fmla="*/ 0 h 113"/>
                <a:gd name="T6" fmla="*/ 1 w 111"/>
                <a:gd name="T7" fmla="*/ 0 h 113"/>
                <a:gd name="T8" fmla="*/ 1 w 111"/>
                <a:gd name="T9" fmla="*/ 0 h 113"/>
                <a:gd name="T10" fmla="*/ 1 w 111"/>
                <a:gd name="T11" fmla="*/ 0 h 113"/>
                <a:gd name="T12" fmla="*/ 2 w 111"/>
                <a:gd name="T13" fmla="*/ 0 h 113"/>
                <a:gd name="T14" fmla="*/ 2 w 111"/>
                <a:gd name="T15" fmla="*/ 0 h 113"/>
                <a:gd name="T16" fmla="*/ 2 w 111"/>
                <a:gd name="T17" fmla="*/ 0 h 113"/>
                <a:gd name="T18" fmla="*/ 2 w 111"/>
                <a:gd name="T19" fmla="*/ 0 h 113"/>
                <a:gd name="T20" fmla="*/ 2 w 111"/>
                <a:gd name="T21" fmla="*/ 0 h 113"/>
                <a:gd name="T22" fmla="*/ 2 w 111"/>
                <a:gd name="T23" fmla="*/ 1 h 113"/>
                <a:gd name="T24" fmla="*/ 2 w 111"/>
                <a:gd name="T25" fmla="*/ 1 h 113"/>
                <a:gd name="T26" fmla="*/ 2 w 111"/>
                <a:gd name="T27" fmla="*/ 1 h 113"/>
                <a:gd name="T28" fmla="*/ 2 w 111"/>
                <a:gd name="T29" fmla="*/ 1 h 113"/>
                <a:gd name="T30" fmla="*/ 1 w 111"/>
                <a:gd name="T31" fmla="*/ 1 h 113"/>
                <a:gd name="T32" fmla="*/ 1 w 111"/>
                <a:gd name="T33" fmla="*/ 1 h 113"/>
                <a:gd name="T34" fmla="*/ 1 w 111"/>
                <a:gd name="T35" fmla="*/ 1 h 113"/>
                <a:gd name="T36" fmla="*/ 1 w 111"/>
                <a:gd name="T37" fmla="*/ 1 h 113"/>
                <a:gd name="T38" fmla="*/ 1 w 111"/>
                <a:gd name="T39" fmla="*/ 1 h 113"/>
                <a:gd name="T40" fmla="*/ 1 w 111"/>
                <a:gd name="T41" fmla="*/ 1 h 113"/>
                <a:gd name="T42" fmla="*/ 0 w 111"/>
                <a:gd name="T43" fmla="*/ 0 h 113"/>
                <a:gd name="T44" fmla="*/ 0 w 111"/>
                <a:gd name="T45" fmla="*/ 0 h 113"/>
                <a:gd name="T46" fmla="*/ 1 w 111"/>
                <a:gd name="T47" fmla="*/ 0 h 113"/>
                <a:gd name="T48" fmla="*/ 1 w 111"/>
                <a:gd name="T49" fmla="*/ 1 h 113"/>
                <a:gd name="T50" fmla="*/ 1 w 111"/>
                <a:gd name="T51" fmla="*/ 1 h 113"/>
                <a:gd name="T52" fmla="*/ 1 w 111"/>
                <a:gd name="T53" fmla="*/ 1 h 113"/>
                <a:gd name="T54" fmla="*/ 1 w 111"/>
                <a:gd name="T55" fmla="*/ 1 h 113"/>
                <a:gd name="T56" fmla="*/ 1 w 111"/>
                <a:gd name="T57" fmla="*/ 1 h 113"/>
                <a:gd name="T58" fmla="*/ 1 w 111"/>
                <a:gd name="T59" fmla="*/ 1 h 113"/>
                <a:gd name="T60" fmla="*/ 2 w 111"/>
                <a:gd name="T61" fmla="*/ 1 h 113"/>
                <a:gd name="T62" fmla="*/ 2 w 111"/>
                <a:gd name="T63" fmla="*/ 1 h 113"/>
                <a:gd name="T64" fmla="*/ 2 w 111"/>
                <a:gd name="T65" fmla="*/ 1 h 113"/>
                <a:gd name="T66" fmla="*/ 2 w 111"/>
                <a:gd name="T67" fmla="*/ 0 h 113"/>
                <a:gd name="T68" fmla="*/ 2 w 111"/>
                <a:gd name="T69" fmla="*/ 0 h 113"/>
                <a:gd name="T70" fmla="*/ 2 w 111"/>
                <a:gd name="T71" fmla="*/ 0 h 113"/>
                <a:gd name="T72" fmla="*/ 2 w 111"/>
                <a:gd name="T73" fmla="*/ 0 h 113"/>
                <a:gd name="T74" fmla="*/ 2 w 111"/>
                <a:gd name="T75" fmla="*/ 0 h 113"/>
                <a:gd name="T76" fmla="*/ 1 w 111"/>
                <a:gd name="T77" fmla="*/ 0 h 113"/>
                <a:gd name="T78" fmla="*/ 1 w 111"/>
                <a:gd name="T79" fmla="*/ 0 h 113"/>
                <a:gd name="T80" fmla="*/ 1 w 111"/>
                <a:gd name="T81" fmla="*/ 0 h 113"/>
                <a:gd name="T82" fmla="*/ 1 w 111"/>
                <a:gd name="T83" fmla="*/ 0 h 113"/>
                <a:gd name="T84" fmla="*/ 1 w 111"/>
                <a:gd name="T85" fmla="*/ 0 h 113"/>
                <a:gd name="T86" fmla="*/ 1 w 111"/>
                <a:gd name="T87" fmla="*/ 0 h 113"/>
                <a:gd name="T88" fmla="*/ 1 w 111"/>
                <a:gd name="T89" fmla="*/ 0 h 1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1" h="113">
                  <a:moveTo>
                    <a:pt x="0" y="55"/>
                  </a:moveTo>
                  <a:lnTo>
                    <a:pt x="0" y="55"/>
                  </a:lnTo>
                  <a:lnTo>
                    <a:pt x="3" y="40"/>
                  </a:lnTo>
                  <a:lnTo>
                    <a:pt x="8" y="27"/>
                  </a:lnTo>
                  <a:lnTo>
                    <a:pt x="11" y="21"/>
                  </a:lnTo>
                  <a:lnTo>
                    <a:pt x="16" y="16"/>
                  </a:lnTo>
                  <a:lnTo>
                    <a:pt x="21" y="11"/>
                  </a:lnTo>
                  <a:lnTo>
                    <a:pt x="28" y="7"/>
                  </a:lnTo>
                  <a:lnTo>
                    <a:pt x="40" y="2"/>
                  </a:lnTo>
                  <a:lnTo>
                    <a:pt x="56" y="0"/>
                  </a:lnTo>
                  <a:lnTo>
                    <a:pt x="68" y="2"/>
                  </a:lnTo>
                  <a:lnTo>
                    <a:pt x="77" y="5"/>
                  </a:lnTo>
                  <a:lnTo>
                    <a:pt x="87" y="10"/>
                  </a:lnTo>
                  <a:lnTo>
                    <a:pt x="97" y="16"/>
                  </a:lnTo>
                  <a:lnTo>
                    <a:pt x="103" y="24"/>
                  </a:lnTo>
                  <a:lnTo>
                    <a:pt x="108" y="34"/>
                  </a:lnTo>
                  <a:lnTo>
                    <a:pt x="111" y="45"/>
                  </a:lnTo>
                  <a:lnTo>
                    <a:pt x="111" y="56"/>
                  </a:lnTo>
                  <a:lnTo>
                    <a:pt x="111" y="68"/>
                  </a:lnTo>
                  <a:lnTo>
                    <a:pt x="108" y="79"/>
                  </a:lnTo>
                  <a:lnTo>
                    <a:pt x="103" y="88"/>
                  </a:lnTo>
                  <a:lnTo>
                    <a:pt x="95" y="97"/>
                  </a:lnTo>
                  <a:lnTo>
                    <a:pt x="87" y="103"/>
                  </a:lnTo>
                  <a:lnTo>
                    <a:pt x="77" y="108"/>
                  </a:lnTo>
                  <a:lnTo>
                    <a:pt x="68" y="111"/>
                  </a:lnTo>
                  <a:lnTo>
                    <a:pt x="56" y="113"/>
                  </a:lnTo>
                  <a:lnTo>
                    <a:pt x="42" y="111"/>
                  </a:lnTo>
                  <a:lnTo>
                    <a:pt x="28" y="106"/>
                  </a:lnTo>
                  <a:lnTo>
                    <a:pt x="21" y="101"/>
                  </a:lnTo>
                  <a:lnTo>
                    <a:pt x="16" y="98"/>
                  </a:lnTo>
                  <a:lnTo>
                    <a:pt x="11" y="92"/>
                  </a:lnTo>
                  <a:lnTo>
                    <a:pt x="8" y="87"/>
                  </a:lnTo>
                  <a:lnTo>
                    <a:pt x="5" y="79"/>
                  </a:lnTo>
                  <a:lnTo>
                    <a:pt x="3" y="72"/>
                  </a:lnTo>
                  <a:lnTo>
                    <a:pt x="0" y="55"/>
                  </a:lnTo>
                  <a:close/>
                  <a:moveTo>
                    <a:pt x="31" y="56"/>
                  </a:moveTo>
                  <a:lnTo>
                    <a:pt x="31" y="56"/>
                  </a:lnTo>
                  <a:lnTo>
                    <a:pt x="31" y="64"/>
                  </a:lnTo>
                  <a:lnTo>
                    <a:pt x="32" y="71"/>
                  </a:lnTo>
                  <a:lnTo>
                    <a:pt x="34" y="76"/>
                  </a:lnTo>
                  <a:lnTo>
                    <a:pt x="37" y="80"/>
                  </a:lnTo>
                  <a:lnTo>
                    <a:pt x="42" y="84"/>
                  </a:lnTo>
                  <a:lnTo>
                    <a:pt x="45" y="87"/>
                  </a:lnTo>
                  <a:lnTo>
                    <a:pt x="52" y="88"/>
                  </a:lnTo>
                  <a:lnTo>
                    <a:pt x="56" y="88"/>
                  </a:lnTo>
                  <a:lnTo>
                    <a:pt x="61" y="88"/>
                  </a:lnTo>
                  <a:lnTo>
                    <a:pt x="66" y="87"/>
                  </a:lnTo>
                  <a:lnTo>
                    <a:pt x="71" y="84"/>
                  </a:lnTo>
                  <a:lnTo>
                    <a:pt x="74" y="80"/>
                  </a:lnTo>
                  <a:lnTo>
                    <a:pt x="77" y="76"/>
                  </a:lnTo>
                  <a:lnTo>
                    <a:pt x="81" y="71"/>
                  </a:lnTo>
                  <a:lnTo>
                    <a:pt x="82" y="64"/>
                  </a:lnTo>
                  <a:lnTo>
                    <a:pt x="82" y="56"/>
                  </a:lnTo>
                  <a:lnTo>
                    <a:pt x="82" y="48"/>
                  </a:lnTo>
                  <a:lnTo>
                    <a:pt x="81" y="42"/>
                  </a:lnTo>
                  <a:lnTo>
                    <a:pt x="77" y="37"/>
                  </a:lnTo>
                  <a:lnTo>
                    <a:pt x="74" y="32"/>
                  </a:lnTo>
                  <a:lnTo>
                    <a:pt x="71" y="27"/>
                  </a:lnTo>
                  <a:lnTo>
                    <a:pt x="66" y="26"/>
                  </a:lnTo>
                  <a:lnTo>
                    <a:pt x="61" y="24"/>
                  </a:lnTo>
                  <a:lnTo>
                    <a:pt x="56" y="24"/>
                  </a:lnTo>
                  <a:lnTo>
                    <a:pt x="52" y="24"/>
                  </a:lnTo>
                  <a:lnTo>
                    <a:pt x="45" y="26"/>
                  </a:lnTo>
                  <a:lnTo>
                    <a:pt x="42" y="27"/>
                  </a:lnTo>
                  <a:lnTo>
                    <a:pt x="37" y="32"/>
                  </a:lnTo>
                  <a:lnTo>
                    <a:pt x="34" y="37"/>
                  </a:lnTo>
                  <a:lnTo>
                    <a:pt x="32" y="42"/>
                  </a:lnTo>
                  <a:lnTo>
                    <a:pt x="31" y="48"/>
                  </a:lnTo>
                  <a:lnTo>
                    <a:pt x="3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4"/>
            <p:cNvSpPr>
              <a:spLocks noChangeAspect="1"/>
            </p:cNvSpPr>
            <p:nvPr userDrawn="1"/>
          </p:nvSpPr>
          <p:spPr bwMode="auto">
            <a:xfrm>
              <a:off x="968" y="2384"/>
              <a:ext cx="49" cy="54"/>
            </a:xfrm>
            <a:custGeom>
              <a:avLst/>
              <a:gdLst>
                <a:gd name="T0" fmla="*/ 2 w 98"/>
                <a:gd name="T1" fmla="*/ 1 h 109"/>
                <a:gd name="T2" fmla="*/ 2 w 98"/>
                <a:gd name="T3" fmla="*/ 1 h 109"/>
                <a:gd name="T4" fmla="*/ 2 w 98"/>
                <a:gd name="T5" fmla="*/ 0 h 109"/>
                <a:gd name="T6" fmla="*/ 2 w 98"/>
                <a:gd name="T7" fmla="*/ 0 h 109"/>
                <a:gd name="T8" fmla="*/ 2 w 98"/>
                <a:gd name="T9" fmla="*/ 0 h 109"/>
                <a:gd name="T10" fmla="*/ 2 w 98"/>
                <a:gd name="T11" fmla="*/ 0 h 109"/>
                <a:gd name="T12" fmla="*/ 2 w 98"/>
                <a:gd name="T13" fmla="*/ 0 h 109"/>
                <a:gd name="T14" fmla="*/ 1 w 98"/>
                <a:gd name="T15" fmla="*/ 0 h 109"/>
                <a:gd name="T16" fmla="*/ 1 w 98"/>
                <a:gd name="T17" fmla="*/ 0 h 109"/>
                <a:gd name="T18" fmla="*/ 1 w 98"/>
                <a:gd name="T19" fmla="*/ 0 h 109"/>
                <a:gd name="T20" fmla="*/ 1 w 98"/>
                <a:gd name="T21" fmla="*/ 0 h 109"/>
                <a:gd name="T22" fmla="*/ 1 w 98"/>
                <a:gd name="T23" fmla="*/ 0 h 109"/>
                <a:gd name="T24" fmla="*/ 1 w 98"/>
                <a:gd name="T25" fmla="*/ 0 h 109"/>
                <a:gd name="T26" fmla="*/ 1 w 98"/>
                <a:gd name="T27" fmla="*/ 0 h 109"/>
                <a:gd name="T28" fmla="*/ 1 w 98"/>
                <a:gd name="T29" fmla="*/ 0 h 109"/>
                <a:gd name="T30" fmla="*/ 1 w 98"/>
                <a:gd name="T31" fmla="*/ 0 h 109"/>
                <a:gd name="T32" fmla="*/ 1 w 98"/>
                <a:gd name="T33" fmla="*/ 0 h 109"/>
                <a:gd name="T34" fmla="*/ 1 w 98"/>
                <a:gd name="T35" fmla="*/ 0 h 109"/>
                <a:gd name="T36" fmla="*/ 1 w 98"/>
                <a:gd name="T37" fmla="*/ 0 h 109"/>
                <a:gd name="T38" fmla="*/ 1 w 98"/>
                <a:gd name="T39" fmla="*/ 0 h 109"/>
                <a:gd name="T40" fmla="*/ 1 w 98"/>
                <a:gd name="T41" fmla="*/ 0 h 109"/>
                <a:gd name="T42" fmla="*/ 1 w 98"/>
                <a:gd name="T43" fmla="*/ 1 h 109"/>
                <a:gd name="T44" fmla="*/ 0 w 98"/>
                <a:gd name="T45" fmla="*/ 1 h 109"/>
                <a:gd name="T46" fmla="*/ 0 w 98"/>
                <a:gd name="T47" fmla="*/ 0 h 109"/>
                <a:gd name="T48" fmla="*/ 1 w 98"/>
                <a:gd name="T49" fmla="*/ 0 h 109"/>
                <a:gd name="T50" fmla="*/ 1 w 98"/>
                <a:gd name="T51" fmla="*/ 0 h 109"/>
                <a:gd name="T52" fmla="*/ 1 w 98"/>
                <a:gd name="T53" fmla="*/ 0 h 109"/>
                <a:gd name="T54" fmla="*/ 1 w 98"/>
                <a:gd name="T55" fmla="*/ 0 h 109"/>
                <a:gd name="T56" fmla="*/ 1 w 98"/>
                <a:gd name="T57" fmla="*/ 0 h 109"/>
                <a:gd name="T58" fmla="*/ 1 w 98"/>
                <a:gd name="T59" fmla="*/ 0 h 109"/>
                <a:gd name="T60" fmla="*/ 1 w 98"/>
                <a:gd name="T61" fmla="*/ 0 h 109"/>
                <a:gd name="T62" fmla="*/ 1 w 98"/>
                <a:gd name="T63" fmla="*/ 0 h 109"/>
                <a:gd name="T64" fmla="*/ 2 w 98"/>
                <a:gd name="T65" fmla="*/ 0 h 109"/>
                <a:gd name="T66" fmla="*/ 2 w 98"/>
                <a:gd name="T67" fmla="*/ 0 h 109"/>
                <a:gd name="T68" fmla="*/ 2 w 98"/>
                <a:gd name="T69" fmla="*/ 0 h 109"/>
                <a:gd name="T70" fmla="*/ 2 w 98"/>
                <a:gd name="T71" fmla="*/ 0 h 109"/>
                <a:gd name="T72" fmla="*/ 2 w 98"/>
                <a:gd name="T73" fmla="*/ 0 h 109"/>
                <a:gd name="T74" fmla="*/ 2 w 98"/>
                <a:gd name="T75" fmla="*/ 0 h 109"/>
                <a:gd name="T76" fmla="*/ 2 w 98"/>
                <a:gd name="T77" fmla="*/ 0 h 109"/>
                <a:gd name="T78" fmla="*/ 2 w 98"/>
                <a:gd name="T79" fmla="*/ 0 h 109"/>
                <a:gd name="T80" fmla="*/ 2 w 98"/>
                <a:gd name="T81" fmla="*/ 0 h 109"/>
                <a:gd name="T82" fmla="*/ 2 w 98"/>
                <a:gd name="T83" fmla="*/ 0 h 109"/>
                <a:gd name="T84" fmla="*/ 2 w 98"/>
                <a:gd name="T85" fmla="*/ 0 h 109"/>
                <a:gd name="T86" fmla="*/ 2 w 98"/>
                <a:gd name="T87" fmla="*/ 1 h 109"/>
                <a:gd name="T88" fmla="*/ 2 w 98"/>
                <a:gd name="T89" fmla="*/ 1 h 109"/>
                <a:gd name="T90" fmla="*/ 2 w 98"/>
                <a:gd name="T91" fmla="*/ 1 h 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8" h="109">
                  <a:moveTo>
                    <a:pt x="98" y="109"/>
                  </a:moveTo>
                  <a:lnTo>
                    <a:pt x="69" y="109"/>
                  </a:lnTo>
                  <a:lnTo>
                    <a:pt x="69" y="55"/>
                  </a:lnTo>
                  <a:lnTo>
                    <a:pt x="69" y="40"/>
                  </a:lnTo>
                  <a:lnTo>
                    <a:pt x="67" y="32"/>
                  </a:lnTo>
                  <a:lnTo>
                    <a:pt x="64" y="27"/>
                  </a:lnTo>
                  <a:lnTo>
                    <a:pt x="61" y="24"/>
                  </a:lnTo>
                  <a:lnTo>
                    <a:pt x="56" y="23"/>
                  </a:lnTo>
                  <a:lnTo>
                    <a:pt x="51" y="23"/>
                  </a:lnTo>
                  <a:lnTo>
                    <a:pt x="45" y="23"/>
                  </a:lnTo>
                  <a:lnTo>
                    <a:pt x="38" y="26"/>
                  </a:lnTo>
                  <a:lnTo>
                    <a:pt x="33" y="31"/>
                  </a:lnTo>
                  <a:lnTo>
                    <a:pt x="30" y="37"/>
                  </a:lnTo>
                  <a:lnTo>
                    <a:pt x="29" y="47"/>
                  </a:lnTo>
                  <a:lnTo>
                    <a:pt x="29" y="61"/>
                  </a:lnTo>
                  <a:lnTo>
                    <a:pt x="29" y="109"/>
                  </a:lnTo>
                  <a:lnTo>
                    <a:pt x="0" y="109"/>
                  </a:lnTo>
                  <a:lnTo>
                    <a:pt x="0" y="2"/>
                  </a:lnTo>
                  <a:lnTo>
                    <a:pt x="25" y="2"/>
                  </a:lnTo>
                  <a:lnTo>
                    <a:pt x="25" y="18"/>
                  </a:lnTo>
                  <a:lnTo>
                    <a:pt x="33" y="10"/>
                  </a:lnTo>
                  <a:lnTo>
                    <a:pt x="42" y="5"/>
                  </a:lnTo>
                  <a:lnTo>
                    <a:pt x="51" y="2"/>
                  </a:lnTo>
                  <a:lnTo>
                    <a:pt x="61" y="0"/>
                  </a:lnTo>
                  <a:lnTo>
                    <a:pt x="70" y="2"/>
                  </a:lnTo>
                  <a:lnTo>
                    <a:pt x="78" y="3"/>
                  </a:lnTo>
                  <a:lnTo>
                    <a:pt x="85" y="8"/>
                  </a:lnTo>
                  <a:lnTo>
                    <a:pt x="90" y="13"/>
                  </a:lnTo>
                  <a:lnTo>
                    <a:pt x="93" y="18"/>
                  </a:lnTo>
                  <a:lnTo>
                    <a:pt x="96" y="24"/>
                  </a:lnTo>
                  <a:lnTo>
                    <a:pt x="96" y="32"/>
                  </a:lnTo>
                  <a:lnTo>
                    <a:pt x="98" y="43"/>
                  </a:lnTo>
                  <a:lnTo>
                    <a:pt x="98"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5"/>
            <p:cNvSpPr>
              <a:spLocks noChangeAspect="1" noEditPoints="1"/>
            </p:cNvSpPr>
            <p:nvPr userDrawn="1"/>
          </p:nvSpPr>
          <p:spPr bwMode="auto">
            <a:xfrm>
              <a:off x="1029" y="2384"/>
              <a:ext cx="50" cy="56"/>
            </a:xfrm>
            <a:custGeom>
              <a:avLst/>
              <a:gdLst>
                <a:gd name="T0" fmla="*/ 1 w 99"/>
                <a:gd name="T1" fmla="*/ 0 h 113"/>
                <a:gd name="T2" fmla="*/ 1 w 99"/>
                <a:gd name="T3" fmla="*/ 0 h 113"/>
                <a:gd name="T4" fmla="*/ 1 w 99"/>
                <a:gd name="T5" fmla="*/ 0 h 113"/>
                <a:gd name="T6" fmla="*/ 1 w 99"/>
                <a:gd name="T7" fmla="*/ 0 h 113"/>
                <a:gd name="T8" fmla="*/ 1 w 99"/>
                <a:gd name="T9" fmla="*/ 0 h 113"/>
                <a:gd name="T10" fmla="*/ 1 w 99"/>
                <a:gd name="T11" fmla="*/ 0 h 113"/>
                <a:gd name="T12" fmla="*/ 2 w 99"/>
                <a:gd name="T13" fmla="*/ 0 h 113"/>
                <a:gd name="T14" fmla="*/ 2 w 99"/>
                <a:gd name="T15" fmla="*/ 0 h 113"/>
                <a:gd name="T16" fmla="*/ 2 w 99"/>
                <a:gd name="T17" fmla="*/ 0 h 113"/>
                <a:gd name="T18" fmla="*/ 2 w 99"/>
                <a:gd name="T19" fmla="*/ 0 h 113"/>
                <a:gd name="T20" fmla="*/ 2 w 99"/>
                <a:gd name="T21" fmla="*/ 1 h 113"/>
                <a:gd name="T22" fmla="*/ 2 w 99"/>
                <a:gd name="T23" fmla="*/ 1 h 113"/>
                <a:gd name="T24" fmla="*/ 2 w 99"/>
                <a:gd name="T25" fmla="*/ 1 h 113"/>
                <a:gd name="T26" fmla="*/ 2 w 99"/>
                <a:gd name="T27" fmla="*/ 1 h 113"/>
                <a:gd name="T28" fmla="*/ 2 w 99"/>
                <a:gd name="T29" fmla="*/ 1 h 113"/>
                <a:gd name="T30" fmla="*/ 2 w 99"/>
                <a:gd name="T31" fmla="*/ 1 h 113"/>
                <a:gd name="T32" fmla="*/ 1 w 99"/>
                <a:gd name="T33" fmla="*/ 1 h 113"/>
                <a:gd name="T34" fmla="*/ 1 w 99"/>
                <a:gd name="T35" fmla="*/ 1 h 113"/>
                <a:gd name="T36" fmla="*/ 1 w 99"/>
                <a:gd name="T37" fmla="*/ 1 h 113"/>
                <a:gd name="T38" fmla="*/ 1 w 99"/>
                <a:gd name="T39" fmla="*/ 1 h 113"/>
                <a:gd name="T40" fmla="*/ 1 w 99"/>
                <a:gd name="T41" fmla="*/ 1 h 113"/>
                <a:gd name="T42" fmla="*/ 1 w 99"/>
                <a:gd name="T43" fmla="*/ 1 h 113"/>
                <a:gd name="T44" fmla="*/ 0 w 99"/>
                <a:gd name="T45" fmla="*/ 1 h 113"/>
                <a:gd name="T46" fmla="*/ 0 w 99"/>
                <a:gd name="T47" fmla="*/ 1 h 113"/>
                <a:gd name="T48" fmla="*/ 1 w 99"/>
                <a:gd name="T49" fmla="*/ 1 h 113"/>
                <a:gd name="T50" fmla="*/ 1 w 99"/>
                <a:gd name="T51" fmla="*/ 0 h 113"/>
                <a:gd name="T52" fmla="*/ 1 w 99"/>
                <a:gd name="T53" fmla="*/ 0 h 113"/>
                <a:gd name="T54" fmla="*/ 1 w 99"/>
                <a:gd name="T55" fmla="*/ 0 h 113"/>
                <a:gd name="T56" fmla="*/ 1 w 99"/>
                <a:gd name="T57" fmla="*/ 0 h 113"/>
                <a:gd name="T58" fmla="*/ 2 w 99"/>
                <a:gd name="T59" fmla="*/ 0 h 113"/>
                <a:gd name="T60" fmla="*/ 2 w 99"/>
                <a:gd name="T61" fmla="*/ 0 h 113"/>
                <a:gd name="T62" fmla="*/ 1 w 99"/>
                <a:gd name="T63" fmla="*/ 0 h 113"/>
                <a:gd name="T64" fmla="*/ 1 w 99"/>
                <a:gd name="T65" fmla="*/ 0 h 113"/>
                <a:gd name="T66" fmla="*/ 1 w 99"/>
                <a:gd name="T67" fmla="*/ 0 h 113"/>
                <a:gd name="T68" fmla="*/ 1 w 99"/>
                <a:gd name="T69" fmla="*/ 0 h 113"/>
                <a:gd name="T70" fmla="*/ 1 w 99"/>
                <a:gd name="T71" fmla="*/ 0 h 113"/>
                <a:gd name="T72" fmla="*/ 1 w 99"/>
                <a:gd name="T73" fmla="*/ 0 h 113"/>
                <a:gd name="T74" fmla="*/ 2 w 99"/>
                <a:gd name="T75" fmla="*/ 0 h 113"/>
                <a:gd name="T76" fmla="*/ 1 w 99"/>
                <a:gd name="T77" fmla="*/ 0 h 113"/>
                <a:gd name="T78" fmla="*/ 1 w 99"/>
                <a:gd name="T79" fmla="*/ 1 h 113"/>
                <a:gd name="T80" fmla="*/ 1 w 99"/>
                <a:gd name="T81" fmla="*/ 1 h 113"/>
                <a:gd name="T82" fmla="*/ 1 w 99"/>
                <a:gd name="T83" fmla="*/ 1 h 113"/>
                <a:gd name="T84" fmla="*/ 1 w 99"/>
                <a:gd name="T85" fmla="*/ 1 h 113"/>
                <a:gd name="T86" fmla="*/ 1 w 99"/>
                <a:gd name="T87" fmla="*/ 1 h 113"/>
                <a:gd name="T88" fmla="*/ 1 w 99"/>
                <a:gd name="T89" fmla="*/ 1 h 113"/>
                <a:gd name="T90" fmla="*/ 1 w 99"/>
                <a:gd name="T91" fmla="*/ 1 h 113"/>
                <a:gd name="T92" fmla="*/ 1 w 99"/>
                <a:gd name="T93" fmla="*/ 1 h 113"/>
                <a:gd name="T94" fmla="*/ 2 w 99"/>
                <a:gd name="T95" fmla="*/ 1 h 113"/>
                <a:gd name="T96" fmla="*/ 2 w 99"/>
                <a:gd name="T97" fmla="*/ 1 h 113"/>
                <a:gd name="T98" fmla="*/ 2 w 99"/>
                <a:gd name="T99" fmla="*/ 0 h 1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9" h="113">
                  <a:moveTo>
                    <a:pt x="29" y="35"/>
                  </a:moveTo>
                  <a:lnTo>
                    <a:pt x="3" y="31"/>
                  </a:lnTo>
                  <a:lnTo>
                    <a:pt x="5" y="24"/>
                  </a:lnTo>
                  <a:lnTo>
                    <a:pt x="8" y="18"/>
                  </a:lnTo>
                  <a:lnTo>
                    <a:pt x="13" y="11"/>
                  </a:lnTo>
                  <a:lnTo>
                    <a:pt x="18" y="8"/>
                  </a:lnTo>
                  <a:lnTo>
                    <a:pt x="24" y="5"/>
                  </a:lnTo>
                  <a:lnTo>
                    <a:pt x="30" y="2"/>
                  </a:lnTo>
                  <a:lnTo>
                    <a:pt x="38" y="0"/>
                  </a:lnTo>
                  <a:lnTo>
                    <a:pt x="48" y="0"/>
                  </a:lnTo>
                  <a:lnTo>
                    <a:pt x="66" y="2"/>
                  </a:lnTo>
                  <a:lnTo>
                    <a:pt x="77" y="5"/>
                  </a:lnTo>
                  <a:lnTo>
                    <a:pt x="85" y="10"/>
                  </a:lnTo>
                  <a:lnTo>
                    <a:pt x="90" y="16"/>
                  </a:lnTo>
                  <a:lnTo>
                    <a:pt x="93" y="26"/>
                  </a:lnTo>
                  <a:lnTo>
                    <a:pt x="95" y="42"/>
                  </a:lnTo>
                  <a:lnTo>
                    <a:pt x="93" y="74"/>
                  </a:lnTo>
                  <a:lnTo>
                    <a:pt x="95" y="95"/>
                  </a:lnTo>
                  <a:lnTo>
                    <a:pt x="99" y="109"/>
                  </a:lnTo>
                  <a:lnTo>
                    <a:pt x="72" y="109"/>
                  </a:lnTo>
                  <a:lnTo>
                    <a:pt x="69" y="101"/>
                  </a:lnTo>
                  <a:lnTo>
                    <a:pt x="67" y="98"/>
                  </a:lnTo>
                  <a:lnTo>
                    <a:pt x="61" y="105"/>
                  </a:lnTo>
                  <a:lnTo>
                    <a:pt x="53" y="109"/>
                  </a:lnTo>
                  <a:lnTo>
                    <a:pt x="43" y="111"/>
                  </a:lnTo>
                  <a:lnTo>
                    <a:pt x="35" y="113"/>
                  </a:lnTo>
                  <a:lnTo>
                    <a:pt x="27" y="111"/>
                  </a:lnTo>
                  <a:lnTo>
                    <a:pt x="21" y="109"/>
                  </a:lnTo>
                  <a:lnTo>
                    <a:pt x="14" y="108"/>
                  </a:lnTo>
                  <a:lnTo>
                    <a:pt x="9" y="103"/>
                  </a:lnTo>
                  <a:lnTo>
                    <a:pt x="5" y="98"/>
                  </a:lnTo>
                  <a:lnTo>
                    <a:pt x="1" y="93"/>
                  </a:lnTo>
                  <a:lnTo>
                    <a:pt x="0" y="87"/>
                  </a:lnTo>
                  <a:lnTo>
                    <a:pt x="0" y="80"/>
                  </a:lnTo>
                  <a:lnTo>
                    <a:pt x="1" y="72"/>
                  </a:lnTo>
                  <a:lnTo>
                    <a:pt x="5" y="64"/>
                  </a:lnTo>
                  <a:lnTo>
                    <a:pt x="9" y="58"/>
                  </a:lnTo>
                  <a:lnTo>
                    <a:pt x="16" y="53"/>
                  </a:lnTo>
                  <a:lnTo>
                    <a:pt x="26" y="50"/>
                  </a:lnTo>
                  <a:lnTo>
                    <a:pt x="38" y="47"/>
                  </a:lnTo>
                  <a:lnTo>
                    <a:pt x="56" y="43"/>
                  </a:lnTo>
                  <a:lnTo>
                    <a:pt x="66" y="40"/>
                  </a:lnTo>
                  <a:lnTo>
                    <a:pt x="66" y="37"/>
                  </a:lnTo>
                  <a:lnTo>
                    <a:pt x="66" y="31"/>
                  </a:lnTo>
                  <a:lnTo>
                    <a:pt x="63" y="26"/>
                  </a:lnTo>
                  <a:lnTo>
                    <a:pt x="56" y="23"/>
                  </a:lnTo>
                  <a:lnTo>
                    <a:pt x="46" y="23"/>
                  </a:lnTo>
                  <a:lnTo>
                    <a:pt x="40" y="23"/>
                  </a:lnTo>
                  <a:lnTo>
                    <a:pt x="35" y="24"/>
                  </a:lnTo>
                  <a:lnTo>
                    <a:pt x="30" y="29"/>
                  </a:lnTo>
                  <a:lnTo>
                    <a:pt x="29" y="35"/>
                  </a:lnTo>
                  <a:close/>
                  <a:moveTo>
                    <a:pt x="66" y="58"/>
                  </a:moveTo>
                  <a:lnTo>
                    <a:pt x="66" y="58"/>
                  </a:lnTo>
                  <a:lnTo>
                    <a:pt x="50" y="63"/>
                  </a:lnTo>
                  <a:lnTo>
                    <a:pt x="38" y="64"/>
                  </a:lnTo>
                  <a:lnTo>
                    <a:pt x="34" y="68"/>
                  </a:lnTo>
                  <a:lnTo>
                    <a:pt x="29" y="72"/>
                  </a:lnTo>
                  <a:lnTo>
                    <a:pt x="29" y="77"/>
                  </a:lnTo>
                  <a:lnTo>
                    <a:pt x="29" y="84"/>
                  </a:lnTo>
                  <a:lnTo>
                    <a:pt x="32" y="88"/>
                  </a:lnTo>
                  <a:lnTo>
                    <a:pt x="37" y="92"/>
                  </a:lnTo>
                  <a:lnTo>
                    <a:pt x="43" y="92"/>
                  </a:lnTo>
                  <a:lnTo>
                    <a:pt x="51" y="92"/>
                  </a:lnTo>
                  <a:lnTo>
                    <a:pt x="58" y="87"/>
                  </a:lnTo>
                  <a:lnTo>
                    <a:pt x="63" y="84"/>
                  </a:lnTo>
                  <a:lnTo>
                    <a:pt x="66" y="77"/>
                  </a:lnTo>
                  <a:lnTo>
                    <a:pt x="66" y="64"/>
                  </a:lnTo>
                  <a:lnTo>
                    <a:pt x="66"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6"/>
            <p:cNvSpPr>
              <a:spLocks noChangeAspect="1"/>
            </p:cNvSpPr>
            <p:nvPr userDrawn="1"/>
          </p:nvSpPr>
          <p:spPr bwMode="auto">
            <a:xfrm>
              <a:off x="1090" y="2364"/>
              <a:ext cx="14" cy="74"/>
            </a:xfrm>
            <a:custGeom>
              <a:avLst/>
              <a:gdLst>
                <a:gd name="T0" fmla="*/ 0 w 29"/>
                <a:gd name="T1" fmla="*/ 3 h 147"/>
                <a:gd name="T2" fmla="*/ 0 w 29"/>
                <a:gd name="T3" fmla="*/ 0 h 147"/>
                <a:gd name="T4" fmla="*/ 0 w 29"/>
                <a:gd name="T5" fmla="*/ 0 h 147"/>
                <a:gd name="T6" fmla="*/ 0 w 29"/>
                <a:gd name="T7" fmla="*/ 3 h 147"/>
                <a:gd name="T8" fmla="*/ 0 w 29"/>
                <a:gd name="T9" fmla="*/ 3 h 147"/>
                <a:gd name="T10" fmla="*/ 0 w 29"/>
                <a:gd name="T11" fmla="*/ 3 h 147"/>
                <a:gd name="T12" fmla="*/ 0 w 29"/>
                <a:gd name="T13" fmla="*/ 3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47">
                  <a:moveTo>
                    <a:pt x="0" y="147"/>
                  </a:moveTo>
                  <a:lnTo>
                    <a:pt x="0" y="0"/>
                  </a:lnTo>
                  <a:lnTo>
                    <a:pt x="29" y="0"/>
                  </a:lnTo>
                  <a:lnTo>
                    <a:pt x="29" y="147"/>
                  </a:lnTo>
                  <a:lnTo>
                    <a:pt x="0"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7"/>
            <p:cNvSpPr>
              <a:spLocks noChangeAspect="1" noEditPoints="1"/>
            </p:cNvSpPr>
            <p:nvPr userDrawn="1"/>
          </p:nvSpPr>
          <p:spPr bwMode="auto">
            <a:xfrm>
              <a:off x="1141" y="2364"/>
              <a:ext cx="74" cy="74"/>
            </a:xfrm>
            <a:custGeom>
              <a:avLst/>
              <a:gdLst>
                <a:gd name="T0" fmla="*/ 3 w 148"/>
                <a:gd name="T1" fmla="*/ 3 h 147"/>
                <a:gd name="T2" fmla="*/ 2 w 148"/>
                <a:gd name="T3" fmla="*/ 3 h 147"/>
                <a:gd name="T4" fmla="*/ 2 w 148"/>
                <a:gd name="T5" fmla="*/ 2 h 147"/>
                <a:gd name="T6" fmla="*/ 1 w 148"/>
                <a:gd name="T7" fmla="*/ 2 h 147"/>
                <a:gd name="T8" fmla="*/ 1 w 148"/>
                <a:gd name="T9" fmla="*/ 3 h 147"/>
                <a:gd name="T10" fmla="*/ 0 w 148"/>
                <a:gd name="T11" fmla="*/ 3 h 147"/>
                <a:gd name="T12" fmla="*/ 1 w 148"/>
                <a:gd name="T13" fmla="*/ 0 h 147"/>
                <a:gd name="T14" fmla="*/ 2 w 148"/>
                <a:gd name="T15" fmla="*/ 0 h 147"/>
                <a:gd name="T16" fmla="*/ 3 w 148"/>
                <a:gd name="T17" fmla="*/ 3 h 147"/>
                <a:gd name="T18" fmla="*/ 3 w 148"/>
                <a:gd name="T19" fmla="*/ 3 h 147"/>
                <a:gd name="T20" fmla="*/ 3 w 148"/>
                <a:gd name="T21" fmla="*/ 3 h 147"/>
                <a:gd name="T22" fmla="*/ 2 w 148"/>
                <a:gd name="T23" fmla="*/ 2 h 147"/>
                <a:gd name="T24" fmla="*/ 2 w 148"/>
                <a:gd name="T25" fmla="*/ 1 h 147"/>
                <a:gd name="T26" fmla="*/ 1 w 148"/>
                <a:gd name="T27" fmla="*/ 2 h 147"/>
                <a:gd name="T28" fmla="*/ 2 w 148"/>
                <a:gd name="T29" fmla="*/ 2 h 147"/>
                <a:gd name="T30" fmla="*/ 2 w 148"/>
                <a:gd name="T31" fmla="*/ 2 h 147"/>
                <a:gd name="T32" fmla="*/ 2 w 148"/>
                <a:gd name="T33" fmla="*/ 2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8" h="147">
                  <a:moveTo>
                    <a:pt x="148" y="147"/>
                  </a:moveTo>
                  <a:lnTo>
                    <a:pt x="116" y="147"/>
                  </a:lnTo>
                  <a:lnTo>
                    <a:pt x="103" y="114"/>
                  </a:lnTo>
                  <a:lnTo>
                    <a:pt x="44" y="114"/>
                  </a:lnTo>
                  <a:lnTo>
                    <a:pt x="32" y="147"/>
                  </a:lnTo>
                  <a:lnTo>
                    <a:pt x="0" y="147"/>
                  </a:lnTo>
                  <a:lnTo>
                    <a:pt x="58" y="0"/>
                  </a:lnTo>
                  <a:lnTo>
                    <a:pt x="89" y="0"/>
                  </a:lnTo>
                  <a:lnTo>
                    <a:pt x="148" y="147"/>
                  </a:lnTo>
                  <a:close/>
                  <a:moveTo>
                    <a:pt x="93" y="90"/>
                  </a:moveTo>
                  <a:lnTo>
                    <a:pt x="72" y="35"/>
                  </a:lnTo>
                  <a:lnTo>
                    <a:pt x="53" y="90"/>
                  </a:lnTo>
                  <a:lnTo>
                    <a:pt x="93"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8"/>
            <p:cNvSpPr>
              <a:spLocks noChangeAspect="1"/>
            </p:cNvSpPr>
            <p:nvPr userDrawn="1"/>
          </p:nvSpPr>
          <p:spPr bwMode="auto">
            <a:xfrm>
              <a:off x="1219" y="2366"/>
              <a:ext cx="31" cy="74"/>
            </a:xfrm>
            <a:custGeom>
              <a:avLst/>
              <a:gdLst>
                <a:gd name="T0" fmla="*/ 0 w 63"/>
                <a:gd name="T1" fmla="*/ 1 h 148"/>
                <a:gd name="T2" fmla="*/ 0 w 63"/>
                <a:gd name="T3" fmla="*/ 1 h 148"/>
                <a:gd name="T4" fmla="*/ 0 w 63"/>
                <a:gd name="T5" fmla="*/ 1 h 148"/>
                <a:gd name="T6" fmla="*/ 0 w 63"/>
                <a:gd name="T7" fmla="*/ 2 h 148"/>
                <a:gd name="T8" fmla="*/ 0 w 63"/>
                <a:gd name="T9" fmla="*/ 2 h 148"/>
                <a:gd name="T10" fmla="*/ 0 w 63"/>
                <a:gd name="T11" fmla="*/ 2 h 148"/>
                <a:gd name="T12" fmla="*/ 0 w 63"/>
                <a:gd name="T13" fmla="*/ 2 h 148"/>
                <a:gd name="T14" fmla="*/ 0 w 63"/>
                <a:gd name="T15" fmla="*/ 2 h 148"/>
                <a:gd name="T16" fmla="*/ 0 w 63"/>
                <a:gd name="T17" fmla="*/ 2 h 148"/>
                <a:gd name="T18" fmla="*/ 0 w 63"/>
                <a:gd name="T19" fmla="*/ 2 h 148"/>
                <a:gd name="T20" fmla="*/ 0 w 63"/>
                <a:gd name="T21" fmla="*/ 2 h 148"/>
                <a:gd name="T22" fmla="*/ 0 w 63"/>
                <a:gd name="T23" fmla="*/ 2 h 148"/>
                <a:gd name="T24" fmla="*/ 0 w 63"/>
                <a:gd name="T25" fmla="*/ 3 h 148"/>
                <a:gd name="T26" fmla="*/ 0 w 63"/>
                <a:gd name="T27" fmla="*/ 3 h 148"/>
                <a:gd name="T28" fmla="*/ 0 w 63"/>
                <a:gd name="T29" fmla="*/ 3 h 148"/>
                <a:gd name="T30" fmla="*/ 0 w 63"/>
                <a:gd name="T31" fmla="*/ 3 h 148"/>
                <a:gd name="T32" fmla="*/ 0 w 63"/>
                <a:gd name="T33" fmla="*/ 3 h 148"/>
                <a:gd name="T34" fmla="*/ 0 w 63"/>
                <a:gd name="T35" fmla="*/ 3 h 148"/>
                <a:gd name="T36" fmla="*/ 0 w 63"/>
                <a:gd name="T37" fmla="*/ 3 h 148"/>
                <a:gd name="T38" fmla="*/ 0 w 63"/>
                <a:gd name="T39" fmla="*/ 3 h 148"/>
                <a:gd name="T40" fmla="*/ 0 w 63"/>
                <a:gd name="T41" fmla="*/ 3 h 148"/>
                <a:gd name="T42" fmla="*/ 0 w 63"/>
                <a:gd name="T43" fmla="*/ 3 h 148"/>
                <a:gd name="T44" fmla="*/ 0 w 63"/>
                <a:gd name="T45" fmla="*/ 3 h 148"/>
                <a:gd name="T46" fmla="*/ 0 w 63"/>
                <a:gd name="T47" fmla="*/ 3 h 148"/>
                <a:gd name="T48" fmla="*/ 0 w 63"/>
                <a:gd name="T49" fmla="*/ 2 h 148"/>
                <a:gd name="T50" fmla="*/ 0 w 63"/>
                <a:gd name="T51" fmla="*/ 2 h 148"/>
                <a:gd name="T52" fmla="*/ 0 w 63"/>
                <a:gd name="T53" fmla="*/ 2 h 148"/>
                <a:gd name="T54" fmla="*/ 0 w 63"/>
                <a:gd name="T55" fmla="*/ 1 h 148"/>
                <a:gd name="T56" fmla="*/ 0 w 63"/>
                <a:gd name="T57" fmla="*/ 1 h 148"/>
                <a:gd name="T58" fmla="*/ 0 w 63"/>
                <a:gd name="T59" fmla="*/ 1 h 148"/>
                <a:gd name="T60" fmla="*/ 0 w 63"/>
                <a:gd name="T61" fmla="*/ 1 h 148"/>
                <a:gd name="T62" fmla="*/ 0 w 63"/>
                <a:gd name="T63" fmla="*/ 1 h 148"/>
                <a:gd name="T64" fmla="*/ 0 w 63"/>
                <a:gd name="T65" fmla="*/ 0 h 148"/>
                <a:gd name="T66" fmla="*/ 0 w 63"/>
                <a:gd name="T67" fmla="*/ 1 h 148"/>
                <a:gd name="T68" fmla="*/ 0 w 63"/>
                <a:gd name="T69" fmla="*/ 1 h 148"/>
                <a:gd name="T70" fmla="*/ 0 w 63"/>
                <a:gd name="T71" fmla="*/ 1 h 148"/>
                <a:gd name="T72" fmla="*/ 0 w 63"/>
                <a:gd name="T73" fmla="*/ 1 h 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3" h="148">
                  <a:moveTo>
                    <a:pt x="59" y="37"/>
                  </a:moveTo>
                  <a:lnTo>
                    <a:pt x="59" y="61"/>
                  </a:lnTo>
                  <a:lnTo>
                    <a:pt x="40" y="61"/>
                  </a:lnTo>
                  <a:lnTo>
                    <a:pt x="40" y="103"/>
                  </a:lnTo>
                  <a:lnTo>
                    <a:pt x="42" y="119"/>
                  </a:lnTo>
                  <a:lnTo>
                    <a:pt x="43" y="122"/>
                  </a:lnTo>
                  <a:lnTo>
                    <a:pt x="48" y="123"/>
                  </a:lnTo>
                  <a:lnTo>
                    <a:pt x="59" y="120"/>
                  </a:lnTo>
                  <a:lnTo>
                    <a:pt x="63" y="143"/>
                  </a:lnTo>
                  <a:lnTo>
                    <a:pt x="51" y="146"/>
                  </a:lnTo>
                  <a:lnTo>
                    <a:pt x="40" y="148"/>
                  </a:lnTo>
                  <a:lnTo>
                    <a:pt x="32" y="146"/>
                  </a:lnTo>
                  <a:lnTo>
                    <a:pt x="26" y="144"/>
                  </a:lnTo>
                  <a:lnTo>
                    <a:pt x="21" y="141"/>
                  </a:lnTo>
                  <a:lnTo>
                    <a:pt x="18" y="138"/>
                  </a:lnTo>
                  <a:lnTo>
                    <a:pt x="14" y="133"/>
                  </a:lnTo>
                  <a:lnTo>
                    <a:pt x="13" y="127"/>
                  </a:lnTo>
                  <a:lnTo>
                    <a:pt x="13" y="107"/>
                  </a:lnTo>
                  <a:lnTo>
                    <a:pt x="13" y="61"/>
                  </a:lnTo>
                  <a:lnTo>
                    <a:pt x="0" y="61"/>
                  </a:lnTo>
                  <a:lnTo>
                    <a:pt x="0" y="37"/>
                  </a:lnTo>
                  <a:lnTo>
                    <a:pt x="13" y="37"/>
                  </a:lnTo>
                  <a:lnTo>
                    <a:pt x="13" y="16"/>
                  </a:lnTo>
                  <a:lnTo>
                    <a:pt x="40" y="0"/>
                  </a:lnTo>
                  <a:lnTo>
                    <a:pt x="40" y="3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9"/>
            <p:cNvSpPr>
              <a:spLocks noChangeAspect="1" noEditPoints="1"/>
            </p:cNvSpPr>
            <p:nvPr userDrawn="1"/>
          </p:nvSpPr>
          <p:spPr bwMode="auto">
            <a:xfrm>
              <a:off x="1257" y="2384"/>
              <a:ext cx="55" cy="56"/>
            </a:xfrm>
            <a:custGeom>
              <a:avLst/>
              <a:gdLst>
                <a:gd name="T0" fmla="*/ 0 w 110"/>
                <a:gd name="T1" fmla="*/ 0 h 113"/>
                <a:gd name="T2" fmla="*/ 1 w 110"/>
                <a:gd name="T3" fmla="*/ 0 h 113"/>
                <a:gd name="T4" fmla="*/ 1 w 110"/>
                <a:gd name="T5" fmla="*/ 0 h 113"/>
                <a:gd name="T6" fmla="*/ 1 w 110"/>
                <a:gd name="T7" fmla="*/ 0 h 113"/>
                <a:gd name="T8" fmla="*/ 1 w 110"/>
                <a:gd name="T9" fmla="*/ 0 h 113"/>
                <a:gd name="T10" fmla="*/ 1 w 110"/>
                <a:gd name="T11" fmla="*/ 0 h 113"/>
                <a:gd name="T12" fmla="*/ 2 w 110"/>
                <a:gd name="T13" fmla="*/ 0 h 113"/>
                <a:gd name="T14" fmla="*/ 2 w 110"/>
                <a:gd name="T15" fmla="*/ 0 h 113"/>
                <a:gd name="T16" fmla="*/ 2 w 110"/>
                <a:gd name="T17" fmla="*/ 0 h 113"/>
                <a:gd name="T18" fmla="*/ 2 w 110"/>
                <a:gd name="T19" fmla="*/ 0 h 113"/>
                <a:gd name="T20" fmla="*/ 2 w 110"/>
                <a:gd name="T21" fmla="*/ 0 h 113"/>
                <a:gd name="T22" fmla="*/ 2 w 110"/>
                <a:gd name="T23" fmla="*/ 1 h 113"/>
                <a:gd name="T24" fmla="*/ 2 w 110"/>
                <a:gd name="T25" fmla="*/ 1 h 113"/>
                <a:gd name="T26" fmla="*/ 2 w 110"/>
                <a:gd name="T27" fmla="*/ 1 h 113"/>
                <a:gd name="T28" fmla="*/ 2 w 110"/>
                <a:gd name="T29" fmla="*/ 1 h 113"/>
                <a:gd name="T30" fmla="*/ 1 w 110"/>
                <a:gd name="T31" fmla="*/ 1 h 113"/>
                <a:gd name="T32" fmla="*/ 1 w 110"/>
                <a:gd name="T33" fmla="*/ 1 h 113"/>
                <a:gd name="T34" fmla="*/ 1 w 110"/>
                <a:gd name="T35" fmla="*/ 1 h 113"/>
                <a:gd name="T36" fmla="*/ 1 w 110"/>
                <a:gd name="T37" fmla="*/ 1 h 113"/>
                <a:gd name="T38" fmla="*/ 1 w 110"/>
                <a:gd name="T39" fmla="*/ 1 h 113"/>
                <a:gd name="T40" fmla="*/ 1 w 110"/>
                <a:gd name="T41" fmla="*/ 1 h 113"/>
                <a:gd name="T42" fmla="*/ 0 w 110"/>
                <a:gd name="T43" fmla="*/ 0 h 113"/>
                <a:gd name="T44" fmla="*/ 0 w 110"/>
                <a:gd name="T45" fmla="*/ 0 h 113"/>
                <a:gd name="T46" fmla="*/ 1 w 110"/>
                <a:gd name="T47" fmla="*/ 0 h 113"/>
                <a:gd name="T48" fmla="*/ 1 w 110"/>
                <a:gd name="T49" fmla="*/ 1 h 113"/>
                <a:gd name="T50" fmla="*/ 1 w 110"/>
                <a:gd name="T51" fmla="*/ 1 h 113"/>
                <a:gd name="T52" fmla="*/ 1 w 110"/>
                <a:gd name="T53" fmla="*/ 1 h 113"/>
                <a:gd name="T54" fmla="*/ 1 w 110"/>
                <a:gd name="T55" fmla="*/ 1 h 113"/>
                <a:gd name="T56" fmla="*/ 1 w 110"/>
                <a:gd name="T57" fmla="*/ 1 h 113"/>
                <a:gd name="T58" fmla="*/ 1 w 110"/>
                <a:gd name="T59" fmla="*/ 1 h 113"/>
                <a:gd name="T60" fmla="*/ 2 w 110"/>
                <a:gd name="T61" fmla="*/ 1 h 113"/>
                <a:gd name="T62" fmla="*/ 2 w 110"/>
                <a:gd name="T63" fmla="*/ 1 h 113"/>
                <a:gd name="T64" fmla="*/ 2 w 110"/>
                <a:gd name="T65" fmla="*/ 1 h 113"/>
                <a:gd name="T66" fmla="*/ 2 w 110"/>
                <a:gd name="T67" fmla="*/ 0 h 113"/>
                <a:gd name="T68" fmla="*/ 2 w 110"/>
                <a:gd name="T69" fmla="*/ 0 h 113"/>
                <a:gd name="T70" fmla="*/ 2 w 110"/>
                <a:gd name="T71" fmla="*/ 0 h 113"/>
                <a:gd name="T72" fmla="*/ 2 w 110"/>
                <a:gd name="T73" fmla="*/ 0 h 113"/>
                <a:gd name="T74" fmla="*/ 2 w 110"/>
                <a:gd name="T75" fmla="*/ 0 h 113"/>
                <a:gd name="T76" fmla="*/ 1 w 110"/>
                <a:gd name="T77" fmla="*/ 0 h 113"/>
                <a:gd name="T78" fmla="*/ 1 w 110"/>
                <a:gd name="T79" fmla="*/ 0 h 113"/>
                <a:gd name="T80" fmla="*/ 1 w 110"/>
                <a:gd name="T81" fmla="*/ 0 h 113"/>
                <a:gd name="T82" fmla="*/ 1 w 110"/>
                <a:gd name="T83" fmla="*/ 0 h 113"/>
                <a:gd name="T84" fmla="*/ 1 w 110"/>
                <a:gd name="T85" fmla="*/ 0 h 113"/>
                <a:gd name="T86" fmla="*/ 1 w 110"/>
                <a:gd name="T87" fmla="*/ 0 h 113"/>
                <a:gd name="T88" fmla="*/ 1 w 110"/>
                <a:gd name="T89" fmla="*/ 0 h 1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0" h="113">
                  <a:moveTo>
                    <a:pt x="0" y="55"/>
                  </a:moveTo>
                  <a:lnTo>
                    <a:pt x="0" y="55"/>
                  </a:lnTo>
                  <a:lnTo>
                    <a:pt x="1" y="40"/>
                  </a:lnTo>
                  <a:lnTo>
                    <a:pt x="8" y="27"/>
                  </a:lnTo>
                  <a:lnTo>
                    <a:pt x="11" y="21"/>
                  </a:lnTo>
                  <a:lnTo>
                    <a:pt x="16" y="16"/>
                  </a:lnTo>
                  <a:lnTo>
                    <a:pt x="20" y="11"/>
                  </a:lnTo>
                  <a:lnTo>
                    <a:pt x="27" y="7"/>
                  </a:lnTo>
                  <a:lnTo>
                    <a:pt x="40" y="2"/>
                  </a:lnTo>
                  <a:lnTo>
                    <a:pt x="56" y="0"/>
                  </a:lnTo>
                  <a:lnTo>
                    <a:pt x="67" y="2"/>
                  </a:lnTo>
                  <a:lnTo>
                    <a:pt x="77" y="5"/>
                  </a:lnTo>
                  <a:lnTo>
                    <a:pt x="86" y="10"/>
                  </a:lnTo>
                  <a:lnTo>
                    <a:pt x="94" y="16"/>
                  </a:lnTo>
                  <a:lnTo>
                    <a:pt x="102" y="24"/>
                  </a:lnTo>
                  <a:lnTo>
                    <a:pt x="107" y="34"/>
                  </a:lnTo>
                  <a:lnTo>
                    <a:pt x="109" y="45"/>
                  </a:lnTo>
                  <a:lnTo>
                    <a:pt x="110" y="56"/>
                  </a:lnTo>
                  <a:lnTo>
                    <a:pt x="109" y="68"/>
                  </a:lnTo>
                  <a:lnTo>
                    <a:pt x="107" y="79"/>
                  </a:lnTo>
                  <a:lnTo>
                    <a:pt x="102" y="88"/>
                  </a:lnTo>
                  <a:lnTo>
                    <a:pt x="94" y="97"/>
                  </a:lnTo>
                  <a:lnTo>
                    <a:pt x="86" y="103"/>
                  </a:lnTo>
                  <a:lnTo>
                    <a:pt x="77" y="108"/>
                  </a:lnTo>
                  <a:lnTo>
                    <a:pt x="67" y="111"/>
                  </a:lnTo>
                  <a:lnTo>
                    <a:pt x="56" y="113"/>
                  </a:lnTo>
                  <a:lnTo>
                    <a:pt x="41" y="111"/>
                  </a:lnTo>
                  <a:lnTo>
                    <a:pt x="27" y="106"/>
                  </a:lnTo>
                  <a:lnTo>
                    <a:pt x="20" y="101"/>
                  </a:lnTo>
                  <a:lnTo>
                    <a:pt x="16" y="98"/>
                  </a:lnTo>
                  <a:lnTo>
                    <a:pt x="11" y="92"/>
                  </a:lnTo>
                  <a:lnTo>
                    <a:pt x="8" y="87"/>
                  </a:lnTo>
                  <a:lnTo>
                    <a:pt x="4" y="79"/>
                  </a:lnTo>
                  <a:lnTo>
                    <a:pt x="1" y="72"/>
                  </a:lnTo>
                  <a:lnTo>
                    <a:pt x="0" y="55"/>
                  </a:lnTo>
                  <a:close/>
                  <a:moveTo>
                    <a:pt x="28" y="56"/>
                  </a:moveTo>
                  <a:lnTo>
                    <a:pt x="28" y="56"/>
                  </a:lnTo>
                  <a:lnTo>
                    <a:pt x="30" y="64"/>
                  </a:lnTo>
                  <a:lnTo>
                    <a:pt x="32" y="71"/>
                  </a:lnTo>
                  <a:lnTo>
                    <a:pt x="33" y="76"/>
                  </a:lnTo>
                  <a:lnTo>
                    <a:pt x="36" y="80"/>
                  </a:lnTo>
                  <a:lnTo>
                    <a:pt x="41" y="84"/>
                  </a:lnTo>
                  <a:lnTo>
                    <a:pt x="44" y="87"/>
                  </a:lnTo>
                  <a:lnTo>
                    <a:pt x="49" y="88"/>
                  </a:lnTo>
                  <a:lnTo>
                    <a:pt x="56" y="88"/>
                  </a:lnTo>
                  <a:lnTo>
                    <a:pt x="61" y="88"/>
                  </a:lnTo>
                  <a:lnTo>
                    <a:pt x="65" y="87"/>
                  </a:lnTo>
                  <a:lnTo>
                    <a:pt x="70" y="84"/>
                  </a:lnTo>
                  <a:lnTo>
                    <a:pt x="73" y="80"/>
                  </a:lnTo>
                  <a:lnTo>
                    <a:pt x="77" y="76"/>
                  </a:lnTo>
                  <a:lnTo>
                    <a:pt x="80" y="71"/>
                  </a:lnTo>
                  <a:lnTo>
                    <a:pt x="81" y="64"/>
                  </a:lnTo>
                  <a:lnTo>
                    <a:pt x="81" y="56"/>
                  </a:lnTo>
                  <a:lnTo>
                    <a:pt x="81" y="48"/>
                  </a:lnTo>
                  <a:lnTo>
                    <a:pt x="80" y="42"/>
                  </a:lnTo>
                  <a:lnTo>
                    <a:pt x="77" y="37"/>
                  </a:lnTo>
                  <a:lnTo>
                    <a:pt x="73" y="32"/>
                  </a:lnTo>
                  <a:lnTo>
                    <a:pt x="70" y="27"/>
                  </a:lnTo>
                  <a:lnTo>
                    <a:pt x="65" y="26"/>
                  </a:lnTo>
                  <a:lnTo>
                    <a:pt x="61" y="24"/>
                  </a:lnTo>
                  <a:lnTo>
                    <a:pt x="56" y="24"/>
                  </a:lnTo>
                  <a:lnTo>
                    <a:pt x="49" y="24"/>
                  </a:lnTo>
                  <a:lnTo>
                    <a:pt x="44" y="26"/>
                  </a:lnTo>
                  <a:lnTo>
                    <a:pt x="41" y="27"/>
                  </a:lnTo>
                  <a:lnTo>
                    <a:pt x="36" y="32"/>
                  </a:lnTo>
                  <a:lnTo>
                    <a:pt x="33" y="37"/>
                  </a:lnTo>
                  <a:lnTo>
                    <a:pt x="32" y="42"/>
                  </a:lnTo>
                  <a:lnTo>
                    <a:pt x="30" y="48"/>
                  </a:lnTo>
                  <a:lnTo>
                    <a:pt x="28"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0"/>
            <p:cNvSpPr>
              <a:spLocks noChangeAspect="1"/>
            </p:cNvSpPr>
            <p:nvPr userDrawn="1"/>
          </p:nvSpPr>
          <p:spPr bwMode="auto">
            <a:xfrm>
              <a:off x="1324" y="2384"/>
              <a:ext cx="79" cy="54"/>
            </a:xfrm>
            <a:custGeom>
              <a:avLst/>
              <a:gdLst>
                <a:gd name="T0" fmla="*/ 1 w 158"/>
                <a:gd name="T1" fmla="*/ 0 h 109"/>
                <a:gd name="T2" fmla="*/ 1 w 158"/>
                <a:gd name="T3" fmla="*/ 0 h 109"/>
                <a:gd name="T4" fmla="*/ 1 w 158"/>
                <a:gd name="T5" fmla="*/ 0 h 109"/>
                <a:gd name="T6" fmla="*/ 1 w 158"/>
                <a:gd name="T7" fmla="*/ 0 h 109"/>
                <a:gd name="T8" fmla="*/ 2 w 158"/>
                <a:gd name="T9" fmla="*/ 0 h 109"/>
                <a:gd name="T10" fmla="*/ 2 w 158"/>
                <a:gd name="T11" fmla="*/ 0 h 109"/>
                <a:gd name="T12" fmla="*/ 2 w 158"/>
                <a:gd name="T13" fmla="*/ 0 h 109"/>
                <a:gd name="T14" fmla="*/ 2 w 158"/>
                <a:gd name="T15" fmla="*/ 0 h 109"/>
                <a:gd name="T16" fmla="*/ 2 w 158"/>
                <a:gd name="T17" fmla="*/ 0 h 109"/>
                <a:gd name="T18" fmla="*/ 2 w 158"/>
                <a:gd name="T19" fmla="*/ 0 h 109"/>
                <a:gd name="T20" fmla="*/ 3 w 158"/>
                <a:gd name="T21" fmla="*/ 0 h 109"/>
                <a:gd name="T22" fmla="*/ 3 w 158"/>
                <a:gd name="T23" fmla="*/ 0 h 109"/>
                <a:gd name="T24" fmla="*/ 3 w 158"/>
                <a:gd name="T25" fmla="*/ 0 h 109"/>
                <a:gd name="T26" fmla="*/ 3 w 158"/>
                <a:gd name="T27" fmla="*/ 0 h 109"/>
                <a:gd name="T28" fmla="*/ 3 w 158"/>
                <a:gd name="T29" fmla="*/ 1 h 109"/>
                <a:gd name="T30" fmla="*/ 3 w 158"/>
                <a:gd name="T31" fmla="*/ 0 h 109"/>
                <a:gd name="T32" fmla="*/ 3 w 158"/>
                <a:gd name="T33" fmla="*/ 0 h 109"/>
                <a:gd name="T34" fmla="*/ 2 w 158"/>
                <a:gd name="T35" fmla="*/ 0 h 109"/>
                <a:gd name="T36" fmla="*/ 2 w 158"/>
                <a:gd name="T37" fmla="*/ 0 h 109"/>
                <a:gd name="T38" fmla="*/ 2 w 158"/>
                <a:gd name="T39" fmla="*/ 0 h 109"/>
                <a:gd name="T40" fmla="*/ 2 w 158"/>
                <a:gd name="T41" fmla="*/ 0 h 109"/>
                <a:gd name="T42" fmla="*/ 2 w 158"/>
                <a:gd name="T43" fmla="*/ 0 h 109"/>
                <a:gd name="T44" fmla="*/ 2 w 158"/>
                <a:gd name="T45" fmla="*/ 0 h 109"/>
                <a:gd name="T46" fmla="*/ 2 w 158"/>
                <a:gd name="T47" fmla="*/ 1 h 109"/>
                <a:gd name="T48" fmla="*/ 2 w 158"/>
                <a:gd name="T49" fmla="*/ 0 h 109"/>
                <a:gd name="T50" fmla="*/ 2 w 158"/>
                <a:gd name="T51" fmla="*/ 0 h 109"/>
                <a:gd name="T52" fmla="*/ 1 w 158"/>
                <a:gd name="T53" fmla="*/ 0 h 109"/>
                <a:gd name="T54" fmla="*/ 1 w 158"/>
                <a:gd name="T55" fmla="*/ 0 h 109"/>
                <a:gd name="T56" fmla="*/ 1 w 158"/>
                <a:gd name="T57" fmla="*/ 0 h 109"/>
                <a:gd name="T58" fmla="*/ 1 w 158"/>
                <a:gd name="T59" fmla="*/ 0 h 109"/>
                <a:gd name="T60" fmla="*/ 1 w 158"/>
                <a:gd name="T61" fmla="*/ 0 h 109"/>
                <a:gd name="T62" fmla="*/ 1 w 158"/>
                <a:gd name="T63" fmla="*/ 0 h 109"/>
                <a:gd name="T64" fmla="*/ 1 w 158"/>
                <a:gd name="T65" fmla="*/ 0 h 109"/>
                <a:gd name="T66" fmla="*/ 1 w 158"/>
                <a:gd name="T67" fmla="*/ 0 h 109"/>
                <a:gd name="T68" fmla="*/ 0 w 158"/>
                <a:gd name="T69" fmla="*/ 1 h 109"/>
                <a:gd name="T70" fmla="*/ 0 w 158"/>
                <a:gd name="T71" fmla="*/ 0 h 1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8" h="109">
                  <a:moveTo>
                    <a:pt x="0" y="2"/>
                  </a:moveTo>
                  <a:lnTo>
                    <a:pt x="26" y="2"/>
                  </a:lnTo>
                  <a:lnTo>
                    <a:pt x="26" y="18"/>
                  </a:lnTo>
                  <a:lnTo>
                    <a:pt x="33" y="10"/>
                  </a:lnTo>
                  <a:lnTo>
                    <a:pt x="41" y="5"/>
                  </a:lnTo>
                  <a:lnTo>
                    <a:pt x="50" y="2"/>
                  </a:lnTo>
                  <a:lnTo>
                    <a:pt x="60" y="0"/>
                  </a:lnTo>
                  <a:lnTo>
                    <a:pt x="70" y="2"/>
                  </a:lnTo>
                  <a:lnTo>
                    <a:pt x="78" y="5"/>
                  </a:lnTo>
                  <a:lnTo>
                    <a:pt x="84" y="10"/>
                  </a:lnTo>
                  <a:lnTo>
                    <a:pt x="90" y="18"/>
                  </a:lnTo>
                  <a:lnTo>
                    <a:pt x="97" y="10"/>
                  </a:lnTo>
                  <a:lnTo>
                    <a:pt x="105" y="5"/>
                  </a:lnTo>
                  <a:lnTo>
                    <a:pt x="113" y="2"/>
                  </a:lnTo>
                  <a:lnTo>
                    <a:pt x="123" y="0"/>
                  </a:lnTo>
                  <a:lnTo>
                    <a:pt x="134" y="2"/>
                  </a:lnTo>
                  <a:lnTo>
                    <a:pt x="142" y="5"/>
                  </a:lnTo>
                  <a:lnTo>
                    <a:pt x="150" y="11"/>
                  </a:lnTo>
                  <a:lnTo>
                    <a:pt x="155" y="19"/>
                  </a:lnTo>
                  <a:lnTo>
                    <a:pt x="156" y="27"/>
                  </a:lnTo>
                  <a:lnTo>
                    <a:pt x="158" y="42"/>
                  </a:lnTo>
                  <a:lnTo>
                    <a:pt x="158" y="109"/>
                  </a:lnTo>
                  <a:lnTo>
                    <a:pt x="129" y="109"/>
                  </a:lnTo>
                  <a:lnTo>
                    <a:pt x="129" y="48"/>
                  </a:lnTo>
                  <a:lnTo>
                    <a:pt x="129" y="35"/>
                  </a:lnTo>
                  <a:lnTo>
                    <a:pt x="126" y="27"/>
                  </a:lnTo>
                  <a:lnTo>
                    <a:pt x="121" y="23"/>
                  </a:lnTo>
                  <a:lnTo>
                    <a:pt x="115" y="23"/>
                  </a:lnTo>
                  <a:lnTo>
                    <a:pt x="108" y="23"/>
                  </a:lnTo>
                  <a:lnTo>
                    <a:pt x="103" y="26"/>
                  </a:lnTo>
                  <a:lnTo>
                    <a:pt x="98" y="31"/>
                  </a:lnTo>
                  <a:lnTo>
                    <a:pt x="95" y="35"/>
                  </a:lnTo>
                  <a:lnTo>
                    <a:pt x="94" y="45"/>
                  </a:lnTo>
                  <a:lnTo>
                    <a:pt x="94" y="58"/>
                  </a:lnTo>
                  <a:lnTo>
                    <a:pt x="94" y="109"/>
                  </a:lnTo>
                  <a:lnTo>
                    <a:pt x="65" y="109"/>
                  </a:lnTo>
                  <a:lnTo>
                    <a:pt x="65" y="52"/>
                  </a:lnTo>
                  <a:lnTo>
                    <a:pt x="65" y="39"/>
                  </a:lnTo>
                  <a:lnTo>
                    <a:pt x="63" y="31"/>
                  </a:lnTo>
                  <a:lnTo>
                    <a:pt x="62" y="27"/>
                  </a:lnTo>
                  <a:lnTo>
                    <a:pt x="58" y="24"/>
                  </a:lnTo>
                  <a:lnTo>
                    <a:pt x="55" y="23"/>
                  </a:lnTo>
                  <a:lnTo>
                    <a:pt x="50" y="23"/>
                  </a:lnTo>
                  <a:lnTo>
                    <a:pt x="44" y="23"/>
                  </a:lnTo>
                  <a:lnTo>
                    <a:pt x="37" y="26"/>
                  </a:lnTo>
                  <a:lnTo>
                    <a:pt x="34" y="29"/>
                  </a:lnTo>
                  <a:lnTo>
                    <a:pt x="31" y="35"/>
                  </a:lnTo>
                  <a:lnTo>
                    <a:pt x="29" y="45"/>
                  </a:lnTo>
                  <a:lnTo>
                    <a:pt x="28" y="58"/>
                  </a:lnTo>
                  <a:lnTo>
                    <a:pt x="28" y="109"/>
                  </a:lnTo>
                  <a:lnTo>
                    <a:pt x="0" y="109"/>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1"/>
            <p:cNvSpPr>
              <a:spLocks noChangeAspect="1" noEditPoints="1"/>
            </p:cNvSpPr>
            <p:nvPr userDrawn="1"/>
          </p:nvSpPr>
          <p:spPr bwMode="auto">
            <a:xfrm>
              <a:off x="1418" y="2364"/>
              <a:ext cx="15" cy="74"/>
            </a:xfrm>
            <a:custGeom>
              <a:avLst/>
              <a:gdLst>
                <a:gd name="T0" fmla="*/ 0 w 29"/>
                <a:gd name="T1" fmla="*/ 1 h 147"/>
                <a:gd name="T2" fmla="*/ 0 w 29"/>
                <a:gd name="T3" fmla="*/ 0 h 147"/>
                <a:gd name="T4" fmla="*/ 1 w 29"/>
                <a:gd name="T5" fmla="*/ 0 h 147"/>
                <a:gd name="T6" fmla="*/ 1 w 29"/>
                <a:gd name="T7" fmla="*/ 1 h 147"/>
                <a:gd name="T8" fmla="*/ 0 w 29"/>
                <a:gd name="T9" fmla="*/ 1 h 147"/>
                <a:gd name="T10" fmla="*/ 0 w 29"/>
                <a:gd name="T11" fmla="*/ 1 h 147"/>
                <a:gd name="T12" fmla="*/ 0 w 29"/>
                <a:gd name="T13" fmla="*/ 1 h 147"/>
                <a:gd name="T14" fmla="*/ 0 w 29"/>
                <a:gd name="T15" fmla="*/ 3 h 147"/>
                <a:gd name="T16" fmla="*/ 0 w 29"/>
                <a:gd name="T17" fmla="*/ 1 h 147"/>
                <a:gd name="T18" fmla="*/ 1 w 29"/>
                <a:gd name="T19" fmla="*/ 1 h 147"/>
                <a:gd name="T20" fmla="*/ 1 w 29"/>
                <a:gd name="T21" fmla="*/ 3 h 147"/>
                <a:gd name="T22" fmla="*/ 0 w 29"/>
                <a:gd name="T23" fmla="*/ 3 h 147"/>
                <a:gd name="T24" fmla="*/ 0 w 29"/>
                <a:gd name="T25" fmla="*/ 3 h 147"/>
                <a:gd name="T26" fmla="*/ 0 w 29"/>
                <a:gd name="T27" fmla="*/ 3 h 1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 h="147">
                  <a:moveTo>
                    <a:pt x="0" y="25"/>
                  </a:moveTo>
                  <a:lnTo>
                    <a:pt x="0" y="0"/>
                  </a:lnTo>
                  <a:lnTo>
                    <a:pt x="29" y="0"/>
                  </a:lnTo>
                  <a:lnTo>
                    <a:pt x="29" y="25"/>
                  </a:lnTo>
                  <a:lnTo>
                    <a:pt x="0" y="25"/>
                  </a:lnTo>
                  <a:close/>
                  <a:moveTo>
                    <a:pt x="0" y="147"/>
                  </a:moveTo>
                  <a:lnTo>
                    <a:pt x="0" y="40"/>
                  </a:lnTo>
                  <a:lnTo>
                    <a:pt x="29" y="40"/>
                  </a:lnTo>
                  <a:lnTo>
                    <a:pt x="29" y="147"/>
                  </a:lnTo>
                  <a:lnTo>
                    <a:pt x="0"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42"/>
            <p:cNvSpPr>
              <a:spLocks noChangeAspect="1"/>
            </p:cNvSpPr>
            <p:nvPr userDrawn="1"/>
          </p:nvSpPr>
          <p:spPr bwMode="auto">
            <a:xfrm>
              <a:off x="1446" y="2384"/>
              <a:ext cx="50" cy="56"/>
            </a:xfrm>
            <a:custGeom>
              <a:avLst/>
              <a:gdLst>
                <a:gd name="T0" fmla="*/ 1 w 101"/>
                <a:gd name="T1" fmla="*/ 0 h 113"/>
                <a:gd name="T2" fmla="*/ 1 w 101"/>
                <a:gd name="T3" fmla="*/ 0 h 113"/>
                <a:gd name="T4" fmla="*/ 1 w 101"/>
                <a:gd name="T5" fmla="*/ 0 h 113"/>
                <a:gd name="T6" fmla="*/ 0 w 101"/>
                <a:gd name="T7" fmla="*/ 0 h 113"/>
                <a:gd name="T8" fmla="*/ 0 w 101"/>
                <a:gd name="T9" fmla="*/ 0 h 113"/>
                <a:gd name="T10" fmla="*/ 0 w 101"/>
                <a:gd name="T11" fmla="*/ 0 h 113"/>
                <a:gd name="T12" fmla="*/ 0 w 101"/>
                <a:gd name="T13" fmla="*/ 0 h 113"/>
                <a:gd name="T14" fmla="*/ 0 w 101"/>
                <a:gd name="T15" fmla="*/ 0 h 113"/>
                <a:gd name="T16" fmla="*/ 0 w 101"/>
                <a:gd name="T17" fmla="*/ 0 h 113"/>
                <a:gd name="T18" fmla="*/ 0 w 101"/>
                <a:gd name="T19" fmla="*/ 1 h 113"/>
                <a:gd name="T20" fmla="*/ 0 w 101"/>
                <a:gd name="T21" fmla="*/ 1 h 113"/>
                <a:gd name="T22" fmla="*/ 0 w 101"/>
                <a:gd name="T23" fmla="*/ 1 h 113"/>
                <a:gd name="T24" fmla="*/ 0 w 101"/>
                <a:gd name="T25" fmla="*/ 1 h 113"/>
                <a:gd name="T26" fmla="*/ 0 w 101"/>
                <a:gd name="T27" fmla="*/ 1 h 113"/>
                <a:gd name="T28" fmla="*/ 1 w 101"/>
                <a:gd name="T29" fmla="*/ 1 h 113"/>
                <a:gd name="T30" fmla="*/ 1 w 101"/>
                <a:gd name="T31" fmla="*/ 1 h 113"/>
                <a:gd name="T32" fmla="*/ 1 w 101"/>
                <a:gd name="T33" fmla="*/ 1 h 113"/>
                <a:gd name="T34" fmla="*/ 1 w 101"/>
                <a:gd name="T35" fmla="*/ 1 h 113"/>
                <a:gd name="T36" fmla="*/ 1 w 101"/>
                <a:gd name="T37" fmla="*/ 1 h 113"/>
                <a:gd name="T38" fmla="*/ 1 w 101"/>
                <a:gd name="T39" fmla="*/ 1 h 113"/>
                <a:gd name="T40" fmla="*/ 0 w 101"/>
                <a:gd name="T41" fmla="*/ 1 h 113"/>
                <a:gd name="T42" fmla="*/ 0 w 101"/>
                <a:gd name="T43" fmla="*/ 1 h 113"/>
                <a:gd name="T44" fmla="*/ 0 w 101"/>
                <a:gd name="T45" fmla="*/ 1 h 113"/>
                <a:gd name="T46" fmla="*/ 0 w 101"/>
                <a:gd name="T47" fmla="*/ 1 h 113"/>
                <a:gd name="T48" fmla="*/ 0 w 101"/>
                <a:gd name="T49" fmla="*/ 1 h 113"/>
                <a:gd name="T50" fmla="*/ 0 w 101"/>
                <a:gd name="T51" fmla="*/ 1 h 113"/>
                <a:gd name="T52" fmla="*/ 0 w 101"/>
                <a:gd name="T53" fmla="*/ 0 h 113"/>
                <a:gd name="T54" fmla="*/ 0 w 101"/>
                <a:gd name="T55" fmla="*/ 0 h 113"/>
                <a:gd name="T56" fmla="*/ 0 w 101"/>
                <a:gd name="T57" fmla="*/ 0 h 113"/>
                <a:gd name="T58" fmla="*/ 0 w 101"/>
                <a:gd name="T59" fmla="*/ 0 h 113"/>
                <a:gd name="T60" fmla="*/ 0 w 101"/>
                <a:gd name="T61" fmla="*/ 0 h 113"/>
                <a:gd name="T62" fmla="*/ 0 w 101"/>
                <a:gd name="T63" fmla="*/ 0 h 113"/>
                <a:gd name="T64" fmla="*/ 1 w 101"/>
                <a:gd name="T65" fmla="*/ 0 h 113"/>
                <a:gd name="T66" fmla="*/ 1 w 101"/>
                <a:gd name="T67" fmla="*/ 0 h 113"/>
                <a:gd name="T68" fmla="*/ 1 w 101"/>
                <a:gd name="T69" fmla="*/ 0 h 113"/>
                <a:gd name="T70" fmla="*/ 1 w 101"/>
                <a:gd name="T71" fmla="*/ 0 h 113"/>
                <a:gd name="T72" fmla="*/ 1 w 101"/>
                <a:gd name="T73" fmla="*/ 0 h 113"/>
                <a:gd name="T74" fmla="*/ 1 w 101"/>
                <a:gd name="T75" fmla="*/ 0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1" h="113">
                  <a:moveTo>
                    <a:pt x="100" y="34"/>
                  </a:moveTo>
                  <a:lnTo>
                    <a:pt x="72" y="39"/>
                  </a:lnTo>
                  <a:lnTo>
                    <a:pt x="69" y="32"/>
                  </a:lnTo>
                  <a:lnTo>
                    <a:pt x="66" y="27"/>
                  </a:lnTo>
                  <a:lnTo>
                    <a:pt x="59" y="24"/>
                  </a:lnTo>
                  <a:lnTo>
                    <a:pt x="51" y="23"/>
                  </a:lnTo>
                  <a:lnTo>
                    <a:pt x="47" y="23"/>
                  </a:lnTo>
                  <a:lnTo>
                    <a:pt x="43" y="24"/>
                  </a:lnTo>
                  <a:lnTo>
                    <a:pt x="39" y="26"/>
                  </a:lnTo>
                  <a:lnTo>
                    <a:pt x="35" y="29"/>
                  </a:lnTo>
                  <a:lnTo>
                    <a:pt x="32" y="34"/>
                  </a:lnTo>
                  <a:lnTo>
                    <a:pt x="31" y="40"/>
                  </a:lnTo>
                  <a:lnTo>
                    <a:pt x="29" y="55"/>
                  </a:lnTo>
                  <a:lnTo>
                    <a:pt x="31" y="71"/>
                  </a:lnTo>
                  <a:lnTo>
                    <a:pt x="32" y="77"/>
                  </a:lnTo>
                  <a:lnTo>
                    <a:pt x="35" y="80"/>
                  </a:lnTo>
                  <a:lnTo>
                    <a:pt x="39" y="85"/>
                  </a:lnTo>
                  <a:lnTo>
                    <a:pt x="43" y="87"/>
                  </a:lnTo>
                  <a:lnTo>
                    <a:pt x="48" y="88"/>
                  </a:lnTo>
                  <a:lnTo>
                    <a:pt x="53" y="88"/>
                  </a:lnTo>
                  <a:lnTo>
                    <a:pt x="59" y="88"/>
                  </a:lnTo>
                  <a:lnTo>
                    <a:pt x="66" y="84"/>
                  </a:lnTo>
                  <a:lnTo>
                    <a:pt x="71" y="77"/>
                  </a:lnTo>
                  <a:lnTo>
                    <a:pt x="74" y="68"/>
                  </a:lnTo>
                  <a:lnTo>
                    <a:pt x="101" y="72"/>
                  </a:lnTo>
                  <a:lnTo>
                    <a:pt x="98" y="82"/>
                  </a:lnTo>
                  <a:lnTo>
                    <a:pt x="95" y="90"/>
                  </a:lnTo>
                  <a:lnTo>
                    <a:pt x="90" y="97"/>
                  </a:lnTo>
                  <a:lnTo>
                    <a:pt x="84" y="103"/>
                  </a:lnTo>
                  <a:lnTo>
                    <a:pt x="77" y="106"/>
                  </a:lnTo>
                  <a:lnTo>
                    <a:pt x="71" y="109"/>
                  </a:lnTo>
                  <a:lnTo>
                    <a:pt x="61" y="111"/>
                  </a:lnTo>
                  <a:lnTo>
                    <a:pt x="51" y="113"/>
                  </a:lnTo>
                  <a:lnTo>
                    <a:pt x="40" y="111"/>
                  </a:lnTo>
                  <a:lnTo>
                    <a:pt x="31" y="109"/>
                  </a:lnTo>
                  <a:lnTo>
                    <a:pt x="21" y="105"/>
                  </a:lnTo>
                  <a:lnTo>
                    <a:pt x="15" y="98"/>
                  </a:lnTo>
                  <a:lnTo>
                    <a:pt x="8" y="90"/>
                  </a:lnTo>
                  <a:lnTo>
                    <a:pt x="3" y="80"/>
                  </a:lnTo>
                  <a:lnTo>
                    <a:pt x="0" y="69"/>
                  </a:lnTo>
                  <a:lnTo>
                    <a:pt x="0" y="56"/>
                  </a:lnTo>
                  <a:lnTo>
                    <a:pt x="0" y="43"/>
                  </a:lnTo>
                  <a:lnTo>
                    <a:pt x="3" y="32"/>
                  </a:lnTo>
                  <a:lnTo>
                    <a:pt x="8" y="23"/>
                  </a:lnTo>
                  <a:lnTo>
                    <a:pt x="15" y="15"/>
                  </a:lnTo>
                  <a:lnTo>
                    <a:pt x="21" y="8"/>
                  </a:lnTo>
                  <a:lnTo>
                    <a:pt x="31" y="3"/>
                  </a:lnTo>
                  <a:lnTo>
                    <a:pt x="40" y="2"/>
                  </a:lnTo>
                  <a:lnTo>
                    <a:pt x="51" y="0"/>
                  </a:lnTo>
                  <a:lnTo>
                    <a:pt x="61" y="0"/>
                  </a:lnTo>
                  <a:lnTo>
                    <a:pt x="69" y="2"/>
                  </a:lnTo>
                  <a:lnTo>
                    <a:pt x="77" y="5"/>
                  </a:lnTo>
                  <a:lnTo>
                    <a:pt x="84" y="8"/>
                  </a:lnTo>
                  <a:lnTo>
                    <a:pt x="88" y="13"/>
                  </a:lnTo>
                  <a:lnTo>
                    <a:pt x="93" y="19"/>
                  </a:lnTo>
                  <a:lnTo>
                    <a:pt x="96" y="26"/>
                  </a:lnTo>
                  <a:lnTo>
                    <a:pt x="10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43"/>
            <p:cNvSpPr>
              <a:spLocks noChangeAspect="1"/>
            </p:cNvSpPr>
            <p:nvPr userDrawn="1"/>
          </p:nvSpPr>
          <p:spPr bwMode="auto">
            <a:xfrm>
              <a:off x="1538" y="2364"/>
              <a:ext cx="56" cy="74"/>
            </a:xfrm>
            <a:custGeom>
              <a:avLst/>
              <a:gdLst>
                <a:gd name="T0" fmla="*/ 0 w 112"/>
                <a:gd name="T1" fmla="*/ 3 h 147"/>
                <a:gd name="T2" fmla="*/ 0 w 112"/>
                <a:gd name="T3" fmla="*/ 0 h 147"/>
                <a:gd name="T4" fmla="*/ 2 w 112"/>
                <a:gd name="T5" fmla="*/ 0 h 147"/>
                <a:gd name="T6" fmla="*/ 2 w 112"/>
                <a:gd name="T7" fmla="*/ 1 h 147"/>
                <a:gd name="T8" fmla="*/ 1 w 112"/>
                <a:gd name="T9" fmla="*/ 1 h 147"/>
                <a:gd name="T10" fmla="*/ 1 w 112"/>
                <a:gd name="T11" fmla="*/ 1 h 147"/>
                <a:gd name="T12" fmla="*/ 2 w 112"/>
                <a:gd name="T13" fmla="*/ 1 h 147"/>
                <a:gd name="T14" fmla="*/ 2 w 112"/>
                <a:gd name="T15" fmla="*/ 2 h 147"/>
                <a:gd name="T16" fmla="*/ 1 w 112"/>
                <a:gd name="T17" fmla="*/ 2 h 147"/>
                <a:gd name="T18" fmla="*/ 1 w 112"/>
                <a:gd name="T19" fmla="*/ 2 h 147"/>
                <a:gd name="T20" fmla="*/ 2 w 112"/>
                <a:gd name="T21" fmla="*/ 2 h 147"/>
                <a:gd name="T22" fmla="*/ 2 w 112"/>
                <a:gd name="T23" fmla="*/ 3 h 147"/>
                <a:gd name="T24" fmla="*/ 0 w 112"/>
                <a:gd name="T25" fmla="*/ 3 h 147"/>
                <a:gd name="T26" fmla="*/ 0 w 112"/>
                <a:gd name="T27" fmla="*/ 3 h 147"/>
                <a:gd name="T28" fmla="*/ 0 w 112"/>
                <a:gd name="T29" fmla="*/ 3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2" h="147">
                  <a:moveTo>
                    <a:pt x="0" y="147"/>
                  </a:moveTo>
                  <a:lnTo>
                    <a:pt x="0" y="0"/>
                  </a:lnTo>
                  <a:lnTo>
                    <a:pt x="109" y="0"/>
                  </a:lnTo>
                  <a:lnTo>
                    <a:pt x="109" y="25"/>
                  </a:lnTo>
                  <a:lnTo>
                    <a:pt x="30" y="25"/>
                  </a:lnTo>
                  <a:lnTo>
                    <a:pt x="30" y="57"/>
                  </a:lnTo>
                  <a:lnTo>
                    <a:pt x="104" y="57"/>
                  </a:lnTo>
                  <a:lnTo>
                    <a:pt x="104" y="83"/>
                  </a:lnTo>
                  <a:lnTo>
                    <a:pt x="30" y="83"/>
                  </a:lnTo>
                  <a:lnTo>
                    <a:pt x="30" y="123"/>
                  </a:lnTo>
                  <a:lnTo>
                    <a:pt x="112" y="123"/>
                  </a:lnTo>
                  <a:lnTo>
                    <a:pt x="112" y="147"/>
                  </a:lnTo>
                  <a:lnTo>
                    <a:pt x="0"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4"/>
            <p:cNvSpPr>
              <a:spLocks noChangeAspect="1"/>
            </p:cNvSpPr>
            <p:nvPr userDrawn="1"/>
          </p:nvSpPr>
          <p:spPr bwMode="auto">
            <a:xfrm>
              <a:off x="1608" y="2384"/>
              <a:ext cx="49" cy="54"/>
            </a:xfrm>
            <a:custGeom>
              <a:avLst/>
              <a:gdLst>
                <a:gd name="T0" fmla="*/ 2 w 98"/>
                <a:gd name="T1" fmla="*/ 1 h 109"/>
                <a:gd name="T2" fmla="*/ 2 w 98"/>
                <a:gd name="T3" fmla="*/ 1 h 109"/>
                <a:gd name="T4" fmla="*/ 2 w 98"/>
                <a:gd name="T5" fmla="*/ 0 h 109"/>
                <a:gd name="T6" fmla="*/ 2 w 98"/>
                <a:gd name="T7" fmla="*/ 0 h 109"/>
                <a:gd name="T8" fmla="*/ 2 w 98"/>
                <a:gd name="T9" fmla="*/ 0 h 109"/>
                <a:gd name="T10" fmla="*/ 2 w 98"/>
                <a:gd name="T11" fmla="*/ 0 h 109"/>
                <a:gd name="T12" fmla="*/ 2 w 98"/>
                <a:gd name="T13" fmla="*/ 0 h 109"/>
                <a:gd name="T14" fmla="*/ 1 w 98"/>
                <a:gd name="T15" fmla="*/ 0 h 109"/>
                <a:gd name="T16" fmla="*/ 1 w 98"/>
                <a:gd name="T17" fmla="*/ 0 h 109"/>
                <a:gd name="T18" fmla="*/ 1 w 98"/>
                <a:gd name="T19" fmla="*/ 0 h 109"/>
                <a:gd name="T20" fmla="*/ 1 w 98"/>
                <a:gd name="T21" fmla="*/ 0 h 109"/>
                <a:gd name="T22" fmla="*/ 1 w 98"/>
                <a:gd name="T23" fmla="*/ 0 h 109"/>
                <a:gd name="T24" fmla="*/ 1 w 98"/>
                <a:gd name="T25" fmla="*/ 0 h 109"/>
                <a:gd name="T26" fmla="*/ 1 w 98"/>
                <a:gd name="T27" fmla="*/ 0 h 109"/>
                <a:gd name="T28" fmla="*/ 1 w 98"/>
                <a:gd name="T29" fmla="*/ 0 h 109"/>
                <a:gd name="T30" fmla="*/ 1 w 98"/>
                <a:gd name="T31" fmla="*/ 0 h 109"/>
                <a:gd name="T32" fmla="*/ 1 w 98"/>
                <a:gd name="T33" fmla="*/ 0 h 109"/>
                <a:gd name="T34" fmla="*/ 1 w 98"/>
                <a:gd name="T35" fmla="*/ 0 h 109"/>
                <a:gd name="T36" fmla="*/ 1 w 98"/>
                <a:gd name="T37" fmla="*/ 0 h 109"/>
                <a:gd name="T38" fmla="*/ 1 w 98"/>
                <a:gd name="T39" fmla="*/ 0 h 109"/>
                <a:gd name="T40" fmla="*/ 1 w 98"/>
                <a:gd name="T41" fmla="*/ 0 h 109"/>
                <a:gd name="T42" fmla="*/ 1 w 98"/>
                <a:gd name="T43" fmla="*/ 1 h 109"/>
                <a:gd name="T44" fmla="*/ 0 w 98"/>
                <a:gd name="T45" fmla="*/ 1 h 109"/>
                <a:gd name="T46" fmla="*/ 0 w 98"/>
                <a:gd name="T47" fmla="*/ 0 h 109"/>
                <a:gd name="T48" fmla="*/ 1 w 98"/>
                <a:gd name="T49" fmla="*/ 0 h 109"/>
                <a:gd name="T50" fmla="*/ 1 w 98"/>
                <a:gd name="T51" fmla="*/ 0 h 109"/>
                <a:gd name="T52" fmla="*/ 1 w 98"/>
                <a:gd name="T53" fmla="*/ 0 h 109"/>
                <a:gd name="T54" fmla="*/ 1 w 98"/>
                <a:gd name="T55" fmla="*/ 0 h 109"/>
                <a:gd name="T56" fmla="*/ 1 w 98"/>
                <a:gd name="T57" fmla="*/ 0 h 109"/>
                <a:gd name="T58" fmla="*/ 1 w 98"/>
                <a:gd name="T59" fmla="*/ 0 h 109"/>
                <a:gd name="T60" fmla="*/ 1 w 98"/>
                <a:gd name="T61" fmla="*/ 0 h 109"/>
                <a:gd name="T62" fmla="*/ 1 w 98"/>
                <a:gd name="T63" fmla="*/ 0 h 109"/>
                <a:gd name="T64" fmla="*/ 2 w 98"/>
                <a:gd name="T65" fmla="*/ 0 h 109"/>
                <a:gd name="T66" fmla="*/ 2 w 98"/>
                <a:gd name="T67" fmla="*/ 0 h 109"/>
                <a:gd name="T68" fmla="*/ 2 w 98"/>
                <a:gd name="T69" fmla="*/ 0 h 109"/>
                <a:gd name="T70" fmla="*/ 2 w 98"/>
                <a:gd name="T71" fmla="*/ 0 h 109"/>
                <a:gd name="T72" fmla="*/ 2 w 98"/>
                <a:gd name="T73" fmla="*/ 0 h 109"/>
                <a:gd name="T74" fmla="*/ 2 w 98"/>
                <a:gd name="T75" fmla="*/ 0 h 109"/>
                <a:gd name="T76" fmla="*/ 2 w 98"/>
                <a:gd name="T77" fmla="*/ 0 h 109"/>
                <a:gd name="T78" fmla="*/ 2 w 98"/>
                <a:gd name="T79" fmla="*/ 0 h 109"/>
                <a:gd name="T80" fmla="*/ 2 w 98"/>
                <a:gd name="T81" fmla="*/ 0 h 109"/>
                <a:gd name="T82" fmla="*/ 2 w 98"/>
                <a:gd name="T83" fmla="*/ 0 h 109"/>
                <a:gd name="T84" fmla="*/ 2 w 98"/>
                <a:gd name="T85" fmla="*/ 0 h 109"/>
                <a:gd name="T86" fmla="*/ 2 w 98"/>
                <a:gd name="T87" fmla="*/ 1 h 109"/>
                <a:gd name="T88" fmla="*/ 2 w 98"/>
                <a:gd name="T89" fmla="*/ 1 h 109"/>
                <a:gd name="T90" fmla="*/ 2 w 98"/>
                <a:gd name="T91" fmla="*/ 1 h 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8" h="109">
                  <a:moveTo>
                    <a:pt x="98" y="109"/>
                  </a:moveTo>
                  <a:lnTo>
                    <a:pt x="69" y="109"/>
                  </a:lnTo>
                  <a:lnTo>
                    <a:pt x="69" y="55"/>
                  </a:lnTo>
                  <a:lnTo>
                    <a:pt x="69" y="40"/>
                  </a:lnTo>
                  <a:lnTo>
                    <a:pt x="67" y="32"/>
                  </a:lnTo>
                  <a:lnTo>
                    <a:pt x="64" y="27"/>
                  </a:lnTo>
                  <a:lnTo>
                    <a:pt x="61" y="24"/>
                  </a:lnTo>
                  <a:lnTo>
                    <a:pt x="57" y="23"/>
                  </a:lnTo>
                  <a:lnTo>
                    <a:pt x="51" y="23"/>
                  </a:lnTo>
                  <a:lnTo>
                    <a:pt x="45" y="23"/>
                  </a:lnTo>
                  <a:lnTo>
                    <a:pt x="38" y="26"/>
                  </a:lnTo>
                  <a:lnTo>
                    <a:pt x="33" y="31"/>
                  </a:lnTo>
                  <a:lnTo>
                    <a:pt x="30" y="37"/>
                  </a:lnTo>
                  <a:lnTo>
                    <a:pt x="28" y="47"/>
                  </a:lnTo>
                  <a:lnTo>
                    <a:pt x="28" y="61"/>
                  </a:lnTo>
                  <a:lnTo>
                    <a:pt x="28" y="109"/>
                  </a:lnTo>
                  <a:lnTo>
                    <a:pt x="0" y="109"/>
                  </a:lnTo>
                  <a:lnTo>
                    <a:pt x="0" y="2"/>
                  </a:lnTo>
                  <a:lnTo>
                    <a:pt x="27" y="2"/>
                  </a:lnTo>
                  <a:lnTo>
                    <a:pt x="27" y="18"/>
                  </a:lnTo>
                  <a:lnTo>
                    <a:pt x="33" y="10"/>
                  </a:lnTo>
                  <a:lnTo>
                    <a:pt x="41" y="5"/>
                  </a:lnTo>
                  <a:lnTo>
                    <a:pt x="51" y="2"/>
                  </a:lnTo>
                  <a:lnTo>
                    <a:pt x="61" y="0"/>
                  </a:lnTo>
                  <a:lnTo>
                    <a:pt x="70" y="2"/>
                  </a:lnTo>
                  <a:lnTo>
                    <a:pt x="78" y="3"/>
                  </a:lnTo>
                  <a:lnTo>
                    <a:pt x="85" y="8"/>
                  </a:lnTo>
                  <a:lnTo>
                    <a:pt x="90" y="13"/>
                  </a:lnTo>
                  <a:lnTo>
                    <a:pt x="93" y="18"/>
                  </a:lnTo>
                  <a:lnTo>
                    <a:pt x="96" y="24"/>
                  </a:lnTo>
                  <a:lnTo>
                    <a:pt x="98" y="32"/>
                  </a:lnTo>
                  <a:lnTo>
                    <a:pt x="98" y="43"/>
                  </a:lnTo>
                  <a:lnTo>
                    <a:pt x="98"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5"/>
            <p:cNvSpPr>
              <a:spLocks noChangeAspect="1" noEditPoints="1"/>
            </p:cNvSpPr>
            <p:nvPr userDrawn="1"/>
          </p:nvSpPr>
          <p:spPr bwMode="auto">
            <a:xfrm>
              <a:off x="1668" y="2384"/>
              <a:ext cx="51" cy="56"/>
            </a:xfrm>
            <a:custGeom>
              <a:avLst/>
              <a:gdLst>
                <a:gd name="T0" fmla="*/ 2 w 101"/>
                <a:gd name="T1" fmla="*/ 1 h 113"/>
                <a:gd name="T2" fmla="*/ 2 w 101"/>
                <a:gd name="T3" fmla="*/ 1 h 113"/>
                <a:gd name="T4" fmla="*/ 2 w 101"/>
                <a:gd name="T5" fmla="*/ 1 h 113"/>
                <a:gd name="T6" fmla="*/ 2 w 101"/>
                <a:gd name="T7" fmla="*/ 1 h 113"/>
                <a:gd name="T8" fmla="*/ 2 w 101"/>
                <a:gd name="T9" fmla="*/ 1 h 113"/>
                <a:gd name="T10" fmla="*/ 1 w 101"/>
                <a:gd name="T11" fmla="*/ 1 h 113"/>
                <a:gd name="T12" fmla="*/ 1 w 101"/>
                <a:gd name="T13" fmla="*/ 1 h 113"/>
                <a:gd name="T14" fmla="*/ 1 w 101"/>
                <a:gd name="T15" fmla="*/ 1 h 113"/>
                <a:gd name="T16" fmla="*/ 1 w 101"/>
                <a:gd name="T17" fmla="*/ 1 h 113"/>
                <a:gd name="T18" fmla="*/ 1 w 101"/>
                <a:gd name="T19" fmla="*/ 1 h 113"/>
                <a:gd name="T20" fmla="*/ 0 w 101"/>
                <a:gd name="T21" fmla="*/ 0 h 113"/>
                <a:gd name="T22" fmla="*/ 1 w 101"/>
                <a:gd name="T23" fmla="*/ 0 h 113"/>
                <a:gd name="T24" fmla="*/ 1 w 101"/>
                <a:gd name="T25" fmla="*/ 0 h 113"/>
                <a:gd name="T26" fmla="*/ 1 w 101"/>
                <a:gd name="T27" fmla="*/ 0 h 113"/>
                <a:gd name="T28" fmla="*/ 1 w 101"/>
                <a:gd name="T29" fmla="*/ 0 h 113"/>
                <a:gd name="T30" fmla="*/ 1 w 101"/>
                <a:gd name="T31" fmla="*/ 0 h 113"/>
                <a:gd name="T32" fmla="*/ 1 w 101"/>
                <a:gd name="T33" fmla="*/ 0 h 113"/>
                <a:gd name="T34" fmla="*/ 2 w 101"/>
                <a:gd name="T35" fmla="*/ 0 h 113"/>
                <a:gd name="T36" fmla="*/ 2 w 101"/>
                <a:gd name="T37" fmla="*/ 0 h 113"/>
                <a:gd name="T38" fmla="*/ 2 w 101"/>
                <a:gd name="T39" fmla="*/ 0 h 113"/>
                <a:gd name="T40" fmla="*/ 2 w 101"/>
                <a:gd name="T41" fmla="*/ 1 h 113"/>
                <a:gd name="T42" fmla="*/ 1 w 101"/>
                <a:gd name="T43" fmla="*/ 1 h 113"/>
                <a:gd name="T44" fmla="*/ 1 w 101"/>
                <a:gd name="T45" fmla="*/ 1 h 113"/>
                <a:gd name="T46" fmla="*/ 1 w 101"/>
                <a:gd name="T47" fmla="*/ 1 h 113"/>
                <a:gd name="T48" fmla="*/ 1 w 101"/>
                <a:gd name="T49" fmla="*/ 1 h 113"/>
                <a:gd name="T50" fmla="*/ 1 w 101"/>
                <a:gd name="T51" fmla="*/ 1 h 113"/>
                <a:gd name="T52" fmla="*/ 1 w 101"/>
                <a:gd name="T53" fmla="*/ 1 h 113"/>
                <a:gd name="T54" fmla="*/ 2 w 101"/>
                <a:gd name="T55" fmla="*/ 1 h 113"/>
                <a:gd name="T56" fmla="*/ 2 w 101"/>
                <a:gd name="T57" fmla="*/ 1 h 113"/>
                <a:gd name="T58" fmla="*/ 2 w 101"/>
                <a:gd name="T59" fmla="*/ 0 h 113"/>
                <a:gd name="T60" fmla="*/ 2 w 101"/>
                <a:gd name="T61" fmla="*/ 0 h 113"/>
                <a:gd name="T62" fmla="*/ 2 w 101"/>
                <a:gd name="T63" fmla="*/ 0 h 113"/>
                <a:gd name="T64" fmla="*/ 1 w 101"/>
                <a:gd name="T65" fmla="*/ 0 h 113"/>
                <a:gd name="T66" fmla="*/ 1 w 101"/>
                <a:gd name="T67" fmla="*/ 0 h 113"/>
                <a:gd name="T68" fmla="*/ 1 w 101"/>
                <a:gd name="T69" fmla="*/ 0 h 113"/>
                <a:gd name="T70" fmla="*/ 1 w 101"/>
                <a:gd name="T71" fmla="*/ 0 h 113"/>
                <a:gd name="T72" fmla="*/ 1 w 101"/>
                <a:gd name="T73" fmla="*/ 0 h 113"/>
                <a:gd name="T74" fmla="*/ 2 w 101"/>
                <a:gd name="T75" fmla="*/ 0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1" h="113">
                  <a:moveTo>
                    <a:pt x="71" y="76"/>
                  </a:moveTo>
                  <a:lnTo>
                    <a:pt x="100" y="80"/>
                  </a:lnTo>
                  <a:lnTo>
                    <a:pt x="96" y="87"/>
                  </a:lnTo>
                  <a:lnTo>
                    <a:pt x="92" y="93"/>
                  </a:lnTo>
                  <a:lnTo>
                    <a:pt x="87" y="100"/>
                  </a:lnTo>
                  <a:lnTo>
                    <a:pt x="82" y="105"/>
                  </a:lnTo>
                  <a:lnTo>
                    <a:pt x="76" y="108"/>
                  </a:lnTo>
                  <a:lnTo>
                    <a:pt x="69" y="111"/>
                  </a:lnTo>
                  <a:lnTo>
                    <a:pt x="61" y="111"/>
                  </a:lnTo>
                  <a:lnTo>
                    <a:pt x="53" y="113"/>
                  </a:lnTo>
                  <a:lnTo>
                    <a:pt x="40" y="111"/>
                  </a:lnTo>
                  <a:lnTo>
                    <a:pt x="29" y="108"/>
                  </a:lnTo>
                  <a:lnTo>
                    <a:pt x="19" y="101"/>
                  </a:lnTo>
                  <a:lnTo>
                    <a:pt x="11" y="93"/>
                  </a:lnTo>
                  <a:lnTo>
                    <a:pt x="6" y="87"/>
                  </a:lnTo>
                  <a:lnTo>
                    <a:pt x="3" y="77"/>
                  </a:lnTo>
                  <a:lnTo>
                    <a:pt x="2" y="68"/>
                  </a:lnTo>
                  <a:lnTo>
                    <a:pt x="0" y="56"/>
                  </a:lnTo>
                  <a:lnTo>
                    <a:pt x="2" y="45"/>
                  </a:lnTo>
                  <a:lnTo>
                    <a:pt x="5" y="34"/>
                  </a:lnTo>
                  <a:lnTo>
                    <a:pt x="8" y="24"/>
                  </a:lnTo>
                  <a:lnTo>
                    <a:pt x="15" y="15"/>
                  </a:lnTo>
                  <a:lnTo>
                    <a:pt x="23" y="8"/>
                  </a:lnTo>
                  <a:lnTo>
                    <a:pt x="31" y="3"/>
                  </a:lnTo>
                  <a:lnTo>
                    <a:pt x="40" y="2"/>
                  </a:lnTo>
                  <a:lnTo>
                    <a:pt x="50" y="0"/>
                  </a:lnTo>
                  <a:lnTo>
                    <a:pt x="61" y="2"/>
                  </a:lnTo>
                  <a:lnTo>
                    <a:pt x="71" y="5"/>
                  </a:lnTo>
                  <a:lnTo>
                    <a:pt x="80" y="10"/>
                  </a:lnTo>
                  <a:lnTo>
                    <a:pt x="88" y="16"/>
                  </a:lnTo>
                  <a:lnTo>
                    <a:pt x="93" y="24"/>
                  </a:lnTo>
                  <a:lnTo>
                    <a:pt x="98" y="35"/>
                  </a:lnTo>
                  <a:lnTo>
                    <a:pt x="100" y="50"/>
                  </a:lnTo>
                  <a:lnTo>
                    <a:pt x="101" y="64"/>
                  </a:lnTo>
                  <a:lnTo>
                    <a:pt x="31" y="64"/>
                  </a:lnTo>
                  <a:lnTo>
                    <a:pt x="32" y="76"/>
                  </a:lnTo>
                  <a:lnTo>
                    <a:pt x="34" y="80"/>
                  </a:lnTo>
                  <a:lnTo>
                    <a:pt x="37" y="84"/>
                  </a:lnTo>
                  <a:lnTo>
                    <a:pt x="43" y="88"/>
                  </a:lnTo>
                  <a:lnTo>
                    <a:pt x="53" y="92"/>
                  </a:lnTo>
                  <a:lnTo>
                    <a:pt x="60" y="90"/>
                  </a:lnTo>
                  <a:lnTo>
                    <a:pt x="64" y="87"/>
                  </a:lnTo>
                  <a:lnTo>
                    <a:pt x="68" y="82"/>
                  </a:lnTo>
                  <a:lnTo>
                    <a:pt x="71" y="76"/>
                  </a:lnTo>
                  <a:close/>
                  <a:moveTo>
                    <a:pt x="72" y="47"/>
                  </a:moveTo>
                  <a:lnTo>
                    <a:pt x="72" y="47"/>
                  </a:lnTo>
                  <a:lnTo>
                    <a:pt x="71" y="35"/>
                  </a:lnTo>
                  <a:lnTo>
                    <a:pt x="69" y="32"/>
                  </a:lnTo>
                  <a:lnTo>
                    <a:pt x="66" y="29"/>
                  </a:lnTo>
                  <a:lnTo>
                    <a:pt x="60" y="24"/>
                  </a:lnTo>
                  <a:lnTo>
                    <a:pt x="51" y="23"/>
                  </a:lnTo>
                  <a:lnTo>
                    <a:pt x="43" y="24"/>
                  </a:lnTo>
                  <a:lnTo>
                    <a:pt x="37" y="29"/>
                  </a:lnTo>
                  <a:lnTo>
                    <a:pt x="34" y="32"/>
                  </a:lnTo>
                  <a:lnTo>
                    <a:pt x="32" y="37"/>
                  </a:lnTo>
                  <a:lnTo>
                    <a:pt x="31" y="47"/>
                  </a:lnTo>
                  <a:lnTo>
                    <a:pt x="72"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6"/>
            <p:cNvSpPr>
              <a:spLocks noChangeAspect="1"/>
            </p:cNvSpPr>
            <p:nvPr userDrawn="1"/>
          </p:nvSpPr>
          <p:spPr bwMode="auto">
            <a:xfrm>
              <a:off x="1731" y="2384"/>
              <a:ext cx="34" cy="54"/>
            </a:xfrm>
            <a:custGeom>
              <a:avLst/>
              <a:gdLst>
                <a:gd name="T0" fmla="*/ 0 w 69"/>
                <a:gd name="T1" fmla="*/ 1 h 109"/>
                <a:gd name="T2" fmla="*/ 0 w 69"/>
                <a:gd name="T3" fmla="*/ 1 h 109"/>
                <a:gd name="T4" fmla="*/ 0 w 69"/>
                <a:gd name="T5" fmla="*/ 0 h 109"/>
                <a:gd name="T6" fmla="*/ 0 w 69"/>
                <a:gd name="T7" fmla="*/ 0 h 109"/>
                <a:gd name="T8" fmla="*/ 0 w 69"/>
                <a:gd name="T9" fmla="*/ 0 h 109"/>
                <a:gd name="T10" fmla="*/ 0 w 69"/>
                <a:gd name="T11" fmla="*/ 0 h 109"/>
                <a:gd name="T12" fmla="*/ 0 w 69"/>
                <a:gd name="T13" fmla="*/ 0 h 109"/>
                <a:gd name="T14" fmla="*/ 0 w 69"/>
                <a:gd name="T15" fmla="*/ 0 h 109"/>
                <a:gd name="T16" fmla="*/ 0 w 69"/>
                <a:gd name="T17" fmla="*/ 0 h 109"/>
                <a:gd name="T18" fmla="*/ 0 w 69"/>
                <a:gd name="T19" fmla="*/ 0 h 109"/>
                <a:gd name="T20" fmla="*/ 0 w 69"/>
                <a:gd name="T21" fmla="*/ 0 h 109"/>
                <a:gd name="T22" fmla="*/ 0 w 69"/>
                <a:gd name="T23" fmla="*/ 0 h 109"/>
                <a:gd name="T24" fmla="*/ 0 w 69"/>
                <a:gd name="T25" fmla="*/ 0 h 109"/>
                <a:gd name="T26" fmla="*/ 1 w 69"/>
                <a:gd name="T27" fmla="*/ 0 h 109"/>
                <a:gd name="T28" fmla="*/ 0 w 69"/>
                <a:gd name="T29" fmla="*/ 0 h 109"/>
                <a:gd name="T30" fmla="*/ 0 w 69"/>
                <a:gd name="T31" fmla="*/ 0 h 109"/>
                <a:gd name="T32" fmla="*/ 0 w 69"/>
                <a:gd name="T33" fmla="*/ 0 h 109"/>
                <a:gd name="T34" fmla="*/ 0 w 69"/>
                <a:gd name="T35" fmla="*/ 0 h 109"/>
                <a:gd name="T36" fmla="*/ 0 w 69"/>
                <a:gd name="T37" fmla="*/ 0 h 109"/>
                <a:gd name="T38" fmla="*/ 0 w 69"/>
                <a:gd name="T39" fmla="*/ 0 h 109"/>
                <a:gd name="T40" fmla="*/ 0 w 69"/>
                <a:gd name="T41" fmla="*/ 0 h 109"/>
                <a:gd name="T42" fmla="*/ 0 w 69"/>
                <a:gd name="T43" fmla="*/ 0 h 109"/>
                <a:gd name="T44" fmla="*/ 0 w 69"/>
                <a:gd name="T45" fmla="*/ 0 h 109"/>
                <a:gd name="T46" fmla="*/ 0 w 69"/>
                <a:gd name="T47" fmla="*/ 0 h 109"/>
                <a:gd name="T48" fmla="*/ 0 w 69"/>
                <a:gd name="T49" fmla="*/ 0 h 109"/>
                <a:gd name="T50" fmla="*/ 0 w 69"/>
                <a:gd name="T51" fmla="*/ 0 h 109"/>
                <a:gd name="T52" fmla="*/ 0 w 69"/>
                <a:gd name="T53" fmla="*/ 1 h 109"/>
                <a:gd name="T54" fmla="*/ 0 w 69"/>
                <a:gd name="T55" fmla="*/ 1 h 109"/>
                <a:gd name="T56" fmla="*/ 0 w 69"/>
                <a:gd name="T57" fmla="*/ 1 h 109"/>
                <a:gd name="T58" fmla="*/ 0 w 69"/>
                <a:gd name="T59" fmla="*/ 1 h 1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9" h="109">
                  <a:moveTo>
                    <a:pt x="29" y="109"/>
                  </a:moveTo>
                  <a:lnTo>
                    <a:pt x="0" y="109"/>
                  </a:lnTo>
                  <a:lnTo>
                    <a:pt x="0" y="2"/>
                  </a:lnTo>
                  <a:lnTo>
                    <a:pt x="28" y="2"/>
                  </a:lnTo>
                  <a:lnTo>
                    <a:pt x="28" y="18"/>
                  </a:lnTo>
                  <a:lnTo>
                    <a:pt x="34" y="8"/>
                  </a:lnTo>
                  <a:lnTo>
                    <a:pt x="39" y="3"/>
                  </a:lnTo>
                  <a:lnTo>
                    <a:pt x="45" y="2"/>
                  </a:lnTo>
                  <a:lnTo>
                    <a:pt x="52" y="0"/>
                  </a:lnTo>
                  <a:lnTo>
                    <a:pt x="61" y="2"/>
                  </a:lnTo>
                  <a:lnTo>
                    <a:pt x="69" y="5"/>
                  </a:lnTo>
                  <a:lnTo>
                    <a:pt x="61" y="31"/>
                  </a:lnTo>
                  <a:lnTo>
                    <a:pt x="55" y="27"/>
                  </a:lnTo>
                  <a:lnTo>
                    <a:pt x="49" y="26"/>
                  </a:lnTo>
                  <a:lnTo>
                    <a:pt x="42" y="26"/>
                  </a:lnTo>
                  <a:lnTo>
                    <a:pt x="37" y="29"/>
                  </a:lnTo>
                  <a:lnTo>
                    <a:pt x="34" y="34"/>
                  </a:lnTo>
                  <a:lnTo>
                    <a:pt x="31" y="40"/>
                  </a:lnTo>
                  <a:lnTo>
                    <a:pt x="29" y="55"/>
                  </a:lnTo>
                  <a:lnTo>
                    <a:pt x="29" y="77"/>
                  </a:lnTo>
                  <a:lnTo>
                    <a:pt x="29"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7"/>
            <p:cNvSpPr>
              <a:spLocks noChangeAspect="1" noEditPoints="1"/>
            </p:cNvSpPr>
            <p:nvPr userDrawn="1"/>
          </p:nvSpPr>
          <p:spPr bwMode="auto">
            <a:xfrm>
              <a:off x="1768" y="2384"/>
              <a:ext cx="52" cy="77"/>
            </a:xfrm>
            <a:custGeom>
              <a:avLst/>
              <a:gdLst>
                <a:gd name="T0" fmla="*/ 0 w 105"/>
                <a:gd name="T1" fmla="*/ 2 h 154"/>
                <a:gd name="T2" fmla="*/ 0 w 105"/>
                <a:gd name="T3" fmla="*/ 2 h 154"/>
                <a:gd name="T4" fmla="*/ 0 w 105"/>
                <a:gd name="T5" fmla="*/ 3 h 154"/>
                <a:gd name="T6" fmla="*/ 0 w 105"/>
                <a:gd name="T7" fmla="*/ 3 h 154"/>
                <a:gd name="T8" fmla="*/ 0 w 105"/>
                <a:gd name="T9" fmla="*/ 3 h 154"/>
                <a:gd name="T10" fmla="*/ 1 w 105"/>
                <a:gd name="T11" fmla="*/ 3 h 154"/>
                <a:gd name="T12" fmla="*/ 1 w 105"/>
                <a:gd name="T13" fmla="*/ 2 h 154"/>
                <a:gd name="T14" fmla="*/ 1 w 105"/>
                <a:gd name="T15" fmla="*/ 2 h 154"/>
                <a:gd name="T16" fmla="*/ 1 w 105"/>
                <a:gd name="T17" fmla="*/ 2 h 154"/>
                <a:gd name="T18" fmla="*/ 1 w 105"/>
                <a:gd name="T19" fmla="*/ 2 h 154"/>
                <a:gd name="T20" fmla="*/ 0 w 105"/>
                <a:gd name="T21" fmla="*/ 2 h 154"/>
                <a:gd name="T22" fmla="*/ 0 w 105"/>
                <a:gd name="T23" fmla="*/ 2 h 154"/>
                <a:gd name="T24" fmla="*/ 0 w 105"/>
                <a:gd name="T25" fmla="*/ 2 h 154"/>
                <a:gd name="T26" fmla="*/ 0 w 105"/>
                <a:gd name="T27" fmla="*/ 2 h 154"/>
                <a:gd name="T28" fmla="*/ 0 w 105"/>
                <a:gd name="T29" fmla="*/ 2 h 154"/>
                <a:gd name="T30" fmla="*/ 0 w 105"/>
                <a:gd name="T31" fmla="*/ 2 h 154"/>
                <a:gd name="T32" fmla="*/ 0 w 105"/>
                <a:gd name="T33" fmla="*/ 1 h 154"/>
                <a:gd name="T34" fmla="*/ 0 w 105"/>
                <a:gd name="T35" fmla="*/ 1 h 154"/>
                <a:gd name="T36" fmla="*/ 0 w 105"/>
                <a:gd name="T37" fmla="*/ 1 h 154"/>
                <a:gd name="T38" fmla="*/ 0 w 105"/>
                <a:gd name="T39" fmla="*/ 1 h 154"/>
                <a:gd name="T40" fmla="*/ 0 w 105"/>
                <a:gd name="T41" fmla="*/ 1 h 154"/>
                <a:gd name="T42" fmla="*/ 0 w 105"/>
                <a:gd name="T43" fmla="*/ 0 h 154"/>
                <a:gd name="T44" fmla="*/ 1 w 105"/>
                <a:gd name="T45" fmla="*/ 1 h 154"/>
                <a:gd name="T46" fmla="*/ 1 w 105"/>
                <a:gd name="T47" fmla="*/ 1 h 154"/>
                <a:gd name="T48" fmla="*/ 1 w 105"/>
                <a:gd name="T49" fmla="*/ 1 h 154"/>
                <a:gd name="T50" fmla="*/ 1 w 105"/>
                <a:gd name="T51" fmla="*/ 2 h 154"/>
                <a:gd name="T52" fmla="*/ 1 w 105"/>
                <a:gd name="T53" fmla="*/ 2 h 154"/>
                <a:gd name="T54" fmla="*/ 1 w 105"/>
                <a:gd name="T55" fmla="*/ 3 h 154"/>
                <a:gd name="T56" fmla="*/ 1 w 105"/>
                <a:gd name="T57" fmla="*/ 3 h 154"/>
                <a:gd name="T58" fmla="*/ 1 w 105"/>
                <a:gd name="T59" fmla="*/ 3 h 154"/>
                <a:gd name="T60" fmla="*/ 1 w 105"/>
                <a:gd name="T61" fmla="*/ 3 h 154"/>
                <a:gd name="T62" fmla="*/ 0 w 105"/>
                <a:gd name="T63" fmla="*/ 3 h 154"/>
                <a:gd name="T64" fmla="*/ 0 w 105"/>
                <a:gd name="T65" fmla="*/ 3 h 154"/>
                <a:gd name="T66" fmla="*/ 0 w 105"/>
                <a:gd name="T67" fmla="*/ 3 h 154"/>
                <a:gd name="T68" fmla="*/ 0 w 105"/>
                <a:gd name="T69" fmla="*/ 3 h 154"/>
                <a:gd name="T70" fmla="*/ 0 w 105"/>
                <a:gd name="T71" fmla="*/ 2 h 154"/>
                <a:gd name="T72" fmla="*/ 0 w 105"/>
                <a:gd name="T73" fmla="*/ 2 h 154"/>
                <a:gd name="T74" fmla="*/ 0 w 105"/>
                <a:gd name="T75" fmla="*/ 2 h 154"/>
                <a:gd name="T76" fmla="*/ 0 w 105"/>
                <a:gd name="T77" fmla="*/ 2 h 154"/>
                <a:gd name="T78" fmla="*/ 0 w 105"/>
                <a:gd name="T79" fmla="*/ 1 h 154"/>
                <a:gd name="T80" fmla="*/ 0 w 105"/>
                <a:gd name="T81" fmla="*/ 2 h 154"/>
                <a:gd name="T82" fmla="*/ 0 w 105"/>
                <a:gd name="T83" fmla="*/ 2 h 154"/>
                <a:gd name="T84" fmla="*/ 0 w 105"/>
                <a:gd name="T85" fmla="*/ 2 h 154"/>
                <a:gd name="T86" fmla="*/ 0 w 105"/>
                <a:gd name="T87" fmla="*/ 2 h 154"/>
                <a:gd name="T88" fmla="*/ 0 w 105"/>
                <a:gd name="T89" fmla="*/ 2 h 154"/>
                <a:gd name="T90" fmla="*/ 1 w 105"/>
                <a:gd name="T91" fmla="*/ 2 h 154"/>
                <a:gd name="T92" fmla="*/ 1 w 105"/>
                <a:gd name="T93" fmla="*/ 2 h 154"/>
                <a:gd name="T94" fmla="*/ 1 w 105"/>
                <a:gd name="T95" fmla="*/ 2 h 154"/>
                <a:gd name="T96" fmla="*/ 1 w 105"/>
                <a:gd name="T97" fmla="*/ 1 h 154"/>
                <a:gd name="T98" fmla="*/ 1 w 105"/>
                <a:gd name="T99" fmla="*/ 1 h 154"/>
                <a:gd name="T100" fmla="*/ 1 w 105"/>
                <a:gd name="T101" fmla="*/ 1 h 154"/>
                <a:gd name="T102" fmla="*/ 1 w 105"/>
                <a:gd name="T103" fmla="*/ 1 h 154"/>
                <a:gd name="T104" fmla="*/ 0 w 105"/>
                <a:gd name="T105" fmla="*/ 1 h 154"/>
                <a:gd name="T106" fmla="*/ 0 w 105"/>
                <a:gd name="T107" fmla="*/ 1 h 154"/>
                <a:gd name="T108" fmla="*/ 0 w 105"/>
                <a:gd name="T109" fmla="*/ 1 h 154"/>
                <a:gd name="T110" fmla="*/ 0 w 105"/>
                <a:gd name="T111" fmla="*/ 1 h 154"/>
                <a:gd name="T112" fmla="*/ 0 w 105"/>
                <a:gd name="T113" fmla="*/ 1 h 154"/>
                <a:gd name="T114" fmla="*/ 0 w 105"/>
                <a:gd name="T115" fmla="*/ 1 h 154"/>
                <a:gd name="T116" fmla="*/ 0 w 105"/>
                <a:gd name="T117" fmla="*/ 1 h 154"/>
                <a:gd name="T118" fmla="*/ 0 w 105"/>
                <a:gd name="T119" fmla="*/ 1 h 1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5" h="154">
                  <a:moveTo>
                    <a:pt x="3" y="117"/>
                  </a:moveTo>
                  <a:lnTo>
                    <a:pt x="36" y="121"/>
                  </a:lnTo>
                  <a:lnTo>
                    <a:pt x="37" y="125"/>
                  </a:lnTo>
                  <a:lnTo>
                    <a:pt x="40" y="129"/>
                  </a:lnTo>
                  <a:lnTo>
                    <a:pt x="45" y="132"/>
                  </a:lnTo>
                  <a:lnTo>
                    <a:pt x="53" y="132"/>
                  </a:lnTo>
                  <a:lnTo>
                    <a:pt x="63" y="132"/>
                  </a:lnTo>
                  <a:lnTo>
                    <a:pt x="69" y="129"/>
                  </a:lnTo>
                  <a:lnTo>
                    <a:pt x="73" y="125"/>
                  </a:lnTo>
                  <a:lnTo>
                    <a:pt x="76" y="121"/>
                  </a:lnTo>
                  <a:lnTo>
                    <a:pt x="77" y="116"/>
                  </a:lnTo>
                  <a:lnTo>
                    <a:pt x="77" y="108"/>
                  </a:lnTo>
                  <a:lnTo>
                    <a:pt x="77" y="92"/>
                  </a:lnTo>
                  <a:lnTo>
                    <a:pt x="71" y="100"/>
                  </a:lnTo>
                  <a:lnTo>
                    <a:pt x="63" y="106"/>
                  </a:lnTo>
                  <a:lnTo>
                    <a:pt x="55" y="109"/>
                  </a:lnTo>
                  <a:lnTo>
                    <a:pt x="45" y="109"/>
                  </a:lnTo>
                  <a:lnTo>
                    <a:pt x="34" y="108"/>
                  </a:lnTo>
                  <a:lnTo>
                    <a:pt x="26" y="105"/>
                  </a:lnTo>
                  <a:lnTo>
                    <a:pt x="18" y="100"/>
                  </a:lnTo>
                  <a:lnTo>
                    <a:pt x="10" y="92"/>
                  </a:lnTo>
                  <a:lnTo>
                    <a:pt x="7" y="84"/>
                  </a:lnTo>
                  <a:lnTo>
                    <a:pt x="3" y="76"/>
                  </a:lnTo>
                  <a:lnTo>
                    <a:pt x="2" y="66"/>
                  </a:lnTo>
                  <a:lnTo>
                    <a:pt x="0" y="56"/>
                  </a:lnTo>
                  <a:lnTo>
                    <a:pt x="2" y="43"/>
                  </a:lnTo>
                  <a:lnTo>
                    <a:pt x="3" y="32"/>
                  </a:lnTo>
                  <a:lnTo>
                    <a:pt x="8" y="23"/>
                  </a:lnTo>
                  <a:lnTo>
                    <a:pt x="13" y="15"/>
                  </a:lnTo>
                  <a:lnTo>
                    <a:pt x="21" y="8"/>
                  </a:lnTo>
                  <a:lnTo>
                    <a:pt x="28" y="3"/>
                  </a:lnTo>
                  <a:lnTo>
                    <a:pt x="37" y="2"/>
                  </a:lnTo>
                  <a:lnTo>
                    <a:pt x="45" y="0"/>
                  </a:lnTo>
                  <a:lnTo>
                    <a:pt x="55" y="2"/>
                  </a:lnTo>
                  <a:lnTo>
                    <a:pt x="65" y="5"/>
                  </a:lnTo>
                  <a:lnTo>
                    <a:pt x="73" y="10"/>
                  </a:lnTo>
                  <a:lnTo>
                    <a:pt x="79" y="18"/>
                  </a:lnTo>
                  <a:lnTo>
                    <a:pt x="79" y="2"/>
                  </a:lnTo>
                  <a:lnTo>
                    <a:pt x="105" y="2"/>
                  </a:lnTo>
                  <a:lnTo>
                    <a:pt x="105" y="100"/>
                  </a:lnTo>
                  <a:lnTo>
                    <a:pt x="105" y="116"/>
                  </a:lnTo>
                  <a:lnTo>
                    <a:pt x="103" y="127"/>
                  </a:lnTo>
                  <a:lnTo>
                    <a:pt x="98" y="135"/>
                  </a:lnTo>
                  <a:lnTo>
                    <a:pt x="93" y="141"/>
                  </a:lnTo>
                  <a:lnTo>
                    <a:pt x="87" y="146"/>
                  </a:lnTo>
                  <a:lnTo>
                    <a:pt x="79" y="151"/>
                  </a:lnTo>
                  <a:lnTo>
                    <a:pt x="68" y="153"/>
                  </a:lnTo>
                  <a:lnTo>
                    <a:pt x="55" y="154"/>
                  </a:lnTo>
                  <a:lnTo>
                    <a:pt x="42" y="153"/>
                  </a:lnTo>
                  <a:lnTo>
                    <a:pt x="31" y="151"/>
                  </a:lnTo>
                  <a:lnTo>
                    <a:pt x="23" y="148"/>
                  </a:lnTo>
                  <a:lnTo>
                    <a:pt x="15" y="145"/>
                  </a:lnTo>
                  <a:lnTo>
                    <a:pt x="10" y="140"/>
                  </a:lnTo>
                  <a:lnTo>
                    <a:pt x="7" y="133"/>
                  </a:lnTo>
                  <a:lnTo>
                    <a:pt x="5" y="127"/>
                  </a:lnTo>
                  <a:lnTo>
                    <a:pt x="3" y="121"/>
                  </a:lnTo>
                  <a:lnTo>
                    <a:pt x="3" y="117"/>
                  </a:lnTo>
                  <a:close/>
                  <a:moveTo>
                    <a:pt x="29" y="53"/>
                  </a:moveTo>
                  <a:lnTo>
                    <a:pt x="29" y="53"/>
                  </a:lnTo>
                  <a:lnTo>
                    <a:pt x="31" y="69"/>
                  </a:lnTo>
                  <a:lnTo>
                    <a:pt x="34" y="74"/>
                  </a:lnTo>
                  <a:lnTo>
                    <a:pt x="36" y="79"/>
                  </a:lnTo>
                  <a:lnTo>
                    <a:pt x="40" y="82"/>
                  </a:lnTo>
                  <a:lnTo>
                    <a:pt x="44" y="85"/>
                  </a:lnTo>
                  <a:lnTo>
                    <a:pt x="48" y="87"/>
                  </a:lnTo>
                  <a:lnTo>
                    <a:pt x="53" y="87"/>
                  </a:lnTo>
                  <a:lnTo>
                    <a:pt x="58" y="87"/>
                  </a:lnTo>
                  <a:lnTo>
                    <a:pt x="63" y="85"/>
                  </a:lnTo>
                  <a:lnTo>
                    <a:pt x="66" y="82"/>
                  </a:lnTo>
                  <a:lnTo>
                    <a:pt x="71" y="79"/>
                  </a:lnTo>
                  <a:lnTo>
                    <a:pt x="73" y="74"/>
                  </a:lnTo>
                  <a:lnTo>
                    <a:pt x="76" y="69"/>
                  </a:lnTo>
                  <a:lnTo>
                    <a:pt x="77" y="63"/>
                  </a:lnTo>
                  <a:lnTo>
                    <a:pt x="77" y="55"/>
                  </a:lnTo>
                  <a:lnTo>
                    <a:pt x="77" y="47"/>
                  </a:lnTo>
                  <a:lnTo>
                    <a:pt x="76" y="40"/>
                  </a:lnTo>
                  <a:lnTo>
                    <a:pt x="74" y="34"/>
                  </a:lnTo>
                  <a:lnTo>
                    <a:pt x="71" y="31"/>
                  </a:lnTo>
                  <a:lnTo>
                    <a:pt x="66" y="26"/>
                  </a:lnTo>
                  <a:lnTo>
                    <a:pt x="63" y="24"/>
                  </a:lnTo>
                  <a:lnTo>
                    <a:pt x="58" y="23"/>
                  </a:lnTo>
                  <a:lnTo>
                    <a:pt x="53" y="23"/>
                  </a:lnTo>
                  <a:lnTo>
                    <a:pt x="48" y="23"/>
                  </a:lnTo>
                  <a:lnTo>
                    <a:pt x="44" y="24"/>
                  </a:lnTo>
                  <a:lnTo>
                    <a:pt x="40" y="26"/>
                  </a:lnTo>
                  <a:lnTo>
                    <a:pt x="36" y="29"/>
                  </a:lnTo>
                  <a:lnTo>
                    <a:pt x="34" y="34"/>
                  </a:lnTo>
                  <a:lnTo>
                    <a:pt x="31" y="40"/>
                  </a:lnTo>
                  <a:lnTo>
                    <a:pt x="2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8"/>
            <p:cNvSpPr>
              <a:spLocks noChangeAspect="1"/>
            </p:cNvSpPr>
            <p:nvPr userDrawn="1"/>
          </p:nvSpPr>
          <p:spPr bwMode="auto">
            <a:xfrm>
              <a:off x="1829" y="2384"/>
              <a:ext cx="55" cy="77"/>
            </a:xfrm>
            <a:custGeom>
              <a:avLst/>
              <a:gdLst>
                <a:gd name="T0" fmla="*/ 0 w 111"/>
                <a:gd name="T1" fmla="*/ 0 h 152"/>
                <a:gd name="T2" fmla="*/ 0 w 111"/>
                <a:gd name="T3" fmla="*/ 0 h 152"/>
                <a:gd name="T4" fmla="*/ 0 w 111"/>
                <a:gd name="T5" fmla="*/ 2 h 152"/>
                <a:gd name="T6" fmla="*/ 1 w 111"/>
                <a:gd name="T7" fmla="*/ 0 h 152"/>
                <a:gd name="T8" fmla="*/ 1 w 111"/>
                <a:gd name="T9" fmla="*/ 0 h 152"/>
                <a:gd name="T10" fmla="*/ 1 w 111"/>
                <a:gd name="T11" fmla="*/ 2 h 152"/>
                <a:gd name="T12" fmla="*/ 1 w 111"/>
                <a:gd name="T13" fmla="*/ 2 h 152"/>
                <a:gd name="T14" fmla="*/ 1 w 111"/>
                <a:gd name="T15" fmla="*/ 2 h 152"/>
                <a:gd name="T16" fmla="*/ 0 w 111"/>
                <a:gd name="T17" fmla="*/ 3 h 152"/>
                <a:gd name="T18" fmla="*/ 0 w 111"/>
                <a:gd name="T19" fmla="*/ 3 h 152"/>
                <a:gd name="T20" fmla="*/ 0 w 111"/>
                <a:gd name="T21" fmla="*/ 3 h 152"/>
                <a:gd name="T22" fmla="*/ 0 w 111"/>
                <a:gd name="T23" fmla="*/ 3 h 152"/>
                <a:gd name="T24" fmla="*/ 0 w 111"/>
                <a:gd name="T25" fmla="*/ 3 h 152"/>
                <a:gd name="T26" fmla="*/ 0 w 111"/>
                <a:gd name="T27" fmla="*/ 3 h 152"/>
                <a:gd name="T28" fmla="*/ 0 w 111"/>
                <a:gd name="T29" fmla="*/ 3 h 152"/>
                <a:gd name="T30" fmla="*/ 0 w 111"/>
                <a:gd name="T31" fmla="*/ 3 h 152"/>
                <a:gd name="T32" fmla="*/ 0 w 111"/>
                <a:gd name="T33" fmla="*/ 3 h 152"/>
                <a:gd name="T34" fmla="*/ 0 w 111"/>
                <a:gd name="T35" fmla="*/ 3 h 152"/>
                <a:gd name="T36" fmla="*/ 0 w 111"/>
                <a:gd name="T37" fmla="*/ 3 h 152"/>
                <a:gd name="T38" fmla="*/ 0 w 111"/>
                <a:gd name="T39" fmla="*/ 3 h 152"/>
                <a:gd name="T40" fmla="*/ 0 w 111"/>
                <a:gd name="T41" fmla="*/ 3 h 152"/>
                <a:gd name="T42" fmla="*/ 0 w 111"/>
                <a:gd name="T43" fmla="*/ 3 h 152"/>
                <a:gd name="T44" fmla="*/ 0 w 111"/>
                <a:gd name="T45" fmla="*/ 3 h 152"/>
                <a:gd name="T46" fmla="*/ 0 w 111"/>
                <a:gd name="T47" fmla="*/ 3 h 152"/>
                <a:gd name="T48" fmla="*/ 0 w 111"/>
                <a:gd name="T49" fmla="*/ 2 h 152"/>
                <a:gd name="T50" fmla="*/ 0 w 111"/>
                <a:gd name="T51" fmla="*/ 2 h 152"/>
                <a:gd name="T52" fmla="*/ 0 w 111"/>
                <a:gd name="T53" fmla="*/ 2 h 152"/>
                <a:gd name="T54" fmla="*/ 0 w 111"/>
                <a:gd name="T55" fmla="*/ 2 h 152"/>
                <a:gd name="T56" fmla="*/ 0 w 111"/>
                <a:gd name="T57" fmla="*/ 2 h 152"/>
                <a:gd name="T58" fmla="*/ 0 w 111"/>
                <a:gd name="T59" fmla="*/ 0 h 152"/>
                <a:gd name="T60" fmla="*/ 0 w 111"/>
                <a:gd name="T61" fmla="*/ 0 h 152"/>
                <a:gd name="T62" fmla="*/ 0 w 111"/>
                <a:gd name="T63" fmla="*/ 0 h 1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152">
                  <a:moveTo>
                    <a:pt x="0" y="0"/>
                  </a:moveTo>
                  <a:lnTo>
                    <a:pt x="31" y="0"/>
                  </a:lnTo>
                  <a:lnTo>
                    <a:pt x="57" y="77"/>
                  </a:lnTo>
                  <a:lnTo>
                    <a:pt x="82" y="0"/>
                  </a:lnTo>
                  <a:lnTo>
                    <a:pt x="111" y="0"/>
                  </a:lnTo>
                  <a:lnTo>
                    <a:pt x="73" y="104"/>
                  </a:lnTo>
                  <a:lnTo>
                    <a:pt x="66" y="123"/>
                  </a:lnTo>
                  <a:lnTo>
                    <a:pt x="60" y="136"/>
                  </a:lnTo>
                  <a:lnTo>
                    <a:pt x="55" y="141"/>
                  </a:lnTo>
                  <a:lnTo>
                    <a:pt x="52" y="144"/>
                  </a:lnTo>
                  <a:lnTo>
                    <a:pt x="47" y="148"/>
                  </a:lnTo>
                  <a:lnTo>
                    <a:pt x="41" y="149"/>
                  </a:lnTo>
                  <a:lnTo>
                    <a:pt x="26" y="152"/>
                  </a:lnTo>
                  <a:lnTo>
                    <a:pt x="10" y="149"/>
                  </a:lnTo>
                  <a:lnTo>
                    <a:pt x="8" y="128"/>
                  </a:lnTo>
                  <a:lnTo>
                    <a:pt x="20" y="128"/>
                  </a:lnTo>
                  <a:lnTo>
                    <a:pt x="28" y="128"/>
                  </a:lnTo>
                  <a:lnTo>
                    <a:pt x="31" y="125"/>
                  </a:lnTo>
                  <a:lnTo>
                    <a:pt x="34" y="123"/>
                  </a:lnTo>
                  <a:lnTo>
                    <a:pt x="39" y="117"/>
                  </a:lnTo>
                  <a:lnTo>
                    <a:pt x="42" y="10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9"/>
            <p:cNvSpPr>
              <a:spLocks noChangeAspect="1" noEditPoints="1"/>
            </p:cNvSpPr>
            <p:nvPr userDrawn="1"/>
          </p:nvSpPr>
          <p:spPr bwMode="auto">
            <a:xfrm>
              <a:off x="1915" y="2364"/>
              <a:ext cx="75" cy="74"/>
            </a:xfrm>
            <a:custGeom>
              <a:avLst/>
              <a:gdLst>
                <a:gd name="T0" fmla="*/ 3 w 149"/>
                <a:gd name="T1" fmla="*/ 3 h 147"/>
                <a:gd name="T2" fmla="*/ 2 w 149"/>
                <a:gd name="T3" fmla="*/ 3 h 147"/>
                <a:gd name="T4" fmla="*/ 2 w 149"/>
                <a:gd name="T5" fmla="*/ 2 h 147"/>
                <a:gd name="T6" fmla="*/ 1 w 149"/>
                <a:gd name="T7" fmla="*/ 2 h 147"/>
                <a:gd name="T8" fmla="*/ 1 w 149"/>
                <a:gd name="T9" fmla="*/ 3 h 147"/>
                <a:gd name="T10" fmla="*/ 0 w 149"/>
                <a:gd name="T11" fmla="*/ 3 h 147"/>
                <a:gd name="T12" fmla="*/ 1 w 149"/>
                <a:gd name="T13" fmla="*/ 0 h 147"/>
                <a:gd name="T14" fmla="*/ 2 w 149"/>
                <a:gd name="T15" fmla="*/ 0 h 147"/>
                <a:gd name="T16" fmla="*/ 3 w 149"/>
                <a:gd name="T17" fmla="*/ 3 h 147"/>
                <a:gd name="T18" fmla="*/ 3 w 149"/>
                <a:gd name="T19" fmla="*/ 3 h 147"/>
                <a:gd name="T20" fmla="*/ 3 w 149"/>
                <a:gd name="T21" fmla="*/ 3 h 147"/>
                <a:gd name="T22" fmla="*/ 2 w 149"/>
                <a:gd name="T23" fmla="*/ 2 h 147"/>
                <a:gd name="T24" fmla="*/ 2 w 149"/>
                <a:gd name="T25" fmla="*/ 1 h 147"/>
                <a:gd name="T26" fmla="*/ 1 w 149"/>
                <a:gd name="T27" fmla="*/ 2 h 147"/>
                <a:gd name="T28" fmla="*/ 2 w 149"/>
                <a:gd name="T29" fmla="*/ 2 h 147"/>
                <a:gd name="T30" fmla="*/ 2 w 149"/>
                <a:gd name="T31" fmla="*/ 2 h 147"/>
                <a:gd name="T32" fmla="*/ 2 w 149"/>
                <a:gd name="T33" fmla="*/ 2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9" h="147">
                  <a:moveTo>
                    <a:pt x="149" y="147"/>
                  </a:moveTo>
                  <a:lnTo>
                    <a:pt x="117" y="147"/>
                  </a:lnTo>
                  <a:lnTo>
                    <a:pt x="104" y="114"/>
                  </a:lnTo>
                  <a:lnTo>
                    <a:pt x="45" y="114"/>
                  </a:lnTo>
                  <a:lnTo>
                    <a:pt x="32" y="147"/>
                  </a:lnTo>
                  <a:lnTo>
                    <a:pt x="0" y="147"/>
                  </a:lnTo>
                  <a:lnTo>
                    <a:pt x="58" y="0"/>
                  </a:lnTo>
                  <a:lnTo>
                    <a:pt x="90" y="0"/>
                  </a:lnTo>
                  <a:lnTo>
                    <a:pt x="149" y="147"/>
                  </a:lnTo>
                  <a:close/>
                  <a:moveTo>
                    <a:pt x="95" y="90"/>
                  </a:moveTo>
                  <a:lnTo>
                    <a:pt x="74" y="35"/>
                  </a:lnTo>
                  <a:lnTo>
                    <a:pt x="53" y="90"/>
                  </a:lnTo>
                  <a:lnTo>
                    <a:pt x="95"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50"/>
            <p:cNvSpPr>
              <a:spLocks noChangeAspect="1" noEditPoints="1"/>
            </p:cNvSpPr>
            <p:nvPr userDrawn="1"/>
          </p:nvSpPr>
          <p:spPr bwMode="auto">
            <a:xfrm>
              <a:off x="1996" y="2384"/>
              <a:ext cx="52" cy="77"/>
            </a:xfrm>
            <a:custGeom>
              <a:avLst/>
              <a:gdLst>
                <a:gd name="T0" fmla="*/ 1 w 104"/>
                <a:gd name="T1" fmla="*/ 2 h 154"/>
                <a:gd name="T2" fmla="*/ 1 w 104"/>
                <a:gd name="T3" fmla="*/ 2 h 154"/>
                <a:gd name="T4" fmla="*/ 1 w 104"/>
                <a:gd name="T5" fmla="*/ 3 h 154"/>
                <a:gd name="T6" fmla="*/ 1 w 104"/>
                <a:gd name="T7" fmla="*/ 3 h 154"/>
                <a:gd name="T8" fmla="*/ 1 w 104"/>
                <a:gd name="T9" fmla="*/ 3 h 154"/>
                <a:gd name="T10" fmla="*/ 2 w 104"/>
                <a:gd name="T11" fmla="*/ 3 h 154"/>
                <a:gd name="T12" fmla="*/ 2 w 104"/>
                <a:gd name="T13" fmla="*/ 2 h 154"/>
                <a:gd name="T14" fmla="*/ 2 w 104"/>
                <a:gd name="T15" fmla="*/ 2 h 154"/>
                <a:gd name="T16" fmla="*/ 2 w 104"/>
                <a:gd name="T17" fmla="*/ 2 h 154"/>
                <a:gd name="T18" fmla="*/ 2 w 104"/>
                <a:gd name="T19" fmla="*/ 2 h 154"/>
                <a:gd name="T20" fmla="*/ 1 w 104"/>
                <a:gd name="T21" fmla="*/ 2 h 154"/>
                <a:gd name="T22" fmla="*/ 1 w 104"/>
                <a:gd name="T23" fmla="*/ 2 h 154"/>
                <a:gd name="T24" fmla="*/ 1 w 104"/>
                <a:gd name="T25" fmla="*/ 2 h 154"/>
                <a:gd name="T26" fmla="*/ 1 w 104"/>
                <a:gd name="T27" fmla="*/ 2 h 154"/>
                <a:gd name="T28" fmla="*/ 1 w 104"/>
                <a:gd name="T29" fmla="*/ 2 h 154"/>
                <a:gd name="T30" fmla="*/ 0 w 104"/>
                <a:gd name="T31" fmla="*/ 2 h 154"/>
                <a:gd name="T32" fmla="*/ 0 w 104"/>
                <a:gd name="T33" fmla="*/ 1 h 154"/>
                <a:gd name="T34" fmla="*/ 1 w 104"/>
                <a:gd name="T35" fmla="*/ 1 h 154"/>
                <a:gd name="T36" fmla="*/ 1 w 104"/>
                <a:gd name="T37" fmla="*/ 1 h 154"/>
                <a:gd name="T38" fmla="*/ 1 w 104"/>
                <a:gd name="T39" fmla="*/ 1 h 154"/>
                <a:gd name="T40" fmla="*/ 1 w 104"/>
                <a:gd name="T41" fmla="*/ 1 h 154"/>
                <a:gd name="T42" fmla="*/ 1 w 104"/>
                <a:gd name="T43" fmla="*/ 0 h 154"/>
                <a:gd name="T44" fmla="*/ 1 w 104"/>
                <a:gd name="T45" fmla="*/ 1 h 154"/>
                <a:gd name="T46" fmla="*/ 2 w 104"/>
                <a:gd name="T47" fmla="*/ 1 h 154"/>
                <a:gd name="T48" fmla="*/ 2 w 104"/>
                <a:gd name="T49" fmla="*/ 1 h 154"/>
                <a:gd name="T50" fmla="*/ 2 w 104"/>
                <a:gd name="T51" fmla="*/ 2 h 154"/>
                <a:gd name="T52" fmla="*/ 2 w 104"/>
                <a:gd name="T53" fmla="*/ 2 h 154"/>
                <a:gd name="T54" fmla="*/ 2 w 104"/>
                <a:gd name="T55" fmla="*/ 3 h 154"/>
                <a:gd name="T56" fmla="*/ 2 w 104"/>
                <a:gd name="T57" fmla="*/ 3 h 154"/>
                <a:gd name="T58" fmla="*/ 2 w 104"/>
                <a:gd name="T59" fmla="*/ 3 h 154"/>
                <a:gd name="T60" fmla="*/ 2 w 104"/>
                <a:gd name="T61" fmla="*/ 3 h 154"/>
                <a:gd name="T62" fmla="*/ 1 w 104"/>
                <a:gd name="T63" fmla="*/ 3 h 154"/>
                <a:gd name="T64" fmla="*/ 1 w 104"/>
                <a:gd name="T65" fmla="*/ 3 h 154"/>
                <a:gd name="T66" fmla="*/ 1 w 104"/>
                <a:gd name="T67" fmla="*/ 3 h 154"/>
                <a:gd name="T68" fmla="*/ 1 w 104"/>
                <a:gd name="T69" fmla="*/ 3 h 154"/>
                <a:gd name="T70" fmla="*/ 1 w 104"/>
                <a:gd name="T71" fmla="*/ 2 h 154"/>
                <a:gd name="T72" fmla="*/ 1 w 104"/>
                <a:gd name="T73" fmla="*/ 2 h 154"/>
                <a:gd name="T74" fmla="*/ 1 w 104"/>
                <a:gd name="T75" fmla="*/ 2 h 154"/>
                <a:gd name="T76" fmla="*/ 1 w 104"/>
                <a:gd name="T77" fmla="*/ 2 h 154"/>
                <a:gd name="T78" fmla="*/ 1 w 104"/>
                <a:gd name="T79" fmla="*/ 1 h 154"/>
                <a:gd name="T80" fmla="*/ 1 w 104"/>
                <a:gd name="T81" fmla="*/ 2 h 154"/>
                <a:gd name="T82" fmla="*/ 1 w 104"/>
                <a:gd name="T83" fmla="*/ 2 h 154"/>
                <a:gd name="T84" fmla="*/ 1 w 104"/>
                <a:gd name="T85" fmla="*/ 2 h 154"/>
                <a:gd name="T86" fmla="*/ 1 w 104"/>
                <a:gd name="T87" fmla="*/ 2 h 154"/>
                <a:gd name="T88" fmla="*/ 1 w 104"/>
                <a:gd name="T89" fmla="*/ 2 h 154"/>
                <a:gd name="T90" fmla="*/ 2 w 104"/>
                <a:gd name="T91" fmla="*/ 2 h 154"/>
                <a:gd name="T92" fmla="*/ 2 w 104"/>
                <a:gd name="T93" fmla="*/ 2 h 154"/>
                <a:gd name="T94" fmla="*/ 2 w 104"/>
                <a:gd name="T95" fmla="*/ 2 h 154"/>
                <a:gd name="T96" fmla="*/ 2 w 104"/>
                <a:gd name="T97" fmla="*/ 1 h 154"/>
                <a:gd name="T98" fmla="*/ 2 w 104"/>
                <a:gd name="T99" fmla="*/ 1 h 154"/>
                <a:gd name="T100" fmla="*/ 2 w 104"/>
                <a:gd name="T101" fmla="*/ 1 h 154"/>
                <a:gd name="T102" fmla="*/ 2 w 104"/>
                <a:gd name="T103" fmla="*/ 1 h 154"/>
                <a:gd name="T104" fmla="*/ 1 w 104"/>
                <a:gd name="T105" fmla="*/ 1 h 154"/>
                <a:gd name="T106" fmla="*/ 1 w 104"/>
                <a:gd name="T107" fmla="*/ 1 h 154"/>
                <a:gd name="T108" fmla="*/ 1 w 104"/>
                <a:gd name="T109" fmla="*/ 1 h 154"/>
                <a:gd name="T110" fmla="*/ 1 w 104"/>
                <a:gd name="T111" fmla="*/ 1 h 154"/>
                <a:gd name="T112" fmla="*/ 1 w 104"/>
                <a:gd name="T113" fmla="*/ 1 h 154"/>
                <a:gd name="T114" fmla="*/ 1 w 104"/>
                <a:gd name="T115" fmla="*/ 1 h 154"/>
                <a:gd name="T116" fmla="*/ 1 w 104"/>
                <a:gd name="T117" fmla="*/ 1 h 154"/>
                <a:gd name="T118" fmla="*/ 1 w 104"/>
                <a:gd name="T119" fmla="*/ 1 h 1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4" h="154">
                  <a:moveTo>
                    <a:pt x="3" y="117"/>
                  </a:moveTo>
                  <a:lnTo>
                    <a:pt x="35" y="121"/>
                  </a:lnTo>
                  <a:lnTo>
                    <a:pt x="36" y="125"/>
                  </a:lnTo>
                  <a:lnTo>
                    <a:pt x="40" y="129"/>
                  </a:lnTo>
                  <a:lnTo>
                    <a:pt x="45" y="132"/>
                  </a:lnTo>
                  <a:lnTo>
                    <a:pt x="53" y="132"/>
                  </a:lnTo>
                  <a:lnTo>
                    <a:pt x="62" y="132"/>
                  </a:lnTo>
                  <a:lnTo>
                    <a:pt x="69" y="129"/>
                  </a:lnTo>
                  <a:lnTo>
                    <a:pt x="72" y="125"/>
                  </a:lnTo>
                  <a:lnTo>
                    <a:pt x="75" y="121"/>
                  </a:lnTo>
                  <a:lnTo>
                    <a:pt x="75" y="116"/>
                  </a:lnTo>
                  <a:lnTo>
                    <a:pt x="77" y="108"/>
                  </a:lnTo>
                  <a:lnTo>
                    <a:pt x="77" y="92"/>
                  </a:lnTo>
                  <a:lnTo>
                    <a:pt x="69" y="100"/>
                  </a:lnTo>
                  <a:lnTo>
                    <a:pt x="62" y="106"/>
                  </a:lnTo>
                  <a:lnTo>
                    <a:pt x="53" y="109"/>
                  </a:lnTo>
                  <a:lnTo>
                    <a:pt x="45" y="109"/>
                  </a:lnTo>
                  <a:lnTo>
                    <a:pt x="33" y="108"/>
                  </a:lnTo>
                  <a:lnTo>
                    <a:pt x="24" y="105"/>
                  </a:lnTo>
                  <a:lnTo>
                    <a:pt x="16" y="100"/>
                  </a:lnTo>
                  <a:lnTo>
                    <a:pt x="9" y="92"/>
                  </a:lnTo>
                  <a:lnTo>
                    <a:pt x="4" y="84"/>
                  </a:lnTo>
                  <a:lnTo>
                    <a:pt x="3" y="76"/>
                  </a:lnTo>
                  <a:lnTo>
                    <a:pt x="0" y="66"/>
                  </a:lnTo>
                  <a:lnTo>
                    <a:pt x="0" y="56"/>
                  </a:lnTo>
                  <a:lnTo>
                    <a:pt x="0" y="43"/>
                  </a:lnTo>
                  <a:lnTo>
                    <a:pt x="3" y="32"/>
                  </a:lnTo>
                  <a:lnTo>
                    <a:pt x="8" y="23"/>
                  </a:lnTo>
                  <a:lnTo>
                    <a:pt x="12" y="15"/>
                  </a:lnTo>
                  <a:lnTo>
                    <a:pt x="19" y="8"/>
                  </a:lnTo>
                  <a:lnTo>
                    <a:pt x="27" y="3"/>
                  </a:lnTo>
                  <a:lnTo>
                    <a:pt x="35" y="2"/>
                  </a:lnTo>
                  <a:lnTo>
                    <a:pt x="45" y="0"/>
                  </a:lnTo>
                  <a:lnTo>
                    <a:pt x="54" y="2"/>
                  </a:lnTo>
                  <a:lnTo>
                    <a:pt x="64" y="5"/>
                  </a:lnTo>
                  <a:lnTo>
                    <a:pt x="72" y="10"/>
                  </a:lnTo>
                  <a:lnTo>
                    <a:pt x="78" y="18"/>
                  </a:lnTo>
                  <a:lnTo>
                    <a:pt x="78" y="2"/>
                  </a:lnTo>
                  <a:lnTo>
                    <a:pt x="104" y="2"/>
                  </a:lnTo>
                  <a:lnTo>
                    <a:pt x="104" y="100"/>
                  </a:lnTo>
                  <a:lnTo>
                    <a:pt x="104" y="116"/>
                  </a:lnTo>
                  <a:lnTo>
                    <a:pt x="101" y="127"/>
                  </a:lnTo>
                  <a:lnTo>
                    <a:pt x="98" y="135"/>
                  </a:lnTo>
                  <a:lnTo>
                    <a:pt x="93" y="141"/>
                  </a:lnTo>
                  <a:lnTo>
                    <a:pt x="86" y="146"/>
                  </a:lnTo>
                  <a:lnTo>
                    <a:pt x="77" y="151"/>
                  </a:lnTo>
                  <a:lnTo>
                    <a:pt x="67" y="153"/>
                  </a:lnTo>
                  <a:lnTo>
                    <a:pt x="53" y="154"/>
                  </a:lnTo>
                  <a:lnTo>
                    <a:pt x="41" y="153"/>
                  </a:lnTo>
                  <a:lnTo>
                    <a:pt x="30" y="151"/>
                  </a:lnTo>
                  <a:lnTo>
                    <a:pt x="20" y="148"/>
                  </a:lnTo>
                  <a:lnTo>
                    <a:pt x="14" y="145"/>
                  </a:lnTo>
                  <a:lnTo>
                    <a:pt x="9" y="140"/>
                  </a:lnTo>
                  <a:lnTo>
                    <a:pt x="6" y="133"/>
                  </a:lnTo>
                  <a:lnTo>
                    <a:pt x="4" y="127"/>
                  </a:lnTo>
                  <a:lnTo>
                    <a:pt x="3" y="121"/>
                  </a:lnTo>
                  <a:lnTo>
                    <a:pt x="3" y="117"/>
                  </a:lnTo>
                  <a:close/>
                  <a:moveTo>
                    <a:pt x="28" y="53"/>
                  </a:moveTo>
                  <a:lnTo>
                    <a:pt x="28" y="53"/>
                  </a:lnTo>
                  <a:lnTo>
                    <a:pt x="30" y="69"/>
                  </a:lnTo>
                  <a:lnTo>
                    <a:pt x="32" y="74"/>
                  </a:lnTo>
                  <a:lnTo>
                    <a:pt x="35" y="79"/>
                  </a:lnTo>
                  <a:lnTo>
                    <a:pt x="38" y="82"/>
                  </a:lnTo>
                  <a:lnTo>
                    <a:pt x="43" y="85"/>
                  </a:lnTo>
                  <a:lnTo>
                    <a:pt x="46" y="87"/>
                  </a:lnTo>
                  <a:lnTo>
                    <a:pt x="51" y="87"/>
                  </a:lnTo>
                  <a:lnTo>
                    <a:pt x="56" y="87"/>
                  </a:lnTo>
                  <a:lnTo>
                    <a:pt x="61" y="85"/>
                  </a:lnTo>
                  <a:lnTo>
                    <a:pt x="65" y="82"/>
                  </a:lnTo>
                  <a:lnTo>
                    <a:pt x="69" y="79"/>
                  </a:lnTo>
                  <a:lnTo>
                    <a:pt x="72" y="74"/>
                  </a:lnTo>
                  <a:lnTo>
                    <a:pt x="75" y="69"/>
                  </a:lnTo>
                  <a:lnTo>
                    <a:pt x="77" y="63"/>
                  </a:lnTo>
                  <a:lnTo>
                    <a:pt x="77" y="55"/>
                  </a:lnTo>
                  <a:lnTo>
                    <a:pt x="77" y="47"/>
                  </a:lnTo>
                  <a:lnTo>
                    <a:pt x="75" y="40"/>
                  </a:lnTo>
                  <a:lnTo>
                    <a:pt x="72" y="34"/>
                  </a:lnTo>
                  <a:lnTo>
                    <a:pt x="70" y="31"/>
                  </a:lnTo>
                  <a:lnTo>
                    <a:pt x="65" y="26"/>
                  </a:lnTo>
                  <a:lnTo>
                    <a:pt x="62" y="24"/>
                  </a:lnTo>
                  <a:lnTo>
                    <a:pt x="57" y="23"/>
                  </a:lnTo>
                  <a:lnTo>
                    <a:pt x="53" y="23"/>
                  </a:lnTo>
                  <a:lnTo>
                    <a:pt x="48" y="23"/>
                  </a:lnTo>
                  <a:lnTo>
                    <a:pt x="43" y="24"/>
                  </a:lnTo>
                  <a:lnTo>
                    <a:pt x="38" y="26"/>
                  </a:lnTo>
                  <a:lnTo>
                    <a:pt x="35" y="29"/>
                  </a:lnTo>
                  <a:lnTo>
                    <a:pt x="32" y="34"/>
                  </a:lnTo>
                  <a:lnTo>
                    <a:pt x="30" y="40"/>
                  </a:lnTo>
                  <a:lnTo>
                    <a:pt x="28"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51"/>
            <p:cNvSpPr>
              <a:spLocks noChangeAspect="1" noEditPoints="1"/>
            </p:cNvSpPr>
            <p:nvPr userDrawn="1"/>
          </p:nvSpPr>
          <p:spPr bwMode="auto">
            <a:xfrm>
              <a:off x="2059" y="2384"/>
              <a:ext cx="51" cy="56"/>
            </a:xfrm>
            <a:custGeom>
              <a:avLst/>
              <a:gdLst>
                <a:gd name="T0" fmla="*/ 2 w 102"/>
                <a:gd name="T1" fmla="*/ 1 h 113"/>
                <a:gd name="T2" fmla="*/ 2 w 102"/>
                <a:gd name="T3" fmla="*/ 1 h 113"/>
                <a:gd name="T4" fmla="*/ 2 w 102"/>
                <a:gd name="T5" fmla="*/ 1 h 113"/>
                <a:gd name="T6" fmla="*/ 2 w 102"/>
                <a:gd name="T7" fmla="*/ 1 h 113"/>
                <a:gd name="T8" fmla="*/ 2 w 102"/>
                <a:gd name="T9" fmla="*/ 1 h 113"/>
                <a:gd name="T10" fmla="*/ 1 w 102"/>
                <a:gd name="T11" fmla="*/ 1 h 113"/>
                <a:gd name="T12" fmla="*/ 1 w 102"/>
                <a:gd name="T13" fmla="*/ 1 h 113"/>
                <a:gd name="T14" fmla="*/ 1 w 102"/>
                <a:gd name="T15" fmla="*/ 1 h 113"/>
                <a:gd name="T16" fmla="*/ 1 w 102"/>
                <a:gd name="T17" fmla="*/ 1 h 113"/>
                <a:gd name="T18" fmla="*/ 1 w 102"/>
                <a:gd name="T19" fmla="*/ 1 h 113"/>
                <a:gd name="T20" fmla="*/ 0 w 102"/>
                <a:gd name="T21" fmla="*/ 0 h 113"/>
                <a:gd name="T22" fmla="*/ 1 w 102"/>
                <a:gd name="T23" fmla="*/ 0 h 113"/>
                <a:gd name="T24" fmla="*/ 1 w 102"/>
                <a:gd name="T25" fmla="*/ 0 h 113"/>
                <a:gd name="T26" fmla="*/ 1 w 102"/>
                <a:gd name="T27" fmla="*/ 0 h 113"/>
                <a:gd name="T28" fmla="*/ 1 w 102"/>
                <a:gd name="T29" fmla="*/ 0 h 113"/>
                <a:gd name="T30" fmla="*/ 1 w 102"/>
                <a:gd name="T31" fmla="*/ 0 h 113"/>
                <a:gd name="T32" fmla="*/ 1 w 102"/>
                <a:gd name="T33" fmla="*/ 0 h 113"/>
                <a:gd name="T34" fmla="*/ 2 w 102"/>
                <a:gd name="T35" fmla="*/ 0 h 113"/>
                <a:gd name="T36" fmla="*/ 2 w 102"/>
                <a:gd name="T37" fmla="*/ 0 h 113"/>
                <a:gd name="T38" fmla="*/ 2 w 102"/>
                <a:gd name="T39" fmla="*/ 0 h 113"/>
                <a:gd name="T40" fmla="*/ 2 w 102"/>
                <a:gd name="T41" fmla="*/ 1 h 113"/>
                <a:gd name="T42" fmla="*/ 1 w 102"/>
                <a:gd name="T43" fmla="*/ 1 h 113"/>
                <a:gd name="T44" fmla="*/ 1 w 102"/>
                <a:gd name="T45" fmla="*/ 1 h 113"/>
                <a:gd name="T46" fmla="*/ 1 w 102"/>
                <a:gd name="T47" fmla="*/ 1 h 113"/>
                <a:gd name="T48" fmla="*/ 1 w 102"/>
                <a:gd name="T49" fmla="*/ 1 h 113"/>
                <a:gd name="T50" fmla="*/ 1 w 102"/>
                <a:gd name="T51" fmla="*/ 1 h 113"/>
                <a:gd name="T52" fmla="*/ 2 w 102"/>
                <a:gd name="T53" fmla="*/ 1 h 113"/>
                <a:gd name="T54" fmla="*/ 2 w 102"/>
                <a:gd name="T55" fmla="*/ 1 h 113"/>
                <a:gd name="T56" fmla="*/ 2 w 102"/>
                <a:gd name="T57" fmla="*/ 1 h 113"/>
                <a:gd name="T58" fmla="*/ 2 w 102"/>
                <a:gd name="T59" fmla="*/ 0 h 113"/>
                <a:gd name="T60" fmla="*/ 2 w 102"/>
                <a:gd name="T61" fmla="*/ 0 h 113"/>
                <a:gd name="T62" fmla="*/ 2 w 102"/>
                <a:gd name="T63" fmla="*/ 0 h 113"/>
                <a:gd name="T64" fmla="*/ 1 w 102"/>
                <a:gd name="T65" fmla="*/ 0 h 113"/>
                <a:gd name="T66" fmla="*/ 1 w 102"/>
                <a:gd name="T67" fmla="*/ 0 h 113"/>
                <a:gd name="T68" fmla="*/ 1 w 102"/>
                <a:gd name="T69" fmla="*/ 0 h 113"/>
                <a:gd name="T70" fmla="*/ 1 w 102"/>
                <a:gd name="T71" fmla="*/ 0 h 113"/>
                <a:gd name="T72" fmla="*/ 1 w 102"/>
                <a:gd name="T73" fmla="*/ 0 h 113"/>
                <a:gd name="T74" fmla="*/ 2 w 102"/>
                <a:gd name="T75" fmla="*/ 0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2" h="113">
                  <a:moveTo>
                    <a:pt x="71" y="76"/>
                  </a:moveTo>
                  <a:lnTo>
                    <a:pt x="100" y="80"/>
                  </a:lnTo>
                  <a:lnTo>
                    <a:pt x="97" y="87"/>
                  </a:lnTo>
                  <a:lnTo>
                    <a:pt x="92" y="93"/>
                  </a:lnTo>
                  <a:lnTo>
                    <a:pt x="87" y="100"/>
                  </a:lnTo>
                  <a:lnTo>
                    <a:pt x="82" y="105"/>
                  </a:lnTo>
                  <a:lnTo>
                    <a:pt x="76" y="108"/>
                  </a:lnTo>
                  <a:lnTo>
                    <a:pt x="70" y="111"/>
                  </a:lnTo>
                  <a:lnTo>
                    <a:pt x="62" y="111"/>
                  </a:lnTo>
                  <a:lnTo>
                    <a:pt x="53" y="113"/>
                  </a:lnTo>
                  <a:lnTo>
                    <a:pt x="41" y="111"/>
                  </a:lnTo>
                  <a:lnTo>
                    <a:pt x="29" y="108"/>
                  </a:lnTo>
                  <a:lnTo>
                    <a:pt x="20" y="101"/>
                  </a:lnTo>
                  <a:lnTo>
                    <a:pt x="12" y="93"/>
                  </a:lnTo>
                  <a:lnTo>
                    <a:pt x="7" y="87"/>
                  </a:lnTo>
                  <a:lnTo>
                    <a:pt x="4" y="77"/>
                  </a:lnTo>
                  <a:lnTo>
                    <a:pt x="2" y="68"/>
                  </a:lnTo>
                  <a:lnTo>
                    <a:pt x="0" y="56"/>
                  </a:lnTo>
                  <a:lnTo>
                    <a:pt x="2" y="45"/>
                  </a:lnTo>
                  <a:lnTo>
                    <a:pt x="5" y="34"/>
                  </a:lnTo>
                  <a:lnTo>
                    <a:pt x="8" y="24"/>
                  </a:lnTo>
                  <a:lnTo>
                    <a:pt x="15" y="15"/>
                  </a:lnTo>
                  <a:lnTo>
                    <a:pt x="23" y="8"/>
                  </a:lnTo>
                  <a:lnTo>
                    <a:pt x="31" y="3"/>
                  </a:lnTo>
                  <a:lnTo>
                    <a:pt x="41" y="2"/>
                  </a:lnTo>
                  <a:lnTo>
                    <a:pt x="50" y="0"/>
                  </a:lnTo>
                  <a:lnTo>
                    <a:pt x="62" y="2"/>
                  </a:lnTo>
                  <a:lnTo>
                    <a:pt x="71" y="5"/>
                  </a:lnTo>
                  <a:lnTo>
                    <a:pt x="81" y="10"/>
                  </a:lnTo>
                  <a:lnTo>
                    <a:pt x="87" y="16"/>
                  </a:lnTo>
                  <a:lnTo>
                    <a:pt x="94" y="24"/>
                  </a:lnTo>
                  <a:lnTo>
                    <a:pt x="98" y="35"/>
                  </a:lnTo>
                  <a:lnTo>
                    <a:pt x="100" y="50"/>
                  </a:lnTo>
                  <a:lnTo>
                    <a:pt x="102" y="64"/>
                  </a:lnTo>
                  <a:lnTo>
                    <a:pt x="29" y="64"/>
                  </a:lnTo>
                  <a:lnTo>
                    <a:pt x="33" y="76"/>
                  </a:lnTo>
                  <a:lnTo>
                    <a:pt x="34" y="80"/>
                  </a:lnTo>
                  <a:lnTo>
                    <a:pt x="37" y="84"/>
                  </a:lnTo>
                  <a:lnTo>
                    <a:pt x="44" y="88"/>
                  </a:lnTo>
                  <a:lnTo>
                    <a:pt x="53" y="92"/>
                  </a:lnTo>
                  <a:lnTo>
                    <a:pt x="60" y="90"/>
                  </a:lnTo>
                  <a:lnTo>
                    <a:pt x="65" y="87"/>
                  </a:lnTo>
                  <a:lnTo>
                    <a:pt x="68" y="82"/>
                  </a:lnTo>
                  <a:lnTo>
                    <a:pt x="71" y="76"/>
                  </a:lnTo>
                  <a:close/>
                  <a:moveTo>
                    <a:pt x="73" y="47"/>
                  </a:moveTo>
                  <a:lnTo>
                    <a:pt x="73" y="47"/>
                  </a:lnTo>
                  <a:lnTo>
                    <a:pt x="71" y="35"/>
                  </a:lnTo>
                  <a:lnTo>
                    <a:pt x="70" y="32"/>
                  </a:lnTo>
                  <a:lnTo>
                    <a:pt x="66" y="29"/>
                  </a:lnTo>
                  <a:lnTo>
                    <a:pt x="60" y="24"/>
                  </a:lnTo>
                  <a:lnTo>
                    <a:pt x="52" y="23"/>
                  </a:lnTo>
                  <a:lnTo>
                    <a:pt x="44" y="24"/>
                  </a:lnTo>
                  <a:lnTo>
                    <a:pt x="36" y="29"/>
                  </a:lnTo>
                  <a:lnTo>
                    <a:pt x="34" y="32"/>
                  </a:lnTo>
                  <a:lnTo>
                    <a:pt x="33" y="37"/>
                  </a:lnTo>
                  <a:lnTo>
                    <a:pt x="31" y="47"/>
                  </a:lnTo>
                  <a:lnTo>
                    <a:pt x="7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52"/>
            <p:cNvSpPr>
              <a:spLocks noChangeAspect="1"/>
            </p:cNvSpPr>
            <p:nvPr userDrawn="1"/>
          </p:nvSpPr>
          <p:spPr bwMode="auto">
            <a:xfrm>
              <a:off x="2123" y="2384"/>
              <a:ext cx="48" cy="54"/>
            </a:xfrm>
            <a:custGeom>
              <a:avLst/>
              <a:gdLst>
                <a:gd name="T0" fmla="*/ 1 w 97"/>
                <a:gd name="T1" fmla="*/ 1 h 109"/>
                <a:gd name="T2" fmla="*/ 1 w 97"/>
                <a:gd name="T3" fmla="*/ 1 h 109"/>
                <a:gd name="T4" fmla="*/ 1 w 97"/>
                <a:gd name="T5" fmla="*/ 0 h 109"/>
                <a:gd name="T6" fmla="*/ 1 w 97"/>
                <a:gd name="T7" fmla="*/ 0 h 109"/>
                <a:gd name="T8" fmla="*/ 1 w 97"/>
                <a:gd name="T9" fmla="*/ 0 h 109"/>
                <a:gd name="T10" fmla="*/ 1 w 97"/>
                <a:gd name="T11" fmla="*/ 0 h 109"/>
                <a:gd name="T12" fmla="*/ 1 w 97"/>
                <a:gd name="T13" fmla="*/ 0 h 109"/>
                <a:gd name="T14" fmla="*/ 1 w 97"/>
                <a:gd name="T15" fmla="*/ 0 h 109"/>
                <a:gd name="T16" fmla="*/ 0 w 97"/>
                <a:gd name="T17" fmla="*/ 0 h 109"/>
                <a:gd name="T18" fmla="*/ 0 w 97"/>
                <a:gd name="T19" fmla="*/ 0 h 109"/>
                <a:gd name="T20" fmla="*/ 0 w 97"/>
                <a:gd name="T21" fmla="*/ 0 h 109"/>
                <a:gd name="T22" fmla="*/ 0 w 97"/>
                <a:gd name="T23" fmla="*/ 0 h 109"/>
                <a:gd name="T24" fmla="*/ 0 w 97"/>
                <a:gd name="T25" fmla="*/ 0 h 109"/>
                <a:gd name="T26" fmla="*/ 0 w 97"/>
                <a:gd name="T27" fmla="*/ 0 h 109"/>
                <a:gd name="T28" fmla="*/ 0 w 97"/>
                <a:gd name="T29" fmla="*/ 0 h 109"/>
                <a:gd name="T30" fmla="*/ 0 w 97"/>
                <a:gd name="T31" fmla="*/ 0 h 109"/>
                <a:gd name="T32" fmla="*/ 0 w 97"/>
                <a:gd name="T33" fmla="*/ 0 h 109"/>
                <a:gd name="T34" fmla="*/ 0 w 97"/>
                <a:gd name="T35" fmla="*/ 0 h 109"/>
                <a:gd name="T36" fmla="*/ 0 w 97"/>
                <a:gd name="T37" fmla="*/ 0 h 109"/>
                <a:gd name="T38" fmla="*/ 0 w 97"/>
                <a:gd name="T39" fmla="*/ 0 h 109"/>
                <a:gd name="T40" fmla="*/ 0 w 97"/>
                <a:gd name="T41" fmla="*/ 0 h 109"/>
                <a:gd name="T42" fmla="*/ 0 w 97"/>
                <a:gd name="T43" fmla="*/ 1 h 109"/>
                <a:gd name="T44" fmla="*/ 0 w 97"/>
                <a:gd name="T45" fmla="*/ 1 h 109"/>
                <a:gd name="T46" fmla="*/ 0 w 97"/>
                <a:gd name="T47" fmla="*/ 0 h 109"/>
                <a:gd name="T48" fmla="*/ 0 w 97"/>
                <a:gd name="T49" fmla="*/ 0 h 109"/>
                <a:gd name="T50" fmla="*/ 0 w 97"/>
                <a:gd name="T51" fmla="*/ 0 h 109"/>
                <a:gd name="T52" fmla="*/ 0 w 97"/>
                <a:gd name="T53" fmla="*/ 0 h 109"/>
                <a:gd name="T54" fmla="*/ 0 w 97"/>
                <a:gd name="T55" fmla="*/ 0 h 109"/>
                <a:gd name="T56" fmla="*/ 0 w 97"/>
                <a:gd name="T57" fmla="*/ 0 h 109"/>
                <a:gd name="T58" fmla="*/ 0 w 97"/>
                <a:gd name="T59" fmla="*/ 0 h 109"/>
                <a:gd name="T60" fmla="*/ 0 w 97"/>
                <a:gd name="T61" fmla="*/ 0 h 109"/>
                <a:gd name="T62" fmla="*/ 0 w 97"/>
                <a:gd name="T63" fmla="*/ 0 h 109"/>
                <a:gd name="T64" fmla="*/ 1 w 97"/>
                <a:gd name="T65" fmla="*/ 0 h 109"/>
                <a:gd name="T66" fmla="*/ 1 w 97"/>
                <a:gd name="T67" fmla="*/ 0 h 109"/>
                <a:gd name="T68" fmla="*/ 1 w 97"/>
                <a:gd name="T69" fmla="*/ 0 h 109"/>
                <a:gd name="T70" fmla="*/ 1 w 97"/>
                <a:gd name="T71" fmla="*/ 0 h 109"/>
                <a:gd name="T72" fmla="*/ 1 w 97"/>
                <a:gd name="T73" fmla="*/ 0 h 109"/>
                <a:gd name="T74" fmla="*/ 1 w 97"/>
                <a:gd name="T75" fmla="*/ 0 h 109"/>
                <a:gd name="T76" fmla="*/ 1 w 97"/>
                <a:gd name="T77" fmla="*/ 0 h 109"/>
                <a:gd name="T78" fmla="*/ 1 w 97"/>
                <a:gd name="T79" fmla="*/ 0 h 109"/>
                <a:gd name="T80" fmla="*/ 1 w 97"/>
                <a:gd name="T81" fmla="*/ 0 h 109"/>
                <a:gd name="T82" fmla="*/ 1 w 97"/>
                <a:gd name="T83" fmla="*/ 0 h 109"/>
                <a:gd name="T84" fmla="*/ 1 w 97"/>
                <a:gd name="T85" fmla="*/ 0 h 109"/>
                <a:gd name="T86" fmla="*/ 1 w 97"/>
                <a:gd name="T87" fmla="*/ 1 h 109"/>
                <a:gd name="T88" fmla="*/ 1 w 97"/>
                <a:gd name="T89" fmla="*/ 1 h 109"/>
                <a:gd name="T90" fmla="*/ 1 w 97"/>
                <a:gd name="T91" fmla="*/ 1 h 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7" h="109">
                  <a:moveTo>
                    <a:pt x="97" y="109"/>
                  </a:moveTo>
                  <a:lnTo>
                    <a:pt x="69" y="109"/>
                  </a:lnTo>
                  <a:lnTo>
                    <a:pt x="69" y="55"/>
                  </a:lnTo>
                  <a:lnTo>
                    <a:pt x="69" y="40"/>
                  </a:lnTo>
                  <a:lnTo>
                    <a:pt x="68" y="32"/>
                  </a:lnTo>
                  <a:lnTo>
                    <a:pt x="65" y="27"/>
                  </a:lnTo>
                  <a:lnTo>
                    <a:pt x="61" y="24"/>
                  </a:lnTo>
                  <a:lnTo>
                    <a:pt x="57" y="23"/>
                  </a:lnTo>
                  <a:lnTo>
                    <a:pt x="52" y="23"/>
                  </a:lnTo>
                  <a:lnTo>
                    <a:pt x="45" y="23"/>
                  </a:lnTo>
                  <a:lnTo>
                    <a:pt x="39" y="26"/>
                  </a:lnTo>
                  <a:lnTo>
                    <a:pt x="34" y="31"/>
                  </a:lnTo>
                  <a:lnTo>
                    <a:pt x="31" y="37"/>
                  </a:lnTo>
                  <a:lnTo>
                    <a:pt x="29" y="47"/>
                  </a:lnTo>
                  <a:lnTo>
                    <a:pt x="28" y="61"/>
                  </a:lnTo>
                  <a:lnTo>
                    <a:pt x="28" y="109"/>
                  </a:lnTo>
                  <a:lnTo>
                    <a:pt x="0" y="109"/>
                  </a:lnTo>
                  <a:lnTo>
                    <a:pt x="0" y="2"/>
                  </a:lnTo>
                  <a:lnTo>
                    <a:pt x="26" y="2"/>
                  </a:lnTo>
                  <a:lnTo>
                    <a:pt x="26" y="18"/>
                  </a:lnTo>
                  <a:lnTo>
                    <a:pt x="34" y="10"/>
                  </a:lnTo>
                  <a:lnTo>
                    <a:pt x="42" y="5"/>
                  </a:lnTo>
                  <a:lnTo>
                    <a:pt x="52" y="2"/>
                  </a:lnTo>
                  <a:lnTo>
                    <a:pt x="61" y="0"/>
                  </a:lnTo>
                  <a:lnTo>
                    <a:pt x="71" y="2"/>
                  </a:lnTo>
                  <a:lnTo>
                    <a:pt x="79" y="3"/>
                  </a:lnTo>
                  <a:lnTo>
                    <a:pt x="86" y="8"/>
                  </a:lnTo>
                  <a:lnTo>
                    <a:pt x="90" y="13"/>
                  </a:lnTo>
                  <a:lnTo>
                    <a:pt x="94" y="18"/>
                  </a:lnTo>
                  <a:lnTo>
                    <a:pt x="97" y="24"/>
                  </a:lnTo>
                  <a:lnTo>
                    <a:pt x="97" y="32"/>
                  </a:lnTo>
                  <a:lnTo>
                    <a:pt x="97" y="43"/>
                  </a:lnTo>
                  <a:lnTo>
                    <a:pt x="97"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53"/>
            <p:cNvSpPr>
              <a:spLocks noChangeAspect="1"/>
            </p:cNvSpPr>
            <p:nvPr userDrawn="1"/>
          </p:nvSpPr>
          <p:spPr bwMode="auto">
            <a:xfrm>
              <a:off x="2185" y="2384"/>
              <a:ext cx="49" cy="56"/>
            </a:xfrm>
            <a:custGeom>
              <a:avLst/>
              <a:gdLst>
                <a:gd name="T0" fmla="*/ 1 w 100"/>
                <a:gd name="T1" fmla="*/ 0 h 113"/>
                <a:gd name="T2" fmla="*/ 1 w 100"/>
                <a:gd name="T3" fmla="*/ 0 h 113"/>
                <a:gd name="T4" fmla="*/ 0 w 100"/>
                <a:gd name="T5" fmla="*/ 0 h 113"/>
                <a:gd name="T6" fmla="*/ 0 w 100"/>
                <a:gd name="T7" fmla="*/ 0 h 113"/>
                <a:gd name="T8" fmla="*/ 0 w 100"/>
                <a:gd name="T9" fmla="*/ 0 h 113"/>
                <a:gd name="T10" fmla="*/ 0 w 100"/>
                <a:gd name="T11" fmla="*/ 0 h 113"/>
                <a:gd name="T12" fmla="*/ 0 w 100"/>
                <a:gd name="T13" fmla="*/ 0 h 113"/>
                <a:gd name="T14" fmla="*/ 0 w 100"/>
                <a:gd name="T15" fmla="*/ 0 h 113"/>
                <a:gd name="T16" fmla="*/ 0 w 100"/>
                <a:gd name="T17" fmla="*/ 0 h 113"/>
                <a:gd name="T18" fmla="*/ 0 w 100"/>
                <a:gd name="T19" fmla="*/ 1 h 113"/>
                <a:gd name="T20" fmla="*/ 0 w 100"/>
                <a:gd name="T21" fmla="*/ 1 h 113"/>
                <a:gd name="T22" fmla="*/ 0 w 100"/>
                <a:gd name="T23" fmla="*/ 1 h 113"/>
                <a:gd name="T24" fmla="*/ 0 w 100"/>
                <a:gd name="T25" fmla="*/ 1 h 113"/>
                <a:gd name="T26" fmla="*/ 0 w 100"/>
                <a:gd name="T27" fmla="*/ 1 h 113"/>
                <a:gd name="T28" fmla="*/ 1 w 100"/>
                <a:gd name="T29" fmla="*/ 1 h 113"/>
                <a:gd name="T30" fmla="*/ 1 w 100"/>
                <a:gd name="T31" fmla="*/ 1 h 113"/>
                <a:gd name="T32" fmla="*/ 1 w 100"/>
                <a:gd name="T33" fmla="*/ 1 h 113"/>
                <a:gd name="T34" fmla="*/ 1 w 100"/>
                <a:gd name="T35" fmla="*/ 1 h 113"/>
                <a:gd name="T36" fmla="*/ 1 w 100"/>
                <a:gd name="T37" fmla="*/ 1 h 113"/>
                <a:gd name="T38" fmla="*/ 1 w 100"/>
                <a:gd name="T39" fmla="*/ 1 h 113"/>
                <a:gd name="T40" fmla="*/ 0 w 100"/>
                <a:gd name="T41" fmla="*/ 1 h 113"/>
                <a:gd name="T42" fmla="*/ 0 w 100"/>
                <a:gd name="T43" fmla="*/ 1 h 113"/>
                <a:gd name="T44" fmla="*/ 0 w 100"/>
                <a:gd name="T45" fmla="*/ 1 h 113"/>
                <a:gd name="T46" fmla="*/ 0 w 100"/>
                <a:gd name="T47" fmla="*/ 1 h 113"/>
                <a:gd name="T48" fmla="*/ 0 w 100"/>
                <a:gd name="T49" fmla="*/ 1 h 113"/>
                <a:gd name="T50" fmla="*/ 0 w 100"/>
                <a:gd name="T51" fmla="*/ 1 h 113"/>
                <a:gd name="T52" fmla="*/ 0 w 100"/>
                <a:gd name="T53" fmla="*/ 0 h 113"/>
                <a:gd name="T54" fmla="*/ 0 w 100"/>
                <a:gd name="T55" fmla="*/ 0 h 113"/>
                <a:gd name="T56" fmla="*/ 0 w 100"/>
                <a:gd name="T57" fmla="*/ 0 h 113"/>
                <a:gd name="T58" fmla="*/ 0 w 100"/>
                <a:gd name="T59" fmla="*/ 0 h 113"/>
                <a:gd name="T60" fmla="*/ 0 w 100"/>
                <a:gd name="T61" fmla="*/ 0 h 113"/>
                <a:gd name="T62" fmla="*/ 0 w 100"/>
                <a:gd name="T63" fmla="*/ 0 h 113"/>
                <a:gd name="T64" fmla="*/ 1 w 100"/>
                <a:gd name="T65" fmla="*/ 0 h 113"/>
                <a:gd name="T66" fmla="*/ 1 w 100"/>
                <a:gd name="T67" fmla="*/ 0 h 113"/>
                <a:gd name="T68" fmla="*/ 1 w 100"/>
                <a:gd name="T69" fmla="*/ 0 h 113"/>
                <a:gd name="T70" fmla="*/ 1 w 100"/>
                <a:gd name="T71" fmla="*/ 0 h 113"/>
                <a:gd name="T72" fmla="*/ 1 w 100"/>
                <a:gd name="T73" fmla="*/ 0 h 113"/>
                <a:gd name="T74" fmla="*/ 1 w 100"/>
                <a:gd name="T75" fmla="*/ 0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113">
                  <a:moveTo>
                    <a:pt x="100" y="34"/>
                  </a:moveTo>
                  <a:lnTo>
                    <a:pt x="71" y="39"/>
                  </a:lnTo>
                  <a:lnTo>
                    <a:pt x="69" y="32"/>
                  </a:lnTo>
                  <a:lnTo>
                    <a:pt x="64" y="27"/>
                  </a:lnTo>
                  <a:lnTo>
                    <a:pt x="60" y="24"/>
                  </a:lnTo>
                  <a:lnTo>
                    <a:pt x="51" y="23"/>
                  </a:lnTo>
                  <a:lnTo>
                    <a:pt x="47" y="23"/>
                  </a:lnTo>
                  <a:lnTo>
                    <a:pt x="42" y="24"/>
                  </a:lnTo>
                  <a:lnTo>
                    <a:pt x="39" y="26"/>
                  </a:lnTo>
                  <a:lnTo>
                    <a:pt x="35" y="29"/>
                  </a:lnTo>
                  <a:lnTo>
                    <a:pt x="32" y="34"/>
                  </a:lnTo>
                  <a:lnTo>
                    <a:pt x="31" y="40"/>
                  </a:lnTo>
                  <a:lnTo>
                    <a:pt x="29" y="55"/>
                  </a:lnTo>
                  <a:lnTo>
                    <a:pt x="31" y="71"/>
                  </a:lnTo>
                  <a:lnTo>
                    <a:pt x="32" y="77"/>
                  </a:lnTo>
                  <a:lnTo>
                    <a:pt x="35" y="80"/>
                  </a:lnTo>
                  <a:lnTo>
                    <a:pt x="39" y="85"/>
                  </a:lnTo>
                  <a:lnTo>
                    <a:pt x="42" y="87"/>
                  </a:lnTo>
                  <a:lnTo>
                    <a:pt x="47" y="88"/>
                  </a:lnTo>
                  <a:lnTo>
                    <a:pt x="51" y="88"/>
                  </a:lnTo>
                  <a:lnTo>
                    <a:pt x="60" y="88"/>
                  </a:lnTo>
                  <a:lnTo>
                    <a:pt x="66" y="84"/>
                  </a:lnTo>
                  <a:lnTo>
                    <a:pt x="69" y="77"/>
                  </a:lnTo>
                  <a:lnTo>
                    <a:pt x="72" y="68"/>
                  </a:lnTo>
                  <a:lnTo>
                    <a:pt x="100" y="72"/>
                  </a:lnTo>
                  <a:lnTo>
                    <a:pt x="98" y="82"/>
                  </a:lnTo>
                  <a:lnTo>
                    <a:pt x="95" y="90"/>
                  </a:lnTo>
                  <a:lnTo>
                    <a:pt x="90" y="97"/>
                  </a:lnTo>
                  <a:lnTo>
                    <a:pt x="84" y="103"/>
                  </a:lnTo>
                  <a:lnTo>
                    <a:pt x="77" y="106"/>
                  </a:lnTo>
                  <a:lnTo>
                    <a:pt x="69" y="109"/>
                  </a:lnTo>
                  <a:lnTo>
                    <a:pt x="61" y="111"/>
                  </a:lnTo>
                  <a:lnTo>
                    <a:pt x="51" y="113"/>
                  </a:lnTo>
                  <a:lnTo>
                    <a:pt x="40" y="111"/>
                  </a:lnTo>
                  <a:lnTo>
                    <a:pt x="29" y="109"/>
                  </a:lnTo>
                  <a:lnTo>
                    <a:pt x="21" y="105"/>
                  </a:lnTo>
                  <a:lnTo>
                    <a:pt x="13" y="98"/>
                  </a:lnTo>
                  <a:lnTo>
                    <a:pt x="7" y="90"/>
                  </a:lnTo>
                  <a:lnTo>
                    <a:pt x="3" y="80"/>
                  </a:lnTo>
                  <a:lnTo>
                    <a:pt x="0" y="69"/>
                  </a:lnTo>
                  <a:lnTo>
                    <a:pt x="0" y="56"/>
                  </a:lnTo>
                  <a:lnTo>
                    <a:pt x="0" y="43"/>
                  </a:lnTo>
                  <a:lnTo>
                    <a:pt x="3" y="32"/>
                  </a:lnTo>
                  <a:lnTo>
                    <a:pt x="7" y="23"/>
                  </a:lnTo>
                  <a:lnTo>
                    <a:pt x="13" y="15"/>
                  </a:lnTo>
                  <a:lnTo>
                    <a:pt x="21" y="8"/>
                  </a:lnTo>
                  <a:lnTo>
                    <a:pt x="31" y="3"/>
                  </a:lnTo>
                  <a:lnTo>
                    <a:pt x="40" y="2"/>
                  </a:lnTo>
                  <a:lnTo>
                    <a:pt x="51" y="0"/>
                  </a:lnTo>
                  <a:lnTo>
                    <a:pt x="61" y="0"/>
                  </a:lnTo>
                  <a:lnTo>
                    <a:pt x="69" y="2"/>
                  </a:lnTo>
                  <a:lnTo>
                    <a:pt x="76" y="5"/>
                  </a:lnTo>
                  <a:lnTo>
                    <a:pt x="82" y="8"/>
                  </a:lnTo>
                  <a:lnTo>
                    <a:pt x="88" y="13"/>
                  </a:lnTo>
                  <a:lnTo>
                    <a:pt x="93" y="19"/>
                  </a:lnTo>
                  <a:lnTo>
                    <a:pt x="96" y="26"/>
                  </a:lnTo>
                  <a:lnTo>
                    <a:pt x="10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54"/>
            <p:cNvSpPr>
              <a:spLocks noChangeAspect="1"/>
            </p:cNvSpPr>
            <p:nvPr userDrawn="1"/>
          </p:nvSpPr>
          <p:spPr bwMode="auto">
            <a:xfrm>
              <a:off x="2239" y="2384"/>
              <a:ext cx="56" cy="77"/>
            </a:xfrm>
            <a:custGeom>
              <a:avLst/>
              <a:gdLst>
                <a:gd name="T0" fmla="*/ 0 w 111"/>
                <a:gd name="T1" fmla="*/ 0 h 152"/>
                <a:gd name="T2" fmla="*/ 1 w 111"/>
                <a:gd name="T3" fmla="*/ 0 h 152"/>
                <a:gd name="T4" fmla="*/ 1 w 111"/>
                <a:gd name="T5" fmla="*/ 2 h 152"/>
                <a:gd name="T6" fmla="*/ 2 w 111"/>
                <a:gd name="T7" fmla="*/ 0 h 152"/>
                <a:gd name="T8" fmla="*/ 2 w 111"/>
                <a:gd name="T9" fmla="*/ 0 h 152"/>
                <a:gd name="T10" fmla="*/ 2 w 111"/>
                <a:gd name="T11" fmla="*/ 2 h 152"/>
                <a:gd name="T12" fmla="*/ 2 w 111"/>
                <a:gd name="T13" fmla="*/ 2 h 152"/>
                <a:gd name="T14" fmla="*/ 2 w 111"/>
                <a:gd name="T15" fmla="*/ 2 h 152"/>
                <a:gd name="T16" fmla="*/ 1 w 111"/>
                <a:gd name="T17" fmla="*/ 3 h 152"/>
                <a:gd name="T18" fmla="*/ 1 w 111"/>
                <a:gd name="T19" fmla="*/ 3 h 152"/>
                <a:gd name="T20" fmla="*/ 1 w 111"/>
                <a:gd name="T21" fmla="*/ 3 h 152"/>
                <a:gd name="T22" fmla="*/ 1 w 111"/>
                <a:gd name="T23" fmla="*/ 3 h 152"/>
                <a:gd name="T24" fmla="*/ 1 w 111"/>
                <a:gd name="T25" fmla="*/ 3 h 152"/>
                <a:gd name="T26" fmla="*/ 1 w 111"/>
                <a:gd name="T27" fmla="*/ 3 h 152"/>
                <a:gd name="T28" fmla="*/ 1 w 111"/>
                <a:gd name="T29" fmla="*/ 3 h 152"/>
                <a:gd name="T30" fmla="*/ 1 w 111"/>
                <a:gd name="T31" fmla="*/ 3 h 152"/>
                <a:gd name="T32" fmla="*/ 1 w 111"/>
                <a:gd name="T33" fmla="*/ 3 h 152"/>
                <a:gd name="T34" fmla="*/ 1 w 111"/>
                <a:gd name="T35" fmla="*/ 3 h 152"/>
                <a:gd name="T36" fmla="*/ 1 w 111"/>
                <a:gd name="T37" fmla="*/ 3 h 152"/>
                <a:gd name="T38" fmla="*/ 1 w 111"/>
                <a:gd name="T39" fmla="*/ 3 h 152"/>
                <a:gd name="T40" fmla="*/ 1 w 111"/>
                <a:gd name="T41" fmla="*/ 3 h 152"/>
                <a:gd name="T42" fmla="*/ 1 w 111"/>
                <a:gd name="T43" fmla="*/ 3 h 152"/>
                <a:gd name="T44" fmla="*/ 1 w 111"/>
                <a:gd name="T45" fmla="*/ 3 h 152"/>
                <a:gd name="T46" fmla="*/ 1 w 111"/>
                <a:gd name="T47" fmla="*/ 3 h 152"/>
                <a:gd name="T48" fmla="*/ 1 w 111"/>
                <a:gd name="T49" fmla="*/ 2 h 152"/>
                <a:gd name="T50" fmla="*/ 1 w 111"/>
                <a:gd name="T51" fmla="*/ 2 h 152"/>
                <a:gd name="T52" fmla="*/ 1 w 111"/>
                <a:gd name="T53" fmla="*/ 2 h 152"/>
                <a:gd name="T54" fmla="*/ 1 w 111"/>
                <a:gd name="T55" fmla="*/ 2 h 152"/>
                <a:gd name="T56" fmla="*/ 1 w 111"/>
                <a:gd name="T57" fmla="*/ 2 h 152"/>
                <a:gd name="T58" fmla="*/ 0 w 111"/>
                <a:gd name="T59" fmla="*/ 0 h 152"/>
                <a:gd name="T60" fmla="*/ 0 w 111"/>
                <a:gd name="T61" fmla="*/ 0 h 152"/>
                <a:gd name="T62" fmla="*/ 0 w 111"/>
                <a:gd name="T63" fmla="*/ 0 h 1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152">
                  <a:moveTo>
                    <a:pt x="0" y="0"/>
                  </a:moveTo>
                  <a:lnTo>
                    <a:pt x="31" y="0"/>
                  </a:lnTo>
                  <a:lnTo>
                    <a:pt x="57" y="77"/>
                  </a:lnTo>
                  <a:lnTo>
                    <a:pt x="82" y="0"/>
                  </a:lnTo>
                  <a:lnTo>
                    <a:pt x="111" y="0"/>
                  </a:lnTo>
                  <a:lnTo>
                    <a:pt x="73" y="104"/>
                  </a:lnTo>
                  <a:lnTo>
                    <a:pt x="66" y="123"/>
                  </a:lnTo>
                  <a:lnTo>
                    <a:pt x="60" y="136"/>
                  </a:lnTo>
                  <a:lnTo>
                    <a:pt x="55" y="141"/>
                  </a:lnTo>
                  <a:lnTo>
                    <a:pt x="52" y="144"/>
                  </a:lnTo>
                  <a:lnTo>
                    <a:pt x="47" y="148"/>
                  </a:lnTo>
                  <a:lnTo>
                    <a:pt x="40" y="149"/>
                  </a:lnTo>
                  <a:lnTo>
                    <a:pt x="26" y="152"/>
                  </a:lnTo>
                  <a:lnTo>
                    <a:pt x="10" y="149"/>
                  </a:lnTo>
                  <a:lnTo>
                    <a:pt x="8" y="128"/>
                  </a:lnTo>
                  <a:lnTo>
                    <a:pt x="20" y="128"/>
                  </a:lnTo>
                  <a:lnTo>
                    <a:pt x="28" y="128"/>
                  </a:lnTo>
                  <a:lnTo>
                    <a:pt x="31" y="125"/>
                  </a:lnTo>
                  <a:lnTo>
                    <a:pt x="34" y="123"/>
                  </a:lnTo>
                  <a:lnTo>
                    <a:pt x="39" y="117"/>
                  </a:lnTo>
                  <a:lnTo>
                    <a:pt x="42" y="10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57" name="Picture 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96" name="Rectangle 56"/>
          <p:cNvSpPr>
            <a:spLocks noGrp="1" noChangeArrowheads="1"/>
          </p:cNvSpPr>
          <p:nvPr>
            <p:ph type="ctrTitle"/>
          </p:nvPr>
        </p:nvSpPr>
        <p:spPr>
          <a:xfrm>
            <a:off x="0" y="285750"/>
            <a:ext cx="9144000" cy="1771650"/>
          </a:xfrm>
        </p:spPr>
        <p:txBody>
          <a:bodyPr anchor="ctr"/>
          <a:lstStyle>
            <a:lvl1pPr algn="ctr">
              <a:defRPr/>
            </a:lvl1pPr>
          </a:lstStyle>
          <a:p>
            <a:pPr lvl="0"/>
            <a:r>
              <a:rPr lang="en-GB" noProof="0" smtClean="0"/>
              <a:t>Click to edit Master title style</a:t>
            </a:r>
          </a:p>
        </p:txBody>
      </p:sp>
      <p:sp>
        <p:nvSpPr>
          <p:cNvPr id="35897" name="Rectangle 57"/>
          <p:cNvSpPr>
            <a:spLocks noGrp="1" noChangeArrowheads="1"/>
          </p:cNvSpPr>
          <p:nvPr>
            <p:ph type="subTitle" idx="1"/>
          </p:nvPr>
        </p:nvSpPr>
        <p:spPr>
          <a:xfrm>
            <a:off x="0" y="2057400"/>
            <a:ext cx="9144000" cy="2501900"/>
          </a:xfrm>
        </p:spPr>
        <p:txBody>
          <a:bodyPr anchor="ctr" anchorCtr="1"/>
          <a:lstStyle>
            <a:lvl1pPr marL="0" indent="0" algn="ctr">
              <a:buFontTx/>
              <a:buNone/>
              <a:defRPr b="1"/>
            </a:lvl1pPr>
          </a:lstStyle>
          <a:p>
            <a:pPr lvl="0"/>
            <a:r>
              <a:rPr lang="en-GB" noProof="0" smtClean="0"/>
              <a:t>Click to edit Master subtitle style</a:t>
            </a:r>
          </a:p>
        </p:txBody>
      </p:sp>
    </p:spTree>
    <p:extLst>
      <p:ext uri="{BB962C8B-B14F-4D97-AF65-F5344CB8AC3E}">
        <p14:creationId xmlns:p14="http://schemas.microsoft.com/office/powerpoint/2010/main" val="224424036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00"/>
          <p:cNvSpPr>
            <a:spLocks noGrp="1" noChangeArrowheads="1"/>
          </p:cNvSpPr>
          <p:nvPr>
            <p:ph type="ftr" sz="quarter" idx="10"/>
          </p:nvPr>
        </p:nvSpPr>
        <p:spPr>
          <a:ln/>
        </p:spPr>
        <p:txBody>
          <a:bodyPr/>
          <a:lstStyle>
            <a:lvl1pPr>
              <a:defRPr/>
            </a:lvl1pPr>
          </a:lstStyle>
          <a:p>
            <a:pPr>
              <a:defRPr/>
            </a:pPr>
            <a:endParaRPr lang="en-GB"/>
          </a:p>
        </p:txBody>
      </p:sp>
      <p:sp>
        <p:nvSpPr>
          <p:cNvPr id="5" name="Rectangle 3101"/>
          <p:cNvSpPr>
            <a:spLocks noGrp="1" noChangeArrowheads="1"/>
          </p:cNvSpPr>
          <p:nvPr>
            <p:ph type="sldNum" sz="quarter" idx="11"/>
          </p:nvPr>
        </p:nvSpPr>
        <p:spPr>
          <a:ln/>
        </p:spPr>
        <p:txBody>
          <a:bodyPr/>
          <a:lstStyle>
            <a:lvl1pPr>
              <a:defRPr/>
            </a:lvl1pPr>
          </a:lstStyle>
          <a:p>
            <a:pPr>
              <a:defRPr/>
            </a:pPr>
            <a:fld id="{C5D0216D-24D4-4278-9C26-35560ED8BB57}" type="slidenum">
              <a:rPr lang="en-GB"/>
              <a:pPr>
                <a:defRPr/>
              </a:pPr>
              <a:t>‹#›</a:t>
            </a:fld>
            <a:endParaRPr lang="en-GB"/>
          </a:p>
        </p:txBody>
      </p:sp>
    </p:spTree>
    <p:extLst>
      <p:ext uri="{BB962C8B-B14F-4D97-AF65-F5344CB8AC3E}">
        <p14:creationId xmlns:p14="http://schemas.microsoft.com/office/powerpoint/2010/main" val="79367339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98425"/>
            <a:ext cx="2147888" cy="599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2575" y="98425"/>
            <a:ext cx="6292850" cy="599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00"/>
          <p:cNvSpPr>
            <a:spLocks noGrp="1" noChangeArrowheads="1"/>
          </p:cNvSpPr>
          <p:nvPr>
            <p:ph type="ftr" sz="quarter" idx="10"/>
          </p:nvPr>
        </p:nvSpPr>
        <p:spPr>
          <a:ln/>
        </p:spPr>
        <p:txBody>
          <a:bodyPr/>
          <a:lstStyle>
            <a:lvl1pPr>
              <a:defRPr/>
            </a:lvl1pPr>
          </a:lstStyle>
          <a:p>
            <a:pPr>
              <a:defRPr/>
            </a:pPr>
            <a:endParaRPr lang="en-GB"/>
          </a:p>
        </p:txBody>
      </p:sp>
      <p:sp>
        <p:nvSpPr>
          <p:cNvPr id="5" name="Rectangle 3101"/>
          <p:cNvSpPr>
            <a:spLocks noGrp="1" noChangeArrowheads="1"/>
          </p:cNvSpPr>
          <p:nvPr>
            <p:ph type="sldNum" sz="quarter" idx="11"/>
          </p:nvPr>
        </p:nvSpPr>
        <p:spPr>
          <a:ln/>
        </p:spPr>
        <p:txBody>
          <a:bodyPr/>
          <a:lstStyle>
            <a:lvl1pPr>
              <a:defRPr/>
            </a:lvl1pPr>
          </a:lstStyle>
          <a:p>
            <a:pPr>
              <a:defRPr/>
            </a:pPr>
            <a:fld id="{57D50677-B30D-4AF1-B6F3-1D88295201B2}" type="slidenum">
              <a:rPr lang="en-GB"/>
              <a:pPr>
                <a:defRPr/>
              </a:pPr>
              <a:t>‹#›</a:t>
            </a:fld>
            <a:endParaRPr lang="en-GB"/>
          </a:p>
        </p:txBody>
      </p:sp>
    </p:spTree>
    <p:extLst>
      <p:ext uri="{BB962C8B-B14F-4D97-AF65-F5344CB8AC3E}">
        <p14:creationId xmlns:p14="http://schemas.microsoft.com/office/powerpoint/2010/main" val="274450681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82575" y="98425"/>
            <a:ext cx="8593138" cy="599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2209800" y="6564313"/>
            <a:ext cx="4953000" cy="293687"/>
          </a:xfrm>
          <a:prstGeom prst="rect">
            <a:avLst/>
          </a:prstGeom>
        </p:spPr>
        <p:txBody>
          <a:bodyPr/>
          <a:lstStyle>
            <a:lvl1pPr>
              <a:defRPr smtClean="0"/>
            </a:lvl1pPr>
          </a:lstStyle>
          <a:p>
            <a:pPr>
              <a:defRPr/>
            </a:pPr>
            <a:endParaRPr lang="en-GB"/>
          </a:p>
        </p:txBody>
      </p:sp>
      <p:sp>
        <p:nvSpPr>
          <p:cNvPr id="4" name="Slide Number Placeholder 3"/>
          <p:cNvSpPr>
            <a:spLocks noGrp="1"/>
          </p:cNvSpPr>
          <p:nvPr>
            <p:ph type="sldNum" sz="quarter" idx="11"/>
          </p:nvPr>
        </p:nvSpPr>
        <p:spPr/>
        <p:txBody>
          <a:bodyPr/>
          <a:lstStyle>
            <a:lvl1pPr>
              <a:defRPr smtClean="0"/>
            </a:lvl1pPr>
          </a:lstStyle>
          <a:p>
            <a:pPr>
              <a:defRPr/>
            </a:pPr>
            <a:fld id="{7308F90E-0913-4A42-87EB-314224CB21A8}" type="slidenum">
              <a:rPr lang="en-GB"/>
              <a:pPr>
                <a:defRPr/>
              </a:pPr>
              <a:t>‹#›</a:t>
            </a:fld>
            <a:endParaRPr lang="en-GB"/>
          </a:p>
        </p:txBody>
      </p:sp>
    </p:spTree>
    <p:extLst>
      <p:ext uri="{BB962C8B-B14F-4D97-AF65-F5344CB8AC3E}">
        <p14:creationId xmlns:p14="http://schemas.microsoft.com/office/powerpoint/2010/main" val="1562221482"/>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00"/>
          <p:cNvSpPr>
            <a:spLocks noGrp="1" noChangeArrowheads="1"/>
          </p:cNvSpPr>
          <p:nvPr>
            <p:ph type="ftr" sz="quarter" idx="10"/>
          </p:nvPr>
        </p:nvSpPr>
        <p:spPr>
          <a:ln/>
        </p:spPr>
        <p:txBody>
          <a:bodyPr/>
          <a:lstStyle>
            <a:lvl1pPr>
              <a:defRPr/>
            </a:lvl1pPr>
          </a:lstStyle>
          <a:p>
            <a:pPr>
              <a:defRPr/>
            </a:pPr>
            <a:endParaRPr lang="en-GB"/>
          </a:p>
        </p:txBody>
      </p:sp>
      <p:sp>
        <p:nvSpPr>
          <p:cNvPr id="5" name="Rectangle 3101"/>
          <p:cNvSpPr>
            <a:spLocks noGrp="1" noChangeArrowheads="1"/>
          </p:cNvSpPr>
          <p:nvPr>
            <p:ph type="sldNum" sz="quarter" idx="11"/>
          </p:nvPr>
        </p:nvSpPr>
        <p:spPr>
          <a:ln/>
        </p:spPr>
        <p:txBody>
          <a:bodyPr/>
          <a:lstStyle>
            <a:lvl1pPr>
              <a:defRPr/>
            </a:lvl1pPr>
          </a:lstStyle>
          <a:p>
            <a:pPr>
              <a:defRPr/>
            </a:pPr>
            <a:fld id="{504E1F06-D0B9-4ADB-AD1F-905D5B3A1605}" type="slidenum">
              <a:rPr lang="en-GB"/>
              <a:pPr>
                <a:defRPr/>
              </a:pPr>
              <a:t>‹#›</a:t>
            </a:fld>
            <a:endParaRPr lang="en-GB"/>
          </a:p>
        </p:txBody>
      </p:sp>
    </p:spTree>
    <p:extLst>
      <p:ext uri="{BB962C8B-B14F-4D97-AF65-F5344CB8AC3E}">
        <p14:creationId xmlns:p14="http://schemas.microsoft.com/office/powerpoint/2010/main" val="16349650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00"/>
          <p:cNvSpPr>
            <a:spLocks noGrp="1" noChangeArrowheads="1"/>
          </p:cNvSpPr>
          <p:nvPr>
            <p:ph type="ftr" sz="quarter" idx="10"/>
          </p:nvPr>
        </p:nvSpPr>
        <p:spPr>
          <a:ln/>
        </p:spPr>
        <p:txBody>
          <a:bodyPr/>
          <a:lstStyle>
            <a:lvl1pPr>
              <a:defRPr/>
            </a:lvl1pPr>
          </a:lstStyle>
          <a:p>
            <a:pPr>
              <a:defRPr/>
            </a:pPr>
            <a:endParaRPr lang="en-GB"/>
          </a:p>
        </p:txBody>
      </p:sp>
      <p:sp>
        <p:nvSpPr>
          <p:cNvPr id="5" name="Rectangle 3101"/>
          <p:cNvSpPr>
            <a:spLocks noGrp="1" noChangeArrowheads="1"/>
          </p:cNvSpPr>
          <p:nvPr>
            <p:ph type="sldNum" sz="quarter" idx="11"/>
          </p:nvPr>
        </p:nvSpPr>
        <p:spPr>
          <a:ln/>
        </p:spPr>
        <p:txBody>
          <a:bodyPr/>
          <a:lstStyle>
            <a:lvl1pPr>
              <a:defRPr/>
            </a:lvl1pPr>
          </a:lstStyle>
          <a:p>
            <a:pPr>
              <a:defRPr/>
            </a:pPr>
            <a:fld id="{94BC753F-0131-47FF-9319-5D67CFA0C6CD}" type="slidenum">
              <a:rPr lang="en-GB"/>
              <a:pPr>
                <a:defRPr/>
              </a:pPr>
              <a:t>‹#›</a:t>
            </a:fld>
            <a:endParaRPr lang="en-GB"/>
          </a:p>
        </p:txBody>
      </p:sp>
    </p:spTree>
    <p:extLst>
      <p:ext uri="{BB962C8B-B14F-4D97-AF65-F5344CB8AC3E}">
        <p14:creationId xmlns:p14="http://schemas.microsoft.com/office/powerpoint/2010/main" val="19753658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2575" y="1524000"/>
            <a:ext cx="4219575"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524000"/>
            <a:ext cx="4221163"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00"/>
          <p:cNvSpPr>
            <a:spLocks noGrp="1" noChangeArrowheads="1"/>
          </p:cNvSpPr>
          <p:nvPr>
            <p:ph type="ftr" sz="quarter" idx="10"/>
          </p:nvPr>
        </p:nvSpPr>
        <p:spPr>
          <a:ln/>
        </p:spPr>
        <p:txBody>
          <a:bodyPr/>
          <a:lstStyle>
            <a:lvl1pPr>
              <a:defRPr/>
            </a:lvl1pPr>
          </a:lstStyle>
          <a:p>
            <a:pPr>
              <a:defRPr/>
            </a:pPr>
            <a:endParaRPr lang="en-GB"/>
          </a:p>
        </p:txBody>
      </p:sp>
      <p:sp>
        <p:nvSpPr>
          <p:cNvPr id="6" name="Rectangle 3101"/>
          <p:cNvSpPr>
            <a:spLocks noGrp="1" noChangeArrowheads="1"/>
          </p:cNvSpPr>
          <p:nvPr>
            <p:ph type="sldNum" sz="quarter" idx="11"/>
          </p:nvPr>
        </p:nvSpPr>
        <p:spPr>
          <a:ln/>
        </p:spPr>
        <p:txBody>
          <a:bodyPr/>
          <a:lstStyle>
            <a:lvl1pPr>
              <a:defRPr/>
            </a:lvl1pPr>
          </a:lstStyle>
          <a:p>
            <a:pPr>
              <a:defRPr/>
            </a:pPr>
            <a:fld id="{E2EE7B9F-AAE7-4DD4-AE6F-D9CE3343D31B}" type="slidenum">
              <a:rPr lang="en-GB"/>
              <a:pPr>
                <a:defRPr/>
              </a:pPr>
              <a:t>‹#›</a:t>
            </a:fld>
            <a:endParaRPr lang="en-GB"/>
          </a:p>
        </p:txBody>
      </p:sp>
    </p:spTree>
    <p:extLst>
      <p:ext uri="{BB962C8B-B14F-4D97-AF65-F5344CB8AC3E}">
        <p14:creationId xmlns:p14="http://schemas.microsoft.com/office/powerpoint/2010/main" val="25804129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00"/>
          <p:cNvSpPr>
            <a:spLocks noGrp="1" noChangeArrowheads="1"/>
          </p:cNvSpPr>
          <p:nvPr>
            <p:ph type="ftr" sz="quarter" idx="10"/>
          </p:nvPr>
        </p:nvSpPr>
        <p:spPr>
          <a:ln/>
        </p:spPr>
        <p:txBody>
          <a:bodyPr/>
          <a:lstStyle>
            <a:lvl1pPr>
              <a:defRPr/>
            </a:lvl1pPr>
          </a:lstStyle>
          <a:p>
            <a:pPr>
              <a:defRPr/>
            </a:pPr>
            <a:endParaRPr lang="en-GB"/>
          </a:p>
        </p:txBody>
      </p:sp>
      <p:sp>
        <p:nvSpPr>
          <p:cNvPr id="8" name="Rectangle 3101"/>
          <p:cNvSpPr>
            <a:spLocks noGrp="1" noChangeArrowheads="1"/>
          </p:cNvSpPr>
          <p:nvPr>
            <p:ph type="sldNum" sz="quarter" idx="11"/>
          </p:nvPr>
        </p:nvSpPr>
        <p:spPr>
          <a:ln/>
        </p:spPr>
        <p:txBody>
          <a:bodyPr/>
          <a:lstStyle>
            <a:lvl1pPr>
              <a:defRPr/>
            </a:lvl1pPr>
          </a:lstStyle>
          <a:p>
            <a:pPr>
              <a:defRPr/>
            </a:pPr>
            <a:fld id="{C705993C-85EF-44B5-A752-C2BEF98A68E0}" type="slidenum">
              <a:rPr lang="en-GB"/>
              <a:pPr>
                <a:defRPr/>
              </a:pPr>
              <a:t>‹#›</a:t>
            </a:fld>
            <a:endParaRPr lang="en-GB"/>
          </a:p>
        </p:txBody>
      </p:sp>
    </p:spTree>
    <p:extLst>
      <p:ext uri="{BB962C8B-B14F-4D97-AF65-F5344CB8AC3E}">
        <p14:creationId xmlns:p14="http://schemas.microsoft.com/office/powerpoint/2010/main" val="32177776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00"/>
          <p:cNvSpPr>
            <a:spLocks noGrp="1" noChangeArrowheads="1"/>
          </p:cNvSpPr>
          <p:nvPr>
            <p:ph type="ftr" sz="quarter" idx="10"/>
          </p:nvPr>
        </p:nvSpPr>
        <p:spPr>
          <a:ln/>
        </p:spPr>
        <p:txBody>
          <a:bodyPr/>
          <a:lstStyle>
            <a:lvl1pPr>
              <a:defRPr/>
            </a:lvl1pPr>
          </a:lstStyle>
          <a:p>
            <a:pPr>
              <a:defRPr/>
            </a:pPr>
            <a:endParaRPr lang="en-GB"/>
          </a:p>
        </p:txBody>
      </p:sp>
      <p:sp>
        <p:nvSpPr>
          <p:cNvPr id="4" name="Rectangle 3101"/>
          <p:cNvSpPr>
            <a:spLocks noGrp="1" noChangeArrowheads="1"/>
          </p:cNvSpPr>
          <p:nvPr>
            <p:ph type="sldNum" sz="quarter" idx="11"/>
          </p:nvPr>
        </p:nvSpPr>
        <p:spPr>
          <a:ln/>
        </p:spPr>
        <p:txBody>
          <a:bodyPr/>
          <a:lstStyle>
            <a:lvl1pPr>
              <a:defRPr/>
            </a:lvl1pPr>
          </a:lstStyle>
          <a:p>
            <a:pPr>
              <a:defRPr/>
            </a:pPr>
            <a:fld id="{AFEBFB19-5BDE-41A4-A505-E4C683E38A5B}" type="slidenum">
              <a:rPr lang="en-GB"/>
              <a:pPr>
                <a:defRPr/>
              </a:pPr>
              <a:t>‹#›</a:t>
            </a:fld>
            <a:endParaRPr lang="en-GB"/>
          </a:p>
        </p:txBody>
      </p:sp>
    </p:spTree>
    <p:extLst>
      <p:ext uri="{BB962C8B-B14F-4D97-AF65-F5344CB8AC3E}">
        <p14:creationId xmlns:p14="http://schemas.microsoft.com/office/powerpoint/2010/main" val="19588664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00"/>
          <p:cNvSpPr>
            <a:spLocks noGrp="1" noChangeArrowheads="1"/>
          </p:cNvSpPr>
          <p:nvPr>
            <p:ph type="ftr" sz="quarter" idx="10"/>
          </p:nvPr>
        </p:nvSpPr>
        <p:spPr>
          <a:ln/>
        </p:spPr>
        <p:txBody>
          <a:bodyPr/>
          <a:lstStyle>
            <a:lvl1pPr>
              <a:defRPr/>
            </a:lvl1pPr>
          </a:lstStyle>
          <a:p>
            <a:pPr>
              <a:defRPr/>
            </a:pPr>
            <a:endParaRPr lang="en-GB"/>
          </a:p>
        </p:txBody>
      </p:sp>
      <p:sp>
        <p:nvSpPr>
          <p:cNvPr id="3" name="Rectangle 3101"/>
          <p:cNvSpPr>
            <a:spLocks noGrp="1" noChangeArrowheads="1"/>
          </p:cNvSpPr>
          <p:nvPr>
            <p:ph type="sldNum" sz="quarter" idx="11"/>
          </p:nvPr>
        </p:nvSpPr>
        <p:spPr>
          <a:ln/>
        </p:spPr>
        <p:txBody>
          <a:bodyPr/>
          <a:lstStyle>
            <a:lvl1pPr>
              <a:defRPr/>
            </a:lvl1pPr>
          </a:lstStyle>
          <a:p>
            <a:pPr>
              <a:defRPr/>
            </a:pPr>
            <a:fld id="{790F476E-5C88-44FF-9E7A-666217613A1C}" type="slidenum">
              <a:rPr lang="en-GB"/>
              <a:pPr>
                <a:defRPr/>
              </a:pPr>
              <a:t>‹#›</a:t>
            </a:fld>
            <a:endParaRPr lang="en-GB"/>
          </a:p>
        </p:txBody>
      </p:sp>
    </p:spTree>
    <p:extLst>
      <p:ext uri="{BB962C8B-B14F-4D97-AF65-F5344CB8AC3E}">
        <p14:creationId xmlns:p14="http://schemas.microsoft.com/office/powerpoint/2010/main" val="40247224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00"/>
          <p:cNvSpPr>
            <a:spLocks noGrp="1" noChangeArrowheads="1"/>
          </p:cNvSpPr>
          <p:nvPr>
            <p:ph type="ftr" sz="quarter" idx="10"/>
          </p:nvPr>
        </p:nvSpPr>
        <p:spPr>
          <a:ln/>
        </p:spPr>
        <p:txBody>
          <a:bodyPr/>
          <a:lstStyle>
            <a:lvl1pPr>
              <a:defRPr/>
            </a:lvl1pPr>
          </a:lstStyle>
          <a:p>
            <a:pPr>
              <a:defRPr/>
            </a:pPr>
            <a:endParaRPr lang="en-GB"/>
          </a:p>
        </p:txBody>
      </p:sp>
      <p:sp>
        <p:nvSpPr>
          <p:cNvPr id="6" name="Rectangle 3101"/>
          <p:cNvSpPr>
            <a:spLocks noGrp="1" noChangeArrowheads="1"/>
          </p:cNvSpPr>
          <p:nvPr>
            <p:ph type="sldNum" sz="quarter" idx="11"/>
          </p:nvPr>
        </p:nvSpPr>
        <p:spPr>
          <a:ln/>
        </p:spPr>
        <p:txBody>
          <a:bodyPr/>
          <a:lstStyle>
            <a:lvl1pPr>
              <a:defRPr/>
            </a:lvl1pPr>
          </a:lstStyle>
          <a:p>
            <a:pPr>
              <a:defRPr/>
            </a:pPr>
            <a:fld id="{F8B130C0-1524-4923-A3F9-4C12E722F47E}" type="slidenum">
              <a:rPr lang="en-GB"/>
              <a:pPr>
                <a:defRPr/>
              </a:pPr>
              <a:t>‹#›</a:t>
            </a:fld>
            <a:endParaRPr lang="en-GB"/>
          </a:p>
        </p:txBody>
      </p:sp>
    </p:spTree>
    <p:extLst>
      <p:ext uri="{BB962C8B-B14F-4D97-AF65-F5344CB8AC3E}">
        <p14:creationId xmlns:p14="http://schemas.microsoft.com/office/powerpoint/2010/main" val="188980376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00"/>
          <p:cNvSpPr>
            <a:spLocks noGrp="1" noChangeArrowheads="1"/>
          </p:cNvSpPr>
          <p:nvPr>
            <p:ph type="ftr" sz="quarter" idx="10"/>
          </p:nvPr>
        </p:nvSpPr>
        <p:spPr>
          <a:ln/>
        </p:spPr>
        <p:txBody>
          <a:bodyPr/>
          <a:lstStyle>
            <a:lvl1pPr>
              <a:defRPr/>
            </a:lvl1pPr>
          </a:lstStyle>
          <a:p>
            <a:pPr>
              <a:defRPr/>
            </a:pPr>
            <a:endParaRPr lang="en-GB"/>
          </a:p>
        </p:txBody>
      </p:sp>
      <p:sp>
        <p:nvSpPr>
          <p:cNvPr id="6" name="Rectangle 3101"/>
          <p:cNvSpPr>
            <a:spLocks noGrp="1" noChangeArrowheads="1"/>
          </p:cNvSpPr>
          <p:nvPr>
            <p:ph type="sldNum" sz="quarter" idx="11"/>
          </p:nvPr>
        </p:nvSpPr>
        <p:spPr>
          <a:ln/>
        </p:spPr>
        <p:txBody>
          <a:bodyPr/>
          <a:lstStyle>
            <a:lvl1pPr>
              <a:defRPr/>
            </a:lvl1pPr>
          </a:lstStyle>
          <a:p>
            <a:pPr>
              <a:defRPr/>
            </a:pPr>
            <a:fld id="{973147AF-45E1-4477-B9B2-9C279E3D0C31}" type="slidenum">
              <a:rPr lang="en-GB"/>
              <a:pPr>
                <a:defRPr/>
              </a:pPr>
              <a:t>‹#›</a:t>
            </a:fld>
            <a:endParaRPr lang="en-GB"/>
          </a:p>
        </p:txBody>
      </p:sp>
    </p:spTree>
    <p:extLst>
      <p:ext uri="{BB962C8B-B14F-4D97-AF65-F5344CB8AC3E}">
        <p14:creationId xmlns:p14="http://schemas.microsoft.com/office/powerpoint/2010/main" val="24411868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366CC"/>
        </a:solidFill>
        <a:effectLst/>
      </p:bgPr>
    </p:bg>
    <p:spTree>
      <p:nvGrpSpPr>
        <p:cNvPr id="1" name=""/>
        <p:cNvGrpSpPr/>
        <p:nvPr/>
      </p:nvGrpSpPr>
      <p:grpSpPr>
        <a:xfrm>
          <a:off x="0" y="0"/>
          <a:ext cx="0" cy="0"/>
          <a:chOff x="0" y="0"/>
          <a:chExt cx="0" cy="0"/>
        </a:xfrm>
      </p:grpSpPr>
      <p:grpSp>
        <p:nvGrpSpPr>
          <p:cNvPr id="1026" name="Group 3074"/>
          <p:cNvGrpSpPr>
            <a:grpSpLocks noChangeAspect="1"/>
          </p:cNvGrpSpPr>
          <p:nvPr/>
        </p:nvGrpSpPr>
        <p:grpSpPr bwMode="auto">
          <a:xfrm>
            <a:off x="374650" y="6142038"/>
            <a:ext cx="1544638" cy="539750"/>
            <a:chOff x="2832" y="3792"/>
            <a:chExt cx="828" cy="292"/>
          </a:xfrm>
        </p:grpSpPr>
        <p:sp>
          <p:nvSpPr>
            <p:cNvPr id="1032" name="Freeform 3075"/>
            <p:cNvSpPr>
              <a:spLocks noChangeAspect="1"/>
            </p:cNvSpPr>
            <p:nvPr/>
          </p:nvSpPr>
          <p:spPr bwMode="auto">
            <a:xfrm>
              <a:off x="2868" y="3995"/>
              <a:ext cx="78" cy="56"/>
            </a:xfrm>
            <a:custGeom>
              <a:avLst/>
              <a:gdLst>
                <a:gd name="T0" fmla="*/ 0 w 234"/>
                <a:gd name="T1" fmla="*/ 0 h 169"/>
                <a:gd name="T2" fmla="*/ 0 w 234"/>
                <a:gd name="T3" fmla="*/ 0 h 169"/>
                <a:gd name="T4" fmla="*/ 0 w 234"/>
                <a:gd name="T5" fmla="*/ 0 h 169"/>
                <a:gd name="T6" fmla="*/ 0 w 234"/>
                <a:gd name="T7" fmla="*/ 0 h 169"/>
                <a:gd name="T8" fmla="*/ 0 w 234"/>
                <a:gd name="T9" fmla="*/ 0 h 169"/>
                <a:gd name="T10" fmla="*/ 0 w 234"/>
                <a:gd name="T11" fmla="*/ 0 h 169"/>
                <a:gd name="T12" fmla="*/ 0 w 234"/>
                <a:gd name="T13" fmla="*/ 0 h 169"/>
                <a:gd name="T14" fmla="*/ 0 w 234"/>
                <a:gd name="T15" fmla="*/ 0 h 169"/>
                <a:gd name="T16" fmla="*/ 0 w 234"/>
                <a:gd name="T17" fmla="*/ 0 h 169"/>
                <a:gd name="T18" fmla="*/ 0 w 234"/>
                <a:gd name="T19" fmla="*/ 0 h 169"/>
                <a:gd name="T20" fmla="*/ 0 w 234"/>
                <a:gd name="T21" fmla="*/ 0 h 169"/>
                <a:gd name="T22" fmla="*/ 0 w 234"/>
                <a:gd name="T23" fmla="*/ 0 h 169"/>
                <a:gd name="T24" fmla="*/ 0 w 234"/>
                <a:gd name="T25" fmla="*/ 0 h 169"/>
                <a:gd name="T26" fmla="*/ 0 w 234"/>
                <a:gd name="T27" fmla="*/ 0 h 169"/>
                <a:gd name="T28" fmla="*/ 0 w 234"/>
                <a:gd name="T29" fmla="*/ 0 h 169"/>
                <a:gd name="T30" fmla="*/ 0 w 234"/>
                <a:gd name="T31" fmla="*/ 0 h 169"/>
                <a:gd name="T32" fmla="*/ 0 w 234"/>
                <a:gd name="T33" fmla="*/ 0 h 169"/>
                <a:gd name="T34" fmla="*/ 0 w 234"/>
                <a:gd name="T35" fmla="*/ 0 h 169"/>
                <a:gd name="T36" fmla="*/ 0 w 234"/>
                <a:gd name="T37" fmla="*/ 0 h 169"/>
                <a:gd name="T38" fmla="*/ 0 w 234"/>
                <a:gd name="T39" fmla="*/ 0 h 169"/>
                <a:gd name="T40" fmla="*/ 0 w 234"/>
                <a:gd name="T41" fmla="*/ 0 h 169"/>
                <a:gd name="T42" fmla="*/ 0 w 234"/>
                <a:gd name="T43" fmla="*/ 0 h 169"/>
                <a:gd name="T44" fmla="*/ 0 w 234"/>
                <a:gd name="T45" fmla="*/ 0 h 169"/>
                <a:gd name="T46" fmla="*/ 0 w 234"/>
                <a:gd name="T47" fmla="*/ 0 h 169"/>
                <a:gd name="T48" fmla="*/ 0 w 234"/>
                <a:gd name="T49" fmla="*/ 0 h 169"/>
                <a:gd name="T50" fmla="*/ 0 w 234"/>
                <a:gd name="T51" fmla="*/ 0 h 169"/>
                <a:gd name="T52" fmla="*/ 0 w 234"/>
                <a:gd name="T53" fmla="*/ 0 h 169"/>
                <a:gd name="T54" fmla="*/ 0 w 234"/>
                <a:gd name="T55" fmla="*/ 0 h 169"/>
                <a:gd name="T56" fmla="*/ 0 w 234"/>
                <a:gd name="T57" fmla="*/ 0 h 169"/>
                <a:gd name="T58" fmla="*/ 0 w 234"/>
                <a:gd name="T59" fmla="*/ 0 h 169"/>
                <a:gd name="T60" fmla="*/ 0 w 234"/>
                <a:gd name="T61" fmla="*/ 0 h 169"/>
                <a:gd name="T62" fmla="*/ 0 w 234"/>
                <a:gd name="T63" fmla="*/ 0 h 169"/>
                <a:gd name="T64" fmla="*/ 0 w 234"/>
                <a:gd name="T65" fmla="*/ 0 h 169"/>
                <a:gd name="T66" fmla="*/ 0 w 234"/>
                <a:gd name="T67" fmla="*/ 0 h 169"/>
                <a:gd name="T68" fmla="*/ 0 w 234"/>
                <a:gd name="T69" fmla="*/ 0 h 169"/>
                <a:gd name="T70" fmla="*/ 0 w 234"/>
                <a:gd name="T71" fmla="*/ 0 h 169"/>
                <a:gd name="T72" fmla="*/ 0 w 234"/>
                <a:gd name="T73" fmla="*/ 0 h 169"/>
                <a:gd name="T74" fmla="*/ 0 w 234"/>
                <a:gd name="T75" fmla="*/ 0 h 169"/>
                <a:gd name="T76" fmla="*/ 0 w 234"/>
                <a:gd name="T77" fmla="*/ 0 h 169"/>
                <a:gd name="T78" fmla="*/ 0 w 234"/>
                <a:gd name="T79" fmla="*/ 0 h 169"/>
                <a:gd name="T80" fmla="*/ 0 w 234"/>
                <a:gd name="T81" fmla="*/ 0 h 169"/>
                <a:gd name="T82" fmla="*/ 0 w 234"/>
                <a:gd name="T83" fmla="*/ 0 h 169"/>
                <a:gd name="T84" fmla="*/ 0 w 234"/>
                <a:gd name="T85" fmla="*/ 0 h 169"/>
                <a:gd name="T86" fmla="*/ 0 w 234"/>
                <a:gd name="T87" fmla="*/ 0 h 169"/>
                <a:gd name="T88" fmla="*/ 0 w 234"/>
                <a:gd name="T89" fmla="*/ 0 h 169"/>
                <a:gd name="T90" fmla="*/ 0 w 234"/>
                <a:gd name="T91" fmla="*/ 0 h 169"/>
                <a:gd name="T92" fmla="*/ 0 w 234"/>
                <a:gd name="T93" fmla="*/ 0 h 169"/>
                <a:gd name="T94" fmla="*/ 0 w 234"/>
                <a:gd name="T95" fmla="*/ 0 h 169"/>
                <a:gd name="T96" fmla="*/ 0 w 234"/>
                <a:gd name="T97" fmla="*/ 0 h 169"/>
                <a:gd name="T98" fmla="*/ 0 w 234"/>
                <a:gd name="T99" fmla="*/ 0 h 169"/>
                <a:gd name="T100" fmla="*/ 0 w 234"/>
                <a:gd name="T101" fmla="*/ 0 h 169"/>
                <a:gd name="T102" fmla="*/ 0 w 234"/>
                <a:gd name="T103" fmla="*/ 0 h 169"/>
                <a:gd name="T104" fmla="*/ 0 w 234"/>
                <a:gd name="T105" fmla="*/ 0 h 169"/>
                <a:gd name="T106" fmla="*/ 0 w 234"/>
                <a:gd name="T107" fmla="*/ 0 h 169"/>
                <a:gd name="T108" fmla="*/ 0 w 234"/>
                <a:gd name="T109" fmla="*/ 0 h 169"/>
                <a:gd name="T110" fmla="*/ 0 w 234"/>
                <a:gd name="T111" fmla="*/ 0 h 169"/>
                <a:gd name="T112" fmla="*/ 0 w 234"/>
                <a:gd name="T113" fmla="*/ 0 h 169"/>
                <a:gd name="T114" fmla="*/ 0 w 234"/>
                <a:gd name="T115" fmla="*/ 0 h 169"/>
                <a:gd name="T116" fmla="*/ 0 w 234"/>
                <a:gd name="T117" fmla="*/ 0 h 169"/>
                <a:gd name="T118" fmla="*/ 0 w 234"/>
                <a:gd name="T119" fmla="*/ 0 h 1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4" h="169">
                  <a:moveTo>
                    <a:pt x="232" y="155"/>
                  </a:moveTo>
                  <a:lnTo>
                    <a:pt x="232" y="155"/>
                  </a:lnTo>
                  <a:lnTo>
                    <a:pt x="234" y="153"/>
                  </a:lnTo>
                  <a:lnTo>
                    <a:pt x="234" y="151"/>
                  </a:lnTo>
                  <a:lnTo>
                    <a:pt x="230" y="149"/>
                  </a:lnTo>
                  <a:lnTo>
                    <a:pt x="225" y="148"/>
                  </a:lnTo>
                  <a:lnTo>
                    <a:pt x="218" y="142"/>
                  </a:lnTo>
                  <a:lnTo>
                    <a:pt x="212" y="135"/>
                  </a:lnTo>
                  <a:lnTo>
                    <a:pt x="208" y="130"/>
                  </a:lnTo>
                  <a:lnTo>
                    <a:pt x="199" y="113"/>
                  </a:lnTo>
                  <a:lnTo>
                    <a:pt x="191" y="98"/>
                  </a:lnTo>
                  <a:lnTo>
                    <a:pt x="179" y="83"/>
                  </a:lnTo>
                  <a:lnTo>
                    <a:pt x="162" y="59"/>
                  </a:lnTo>
                  <a:lnTo>
                    <a:pt x="141" y="38"/>
                  </a:lnTo>
                  <a:lnTo>
                    <a:pt x="123" y="17"/>
                  </a:lnTo>
                  <a:lnTo>
                    <a:pt x="105" y="0"/>
                  </a:lnTo>
                  <a:lnTo>
                    <a:pt x="115" y="45"/>
                  </a:lnTo>
                  <a:lnTo>
                    <a:pt x="123" y="67"/>
                  </a:lnTo>
                  <a:lnTo>
                    <a:pt x="127" y="78"/>
                  </a:lnTo>
                  <a:lnTo>
                    <a:pt x="133" y="88"/>
                  </a:lnTo>
                  <a:lnTo>
                    <a:pt x="143" y="104"/>
                  </a:lnTo>
                  <a:lnTo>
                    <a:pt x="149" y="113"/>
                  </a:lnTo>
                  <a:lnTo>
                    <a:pt x="154" y="119"/>
                  </a:lnTo>
                  <a:lnTo>
                    <a:pt x="162" y="126"/>
                  </a:lnTo>
                  <a:lnTo>
                    <a:pt x="170" y="132"/>
                  </a:lnTo>
                  <a:lnTo>
                    <a:pt x="180" y="138"/>
                  </a:lnTo>
                  <a:lnTo>
                    <a:pt x="193" y="143"/>
                  </a:lnTo>
                  <a:lnTo>
                    <a:pt x="157" y="133"/>
                  </a:lnTo>
                  <a:lnTo>
                    <a:pt x="125" y="124"/>
                  </a:lnTo>
                  <a:lnTo>
                    <a:pt x="99" y="119"/>
                  </a:lnTo>
                  <a:lnTo>
                    <a:pt x="72" y="111"/>
                  </a:lnTo>
                  <a:lnTo>
                    <a:pt x="34" y="100"/>
                  </a:lnTo>
                  <a:lnTo>
                    <a:pt x="0" y="84"/>
                  </a:lnTo>
                  <a:lnTo>
                    <a:pt x="8" y="97"/>
                  </a:lnTo>
                  <a:lnTo>
                    <a:pt x="18" y="109"/>
                  </a:lnTo>
                  <a:lnTo>
                    <a:pt x="28" y="120"/>
                  </a:lnTo>
                  <a:lnTo>
                    <a:pt x="41" y="132"/>
                  </a:lnTo>
                  <a:lnTo>
                    <a:pt x="55" y="142"/>
                  </a:lnTo>
                  <a:lnTo>
                    <a:pt x="68" y="151"/>
                  </a:lnTo>
                  <a:lnTo>
                    <a:pt x="82" y="158"/>
                  </a:lnTo>
                  <a:lnTo>
                    <a:pt x="96" y="164"/>
                  </a:lnTo>
                  <a:lnTo>
                    <a:pt x="114" y="168"/>
                  </a:lnTo>
                  <a:lnTo>
                    <a:pt x="131" y="169"/>
                  </a:lnTo>
                  <a:lnTo>
                    <a:pt x="147" y="169"/>
                  </a:lnTo>
                  <a:lnTo>
                    <a:pt x="164" y="168"/>
                  </a:lnTo>
                  <a:lnTo>
                    <a:pt x="199" y="162"/>
                  </a:lnTo>
                  <a:lnTo>
                    <a:pt x="232"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3076"/>
            <p:cNvSpPr>
              <a:spLocks noChangeAspect="1"/>
            </p:cNvSpPr>
            <p:nvPr/>
          </p:nvSpPr>
          <p:spPr bwMode="auto">
            <a:xfrm>
              <a:off x="2845" y="3964"/>
              <a:ext cx="63" cy="66"/>
            </a:xfrm>
            <a:custGeom>
              <a:avLst/>
              <a:gdLst>
                <a:gd name="T0" fmla="*/ 0 w 188"/>
                <a:gd name="T1" fmla="*/ 0 h 197"/>
                <a:gd name="T2" fmla="*/ 0 w 188"/>
                <a:gd name="T3" fmla="*/ 0 h 197"/>
                <a:gd name="T4" fmla="*/ 0 w 188"/>
                <a:gd name="T5" fmla="*/ 0 h 197"/>
                <a:gd name="T6" fmla="*/ 0 w 188"/>
                <a:gd name="T7" fmla="*/ 0 h 197"/>
                <a:gd name="T8" fmla="*/ 0 w 188"/>
                <a:gd name="T9" fmla="*/ 0 h 197"/>
                <a:gd name="T10" fmla="*/ 0 w 188"/>
                <a:gd name="T11" fmla="*/ 0 h 197"/>
                <a:gd name="T12" fmla="*/ 0 w 188"/>
                <a:gd name="T13" fmla="*/ 0 h 197"/>
                <a:gd name="T14" fmla="*/ 0 w 188"/>
                <a:gd name="T15" fmla="*/ 0 h 197"/>
                <a:gd name="T16" fmla="*/ 0 w 188"/>
                <a:gd name="T17" fmla="*/ 0 h 197"/>
                <a:gd name="T18" fmla="*/ 0 w 188"/>
                <a:gd name="T19" fmla="*/ 0 h 197"/>
                <a:gd name="T20" fmla="*/ 0 w 188"/>
                <a:gd name="T21" fmla="*/ 0 h 197"/>
                <a:gd name="T22" fmla="*/ 0 w 188"/>
                <a:gd name="T23" fmla="*/ 0 h 197"/>
                <a:gd name="T24" fmla="*/ 0 w 188"/>
                <a:gd name="T25" fmla="*/ 0 h 197"/>
                <a:gd name="T26" fmla="*/ 0 w 188"/>
                <a:gd name="T27" fmla="*/ 0 h 197"/>
                <a:gd name="T28" fmla="*/ 0 w 188"/>
                <a:gd name="T29" fmla="*/ 0 h 197"/>
                <a:gd name="T30" fmla="*/ 0 w 188"/>
                <a:gd name="T31" fmla="*/ 0 h 197"/>
                <a:gd name="T32" fmla="*/ 0 w 188"/>
                <a:gd name="T33" fmla="*/ 0 h 197"/>
                <a:gd name="T34" fmla="*/ 0 w 188"/>
                <a:gd name="T35" fmla="*/ 0 h 197"/>
                <a:gd name="T36" fmla="*/ 0 w 188"/>
                <a:gd name="T37" fmla="*/ 0 h 197"/>
                <a:gd name="T38" fmla="*/ 0 w 188"/>
                <a:gd name="T39" fmla="*/ 0 h 197"/>
                <a:gd name="T40" fmla="*/ 0 w 188"/>
                <a:gd name="T41" fmla="*/ 0 h 197"/>
                <a:gd name="T42" fmla="*/ 0 w 188"/>
                <a:gd name="T43" fmla="*/ 0 h 197"/>
                <a:gd name="T44" fmla="*/ 0 w 188"/>
                <a:gd name="T45" fmla="*/ 0 h 197"/>
                <a:gd name="T46" fmla="*/ 0 w 188"/>
                <a:gd name="T47" fmla="*/ 0 h 197"/>
                <a:gd name="T48" fmla="*/ 0 w 188"/>
                <a:gd name="T49" fmla="*/ 0 h 197"/>
                <a:gd name="T50" fmla="*/ 0 w 188"/>
                <a:gd name="T51" fmla="*/ 0 h 197"/>
                <a:gd name="T52" fmla="*/ 0 w 188"/>
                <a:gd name="T53" fmla="*/ 0 h 197"/>
                <a:gd name="T54" fmla="*/ 0 w 188"/>
                <a:gd name="T55" fmla="*/ 0 h 197"/>
                <a:gd name="T56" fmla="*/ 0 w 188"/>
                <a:gd name="T57" fmla="*/ 0 h 197"/>
                <a:gd name="T58" fmla="*/ 0 w 188"/>
                <a:gd name="T59" fmla="*/ 0 h 197"/>
                <a:gd name="T60" fmla="*/ 0 w 188"/>
                <a:gd name="T61" fmla="*/ 0 h 197"/>
                <a:gd name="T62" fmla="*/ 0 w 188"/>
                <a:gd name="T63" fmla="*/ 0 h 197"/>
                <a:gd name="T64" fmla="*/ 0 w 188"/>
                <a:gd name="T65" fmla="*/ 0 h 197"/>
                <a:gd name="T66" fmla="*/ 0 w 188"/>
                <a:gd name="T67" fmla="*/ 0 h 197"/>
                <a:gd name="T68" fmla="*/ 0 w 188"/>
                <a:gd name="T69" fmla="*/ 0 h 197"/>
                <a:gd name="T70" fmla="*/ 0 w 188"/>
                <a:gd name="T71" fmla="*/ 0 h 197"/>
                <a:gd name="T72" fmla="*/ 0 w 188"/>
                <a:gd name="T73" fmla="*/ 0 h 197"/>
                <a:gd name="T74" fmla="*/ 0 w 188"/>
                <a:gd name="T75" fmla="*/ 0 h 197"/>
                <a:gd name="T76" fmla="*/ 0 w 188"/>
                <a:gd name="T77" fmla="*/ 0 h 197"/>
                <a:gd name="T78" fmla="*/ 0 w 188"/>
                <a:gd name="T79" fmla="*/ 0 h 197"/>
                <a:gd name="T80" fmla="*/ 0 w 188"/>
                <a:gd name="T81" fmla="*/ 0 h 197"/>
                <a:gd name="T82" fmla="*/ 0 w 188"/>
                <a:gd name="T83" fmla="*/ 0 h 197"/>
                <a:gd name="T84" fmla="*/ 0 w 188"/>
                <a:gd name="T85" fmla="*/ 0 h 197"/>
                <a:gd name="T86" fmla="*/ 0 w 188"/>
                <a:gd name="T87" fmla="*/ 0 h 197"/>
                <a:gd name="T88" fmla="*/ 0 w 188"/>
                <a:gd name="T89" fmla="*/ 0 h 197"/>
                <a:gd name="T90" fmla="*/ 0 w 188"/>
                <a:gd name="T91" fmla="*/ 0 h 197"/>
                <a:gd name="T92" fmla="*/ 0 w 188"/>
                <a:gd name="T93" fmla="*/ 0 h 197"/>
                <a:gd name="T94" fmla="*/ 0 w 188"/>
                <a:gd name="T95" fmla="*/ 0 h 197"/>
                <a:gd name="T96" fmla="*/ 0 w 188"/>
                <a:gd name="T97" fmla="*/ 0 h 197"/>
                <a:gd name="T98" fmla="*/ 0 w 188"/>
                <a:gd name="T99" fmla="*/ 0 h 197"/>
                <a:gd name="T100" fmla="*/ 0 w 188"/>
                <a:gd name="T101" fmla="*/ 0 h 197"/>
                <a:gd name="T102" fmla="*/ 0 w 188"/>
                <a:gd name="T103" fmla="*/ 0 h 197"/>
                <a:gd name="T104" fmla="*/ 0 w 188"/>
                <a:gd name="T105" fmla="*/ 0 h 197"/>
                <a:gd name="T106" fmla="*/ 0 w 188"/>
                <a:gd name="T107" fmla="*/ 0 h 197"/>
                <a:gd name="T108" fmla="*/ 0 w 188"/>
                <a:gd name="T109" fmla="*/ 0 h 197"/>
                <a:gd name="T110" fmla="*/ 0 w 188"/>
                <a:gd name="T111" fmla="*/ 0 h 197"/>
                <a:gd name="T112" fmla="*/ 0 w 188"/>
                <a:gd name="T113" fmla="*/ 0 h 197"/>
                <a:gd name="T114" fmla="*/ 0 w 188"/>
                <a:gd name="T115" fmla="*/ 0 h 197"/>
                <a:gd name="T116" fmla="*/ 0 w 188"/>
                <a:gd name="T117" fmla="*/ 0 h 197"/>
                <a:gd name="T118" fmla="*/ 0 w 188"/>
                <a:gd name="T119" fmla="*/ 0 h 197"/>
                <a:gd name="T120" fmla="*/ 0 w 188"/>
                <a:gd name="T121" fmla="*/ 0 h 197"/>
                <a:gd name="T122" fmla="*/ 0 w 188"/>
                <a:gd name="T123" fmla="*/ 0 h 197"/>
                <a:gd name="T124" fmla="*/ 0 w 188"/>
                <a:gd name="T125" fmla="*/ 0 h 1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8" h="197">
                  <a:moveTo>
                    <a:pt x="185" y="197"/>
                  </a:moveTo>
                  <a:lnTo>
                    <a:pt x="185" y="197"/>
                  </a:lnTo>
                  <a:lnTo>
                    <a:pt x="188" y="197"/>
                  </a:lnTo>
                  <a:lnTo>
                    <a:pt x="182" y="185"/>
                  </a:lnTo>
                  <a:lnTo>
                    <a:pt x="178" y="171"/>
                  </a:lnTo>
                  <a:lnTo>
                    <a:pt x="171" y="132"/>
                  </a:lnTo>
                  <a:lnTo>
                    <a:pt x="166" y="110"/>
                  </a:lnTo>
                  <a:lnTo>
                    <a:pt x="161" y="90"/>
                  </a:lnTo>
                  <a:lnTo>
                    <a:pt x="153" y="74"/>
                  </a:lnTo>
                  <a:lnTo>
                    <a:pt x="145" y="56"/>
                  </a:lnTo>
                  <a:lnTo>
                    <a:pt x="129" y="27"/>
                  </a:lnTo>
                  <a:lnTo>
                    <a:pt x="116" y="9"/>
                  </a:lnTo>
                  <a:lnTo>
                    <a:pt x="111" y="0"/>
                  </a:lnTo>
                  <a:lnTo>
                    <a:pt x="113" y="23"/>
                  </a:lnTo>
                  <a:lnTo>
                    <a:pt x="114" y="46"/>
                  </a:lnTo>
                  <a:lnTo>
                    <a:pt x="116" y="68"/>
                  </a:lnTo>
                  <a:lnTo>
                    <a:pt x="119" y="90"/>
                  </a:lnTo>
                  <a:lnTo>
                    <a:pt x="123" y="111"/>
                  </a:lnTo>
                  <a:lnTo>
                    <a:pt x="127" y="121"/>
                  </a:lnTo>
                  <a:lnTo>
                    <a:pt x="132" y="133"/>
                  </a:lnTo>
                  <a:lnTo>
                    <a:pt x="138" y="143"/>
                  </a:lnTo>
                  <a:lnTo>
                    <a:pt x="145" y="155"/>
                  </a:lnTo>
                  <a:lnTo>
                    <a:pt x="153" y="166"/>
                  </a:lnTo>
                  <a:lnTo>
                    <a:pt x="162" y="178"/>
                  </a:lnTo>
                  <a:lnTo>
                    <a:pt x="155" y="174"/>
                  </a:lnTo>
                  <a:lnTo>
                    <a:pt x="143" y="161"/>
                  </a:lnTo>
                  <a:lnTo>
                    <a:pt x="130" y="147"/>
                  </a:lnTo>
                  <a:lnTo>
                    <a:pt x="116" y="134"/>
                  </a:lnTo>
                  <a:lnTo>
                    <a:pt x="84" y="111"/>
                  </a:lnTo>
                  <a:lnTo>
                    <a:pt x="51" y="87"/>
                  </a:lnTo>
                  <a:lnTo>
                    <a:pt x="36" y="74"/>
                  </a:lnTo>
                  <a:lnTo>
                    <a:pt x="23" y="61"/>
                  </a:lnTo>
                  <a:lnTo>
                    <a:pt x="17" y="53"/>
                  </a:lnTo>
                  <a:lnTo>
                    <a:pt x="12" y="46"/>
                  </a:lnTo>
                  <a:lnTo>
                    <a:pt x="7" y="39"/>
                  </a:lnTo>
                  <a:lnTo>
                    <a:pt x="0" y="33"/>
                  </a:lnTo>
                  <a:lnTo>
                    <a:pt x="7" y="59"/>
                  </a:lnTo>
                  <a:lnTo>
                    <a:pt x="17" y="84"/>
                  </a:lnTo>
                  <a:lnTo>
                    <a:pt x="30" y="108"/>
                  </a:lnTo>
                  <a:lnTo>
                    <a:pt x="45" y="130"/>
                  </a:lnTo>
                  <a:lnTo>
                    <a:pt x="57" y="145"/>
                  </a:lnTo>
                  <a:lnTo>
                    <a:pt x="70" y="156"/>
                  </a:lnTo>
                  <a:lnTo>
                    <a:pt x="84" y="166"/>
                  </a:lnTo>
                  <a:lnTo>
                    <a:pt x="97" y="174"/>
                  </a:lnTo>
                  <a:lnTo>
                    <a:pt x="111" y="179"/>
                  </a:lnTo>
                  <a:lnTo>
                    <a:pt x="126" y="184"/>
                  </a:lnTo>
                  <a:lnTo>
                    <a:pt x="156" y="189"/>
                  </a:lnTo>
                  <a:lnTo>
                    <a:pt x="166" y="191"/>
                  </a:lnTo>
                  <a:lnTo>
                    <a:pt x="174" y="192"/>
                  </a:lnTo>
                  <a:lnTo>
                    <a:pt x="185"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3077"/>
            <p:cNvSpPr>
              <a:spLocks noChangeAspect="1"/>
            </p:cNvSpPr>
            <p:nvPr/>
          </p:nvSpPr>
          <p:spPr bwMode="auto">
            <a:xfrm>
              <a:off x="2835" y="3926"/>
              <a:ext cx="44" cy="71"/>
            </a:xfrm>
            <a:custGeom>
              <a:avLst/>
              <a:gdLst>
                <a:gd name="T0" fmla="*/ 0 w 133"/>
                <a:gd name="T1" fmla="*/ 0 h 211"/>
                <a:gd name="T2" fmla="*/ 0 w 133"/>
                <a:gd name="T3" fmla="*/ 0 h 211"/>
                <a:gd name="T4" fmla="*/ 0 w 133"/>
                <a:gd name="T5" fmla="*/ 0 h 211"/>
                <a:gd name="T6" fmla="*/ 0 w 133"/>
                <a:gd name="T7" fmla="*/ 0 h 211"/>
                <a:gd name="T8" fmla="*/ 0 w 133"/>
                <a:gd name="T9" fmla="*/ 0 h 211"/>
                <a:gd name="T10" fmla="*/ 0 w 133"/>
                <a:gd name="T11" fmla="*/ 0 h 211"/>
                <a:gd name="T12" fmla="*/ 0 w 133"/>
                <a:gd name="T13" fmla="*/ 0 h 211"/>
                <a:gd name="T14" fmla="*/ 0 w 133"/>
                <a:gd name="T15" fmla="*/ 0 h 211"/>
                <a:gd name="T16" fmla="*/ 0 w 133"/>
                <a:gd name="T17" fmla="*/ 0 h 211"/>
                <a:gd name="T18" fmla="*/ 0 w 133"/>
                <a:gd name="T19" fmla="*/ 0 h 211"/>
                <a:gd name="T20" fmla="*/ 0 w 133"/>
                <a:gd name="T21" fmla="*/ 0 h 211"/>
                <a:gd name="T22" fmla="*/ 0 w 133"/>
                <a:gd name="T23" fmla="*/ 0 h 211"/>
                <a:gd name="T24" fmla="*/ 0 w 133"/>
                <a:gd name="T25" fmla="*/ 0 h 211"/>
                <a:gd name="T26" fmla="*/ 0 w 133"/>
                <a:gd name="T27" fmla="*/ 0 h 211"/>
                <a:gd name="T28" fmla="*/ 0 w 133"/>
                <a:gd name="T29" fmla="*/ 0 h 211"/>
                <a:gd name="T30" fmla="*/ 0 w 133"/>
                <a:gd name="T31" fmla="*/ 0 h 211"/>
                <a:gd name="T32" fmla="*/ 0 w 133"/>
                <a:gd name="T33" fmla="*/ 0 h 211"/>
                <a:gd name="T34" fmla="*/ 0 w 133"/>
                <a:gd name="T35" fmla="*/ 0 h 211"/>
                <a:gd name="T36" fmla="*/ 0 w 133"/>
                <a:gd name="T37" fmla="*/ 0 h 211"/>
                <a:gd name="T38" fmla="*/ 0 w 133"/>
                <a:gd name="T39" fmla="*/ 0 h 211"/>
                <a:gd name="T40" fmla="*/ 0 w 133"/>
                <a:gd name="T41" fmla="*/ 0 h 211"/>
                <a:gd name="T42" fmla="*/ 0 w 133"/>
                <a:gd name="T43" fmla="*/ 0 h 211"/>
                <a:gd name="T44" fmla="*/ 0 w 133"/>
                <a:gd name="T45" fmla="*/ 0 h 211"/>
                <a:gd name="T46" fmla="*/ 0 w 133"/>
                <a:gd name="T47" fmla="*/ 0 h 211"/>
                <a:gd name="T48" fmla="*/ 0 w 133"/>
                <a:gd name="T49" fmla="*/ 0 h 211"/>
                <a:gd name="T50" fmla="*/ 0 w 133"/>
                <a:gd name="T51" fmla="*/ 0 h 211"/>
                <a:gd name="T52" fmla="*/ 0 w 133"/>
                <a:gd name="T53" fmla="*/ 0 h 211"/>
                <a:gd name="T54" fmla="*/ 0 w 133"/>
                <a:gd name="T55" fmla="*/ 0 h 211"/>
                <a:gd name="T56" fmla="*/ 0 w 133"/>
                <a:gd name="T57" fmla="*/ 0 h 211"/>
                <a:gd name="T58" fmla="*/ 0 w 133"/>
                <a:gd name="T59" fmla="*/ 0 h 211"/>
                <a:gd name="T60" fmla="*/ 0 w 133"/>
                <a:gd name="T61" fmla="*/ 0 h 211"/>
                <a:gd name="T62" fmla="*/ 0 w 133"/>
                <a:gd name="T63" fmla="*/ 0 h 211"/>
                <a:gd name="T64" fmla="*/ 0 w 133"/>
                <a:gd name="T65" fmla="*/ 0 h 211"/>
                <a:gd name="T66" fmla="*/ 0 w 133"/>
                <a:gd name="T67" fmla="*/ 0 h 211"/>
                <a:gd name="T68" fmla="*/ 0 w 133"/>
                <a:gd name="T69" fmla="*/ 0 h 211"/>
                <a:gd name="T70" fmla="*/ 0 w 133"/>
                <a:gd name="T71" fmla="*/ 0 h 211"/>
                <a:gd name="T72" fmla="*/ 0 w 133"/>
                <a:gd name="T73" fmla="*/ 0 h 211"/>
                <a:gd name="T74" fmla="*/ 0 w 133"/>
                <a:gd name="T75" fmla="*/ 0 h 211"/>
                <a:gd name="T76" fmla="*/ 0 w 133"/>
                <a:gd name="T77" fmla="*/ 0 h 211"/>
                <a:gd name="T78" fmla="*/ 0 w 133"/>
                <a:gd name="T79" fmla="*/ 0 h 211"/>
                <a:gd name="T80" fmla="*/ 0 w 133"/>
                <a:gd name="T81" fmla="*/ 0 h 211"/>
                <a:gd name="T82" fmla="*/ 0 w 133"/>
                <a:gd name="T83" fmla="*/ 0 h 211"/>
                <a:gd name="T84" fmla="*/ 0 w 133"/>
                <a:gd name="T85" fmla="*/ 0 h 211"/>
                <a:gd name="T86" fmla="*/ 0 w 133"/>
                <a:gd name="T87" fmla="*/ 0 h 211"/>
                <a:gd name="T88" fmla="*/ 0 w 133"/>
                <a:gd name="T89" fmla="*/ 0 h 211"/>
                <a:gd name="T90" fmla="*/ 0 w 133"/>
                <a:gd name="T91" fmla="*/ 0 h 211"/>
                <a:gd name="T92" fmla="*/ 0 w 133"/>
                <a:gd name="T93" fmla="*/ 0 h 211"/>
                <a:gd name="T94" fmla="*/ 0 w 133"/>
                <a:gd name="T95" fmla="*/ 0 h 211"/>
                <a:gd name="T96" fmla="*/ 0 w 133"/>
                <a:gd name="T97" fmla="*/ 0 h 211"/>
                <a:gd name="T98" fmla="*/ 0 w 133"/>
                <a:gd name="T99" fmla="*/ 0 h 211"/>
                <a:gd name="T100" fmla="*/ 0 w 133"/>
                <a:gd name="T101" fmla="*/ 0 h 211"/>
                <a:gd name="T102" fmla="*/ 0 w 133"/>
                <a:gd name="T103" fmla="*/ 0 h 211"/>
                <a:gd name="T104" fmla="*/ 0 w 133"/>
                <a:gd name="T105" fmla="*/ 0 h 211"/>
                <a:gd name="T106" fmla="*/ 0 w 133"/>
                <a:gd name="T107" fmla="*/ 0 h 211"/>
                <a:gd name="T108" fmla="*/ 0 w 133"/>
                <a:gd name="T109" fmla="*/ 0 h 211"/>
                <a:gd name="T110" fmla="*/ 0 w 133"/>
                <a:gd name="T111" fmla="*/ 0 h 211"/>
                <a:gd name="T112" fmla="*/ 0 w 133"/>
                <a:gd name="T113" fmla="*/ 0 h 211"/>
                <a:gd name="T114" fmla="*/ 0 w 133"/>
                <a:gd name="T115" fmla="*/ 0 h 211"/>
                <a:gd name="T116" fmla="*/ 0 w 133"/>
                <a:gd name="T117" fmla="*/ 0 h 211"/>
                <a:gd name="T118" fmla="*/ 0 w 133"/>
                <a:gd name="T119" fmla="*/ 0 h 211"/>
                <a:gd name="T120" fmla="*/ 0 w 133"/>
                <a:gd name="T121" fmla="*/ 0 h 2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3" h="211">
                  <a:moveTo>
                    <a:pt x="130" y="211"/>
                  </a:moveTo>
                  <a:lnTo>
                    <a:pt x="130" y="211"/>
                  </a:lnTo>
                  <a:lnTo>
                    <a:pt x="131" y="211"/>
                  </a:lnTo>
                  <a:lnTo>
                    <a:pt x="133" y="211"/>
                  </a:lnTo>
                  <a:lnTo>
                    <a:pt x="127" y="191"/>
                  </a:lnTo>
                  <a:lnTo>
                    <a:pt x="126" y="180"/>
                  </a:lnTo>
                  <a:lnTo>
                    <a:pt x="126" y="172"/>
                  </a:lnTo>
                  <a:lnTo>
                    <a:pt x="127" y="139"/>
                  </a:lnTo>
                  <a:lnTo>
                    <a:pt x="128" y="101"/>
                  </a:lnTo>
                  <a:lnTo>
                    <a:pt x="128" y="75"/>
                  </a:lnTo>
                  <a:lnTo>
                    <a:pt x="126" y="49"/>
                  </a:lnTo>
                  <a:lnTo>
                    <a:pt x="123" y="36"/>
                  </a:lnTo>
                  <a:lnTo>
                    <a:pt x="120" y="23"/>
                  </a:lnTo>
                  <a:lnTo>
                    <a:pt x="115" y="11"/>
                  </a:lnTo>
                  <a:lnTo>
                    <a:pt x="110" y="0"/>
                  </a:lnTo>
                  <a:lnTo>
                    <a:pt x="102" y="34"/>
                  </a:lnTo>
                  <a:lnTo>
                    <a:pt x="100" y="53"/>
                  </a:lnTo>
                  <a:lnTo>
                    <a:pt x="98" y="72"/>
                  </a:lnTo>
                  <a:lnTo>
                    <a:pt x="97" y="91"/>
                  </a:lnTo>
                  <a:lnTo>
                    <a:pt x="97" y="110"/>
                  </a:lnTo>
                  <a:lnTo>
                    <a:pt x="98" y="127"/>
                  </a:lnTo>
                  <a:lnTo>
                    <a:pt x="101" y="146"/>
                  </a:lnTo>
                  <a:lnTo>
                    <a:pt x="107" y="162"/>
                  </a:lnTo>
                  <a:lnTo>
                    <a:pt x="110" y="169"/>
                  </a:lnTo>
                  <a:lnTo>
                    <a:pt x="111" y="176"/>
                  </a:lnTo>
                  <a:lnTo>
                    <a:pt x="91" y="141"/>
                  </a:lnTo>
                  <a:lnTo>
                    <a:pt x="78" y="121"/>
                  </a:lnTo>
                  <a:lnTo>
                    <a:pt x="65" y="105"/>
                  </a:lnTo>
                  <a:lnTo>
                    <a:pt x="42" y="81"/>
                  </a:lnTo>
                  <a:lnTo>
                    <a:pt x="33" y="69"/>
                  </a:lnTo>
                  <a:lnTo>
                    <a:pt x="24" y="57"/>
                  </a:lnTo>
                  <a:lnTo>
                    <a:pt x="13" y="40"/>
                  </a:lnTo>
                  <a:lnTo>
                    <a:pt x="5" y="27"/>
                  </a:lnTo>
                  <a:lnTo>
                    <a:pt x="0" y="14"/>
                  </a:lnTo>
                  <a:lnTo>
                    <a:pt x="0" y="24"/>
                  </a:lnTo>
                  <a:lnTo>
                    <a:pt x="1" y="36"/>
                  </a:lnTo>
                  <a:lnTo>
                    <a:pt x="3" y="49"/>
                  </a:lnTo>
                  <a:lnTo>
                    <a:pt x="5" y="62"/>
                  </a:lnTo>
                  <a:lnTo>
                    <a:pt x="11" y="76"/>
                  </a:lnTo>
                  <a:lnTo>
                    <a:pt x="20" y="102"/>
                  </a:lnTo>
                  <a:lnTo>
                    <a:pt x="29" y="120"/>
                  </a:lnTo>
                  <a:lnTo>
                    <a:pt x="39" y="133"/>
                  </a:lnTo>
                  <a:lnTo>
                    <a:pt x="50" y="146"/>
                  </a:lnTo>
                  <a:lnTo>
                    <a:pt x="63" y="157"/>
                  </a:lnTo>
                  <a:lnTo>
                    <a:pt x="94" y="180"/>
                  </a:lnTo>
                  <a:lnTo>
                    <a:pt x="111" y="195"/>
                  </a:lnTo>
                  <a:lnTo>
                    <a:pt x="130"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3078"/>
            <p:cNvSpPr>
              <a:spLocks noChangeAspect="1"/>
            </p:cNvSpPr>
            <p:nvPr/>
          </p:nvSpPr>
          <p:spPr bwMode="auto">
            <a:xfrm>
              <a:off x="2832" y="3884"/>
              <a:ext cx="41" cy="73"/>
            </a:xfrm>
            <a:custGeom>
              <a:avLst/>
              <a:gdLst>
                <a:gd name="T0" fmla="*/ 0 w 122"/>
                <a:gd name="T1" fmla="*/ 0 h 217"/>
                <a:gd name="T2" fmla="*/ 0 w 122"/>
                <a:gd name="T3" fmla="*/ 0 h 217"/>
                <a:gd name="T4" fmla="*/ 0 w 122"/>
                <a:gd name="T5" fmla="*/ 0 h 217"/>
                <a:gd name="T6" fmla="*/ 0 w 122"/>
                <a:gd name="T7" fmla="*/ 0 h 217"/>
                <a:gd name="T8" fmla="*/ 0 w 122"/>
                <a:gd name="T9" fmla="*/ 0 h 217"/>
                <a:gd name="T10" fmla="*/ 0 w 122"/>
                <a:gd name="T11" fmla="*/ 0 h 217"/>
                <a:gd name="T12" fmla="*/ 0 w 122"/>
                <a:gd name="T13" fmla="*/ 0 h 217"/>
                <a:gd name="T14" fmla="*/ 0 w 122"/>
                <a:gd name="T15" fmla="*/ 0 h 217"/>
                <a:gd name="T16" fmla="*/ 0 w 122"/>
                <a:gd name="T17" fmla="*/ 0 h 217"/>
                <a:gd name="T18" fmla="*/ 0 w 122"/>
                <a:gd name="T19" fmla="*/ 0 h 217"/>
                <a:gd name="T20" fmla="*/ 0 w 122"/>
                <a:gd name="T21" fmla="*/ 0 h 217"/>
                <a:gd name="T22" fmla="*/ 0 w 122"/>
                <a:gd name="T23" fmla="*/ 0 h 217"/>
                <a:gd name="T24" fmla="*/ 0 w 122"/>
                <a:gd name="T25" fmla="*/ 0 h 217"/>
                <a:gd name="T26" fmla="*/ 0 w 122"/>
                <a:gd name="T27" fmla="*/ 0 h 217"/>
                <a:gd name="T28" fmla="*/ 0 w 122"/>
                <a:gd name="T29" fmla="*/ 0 h 217"/>
                <a:gd name="T30" fmla="*/ 0 w 122"/>
                <a:gd name="T31" fmla="*/ 0 h 217"/>
                <a:gd name="T32" fmla="*/ 0 w 122"/>
                <a:gd name="T33" fmla="*/ 0 h 217"/>
                <a:gd name="T34" fmla="*/ 0 w 122"/>
                <a:gd name="T35" fmla="*/ 0 h 217"/>
                <a:gd name="T36" fmla="*/ 0 w 122"/>
                <a:gd name="T37" fmla="*/ 0 h 217"/>
                <a:gd name="T38" fmla="*/ 0 w 122"/>
                <a:gd name="T39" fmla="*/ 0 h 217"/>
                <a:gd name="T40" fmla="*/ 0 w 122"/>
                <a:gd name="T41" fmla="*/ 0 h 217"/>
                <a:gd name="T42" fmla="*/ 0 w 122"/>
                <a:gd name="T43" fmla="*/ 0 h 217"/>
                <a:gd name="T44" fmla="*/ 0 w 122"/>
                <a:gd name="T45" fmla="*/ 0 h 217"/>
                <a:gd name="T46" fmla="*/ 0 w 122"/>
                <a:gd name="T47" fmla="*/ 0 h 217"/>
                <a:gd name="T48" fmla="*/ 0 w 122"/>
                <a:gd name="T49" fmla="*/ 0 h 217"/>
                <a:gd name="T50" fmla="*/ 0 w 122"/>
                <a:gd name="T51" fmla="*/ 0 h 217"/>
                <a:gd name="T52" fmla="*/ 0 w 122"/>
                <a:gd name="T53" fmla="*/ 0 h 217"/>
                <a:gd name="T54" fmla="*/ 0 w 122"/>
                <a:gd name="T55" fmla="*/ 0 h 217"/>
                <a:gd name="T56" fmla="*/ 0 w 122"/>
                <a:gd name="T57" fmla="*/ 0 h 217"/>
                <a:gd name="T58" fmla="*/ 0 w 122"/>
                <a:gd name="T59" fmla="*/ 0 h 217"/>
                <a:gd name="T60" fmla="*/ 0 w 122"/>
                <a:gd name="T61" fmla="*/ 0 h 217"/>
                <a:gd name="T62" fmla="*/ 0 w 122"/>
                <a:gd name="T63" fmla="*/ 0 h 217"/>
                <a:gd name="T64" fmla="*/ 0 w 122"/>
                <a:gd name="T65" fmla="*/ 0 h 217"/>
                <a:gd name="T66" fmla="*/ 0 w 122"/>
                <a:gd name="T67" fmla="*/ 0 h 217"/>
                <a:gd name="T68" fmla="*/ 0 w 122"/>
                <a:gd name="T69" fmla="*/ 0 h 217"/>
                <a:gd name="T70" fmla="*/ 0 w 122"/>
                <a:gd name="T71" fmla="*/ 0 h 217"/>
                <a:gd name="T72" fmla="*/ 0 w 122"/>
                <a:gd name="T73" fmla="*/ 0 h 217"/>
                <a:gd name="T74" fmla="*/ 0 w 122"/>
                <a:gd name="T75" fmla="*/ 0 h 217"/>
                <a:gd name="T76" fmla="*/ 0 w 122"/>
                <a:gd name="T77" fmla="*/ 0 h 217"/>
                <a:gd name="T78" fmla="*/ 0 w 122"/>
                <a:gd name="T79" fmla="*/ 0 h 217"/>
                <a:gd name="T80" fmla="*/ 0 w 122"/>
                <a:gd name="T81" fmla="*/ 0 h 217"/>
                <a:gd name="T82" fmla="*/ 0 w 122"/>
                <a:gd name="T83" fmla="*/ 0 h 217"/>
                <a:gd name="T84" fmla="*/ 0 w 122"/>
                <a:gd name="T85" fmla="*/ 0 h 217"/>
                <a:gd name="T86" fmla="*/ 0 w 122"/>
                <a:gd name="T87" fmla="*/ 0 h 217"/>
                <a:gd name="T88" fmla="*/ 0 w 122"/>
                <a:gd name="T89" fmla="*/ 0 h 217"/>
                <a:gd name="T90" fmla="*/ 0 w 122"/>
                <a:gd name="T91" fmla="*/ 0 h 217"/>
                <a:gd name="T92" fmla="*/ 0 w 122"/>
                <a:gd name="T93" fmla="*/ 0 h 217"/>
                <a:gd name="T94" fmla="*/ 0 w 122"/>
                <a:gd name="T95" fmla="*/ 0 h 217"/>
                <a:gd name="T96" fmla="*/ 0 w 122"/>
                <a:gd name="T97" fmla="*/ 0 h 217"/>
                <a:gd name="T98" fmla="*/ 0 w 122"/>
                <a:gd name="T99" fmla="*/ 0 h 217"/>
                <a:gd name="T100" fmla="*/ 0 w 122"/>
                <a:gd name="T101" fmla="*/ 0 h 217"/>
                <a:gd name="T102" fmla="*/ 0 w 122"/>
                <a:gd name="T103" fmla="*/ 0 h 217"/>
                <a:gd name="T104" fmla="*/ 0 w 122"/>
                <a:gd name="T105" fmla="*/ 0 h 217"/>
                <a:gd name="T106" fmla="*/ 0 w 122"/>
                <a:gd name="T107" fmla="*/ 0 h 217"/>
                <a:gd name="T108" fmla="*/ 0 w 122"/>
                <a:gd name="T109" fmla="*/ 0 h 217"/>
                <a:gd name="T110" fmla="*/ 0 w 122"/>
                <a:gd name="T111" fmla="*/ 0 h 2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2" h="217">
                  <a:moveTo>
                    <a:pt x="80" y="217"/>
                  </a:moveTo>
                  <a:lnTo>
                    <a:pt x="84" y="217"/>
                  </a:lnTo>
                  <a:lnTo>
                    <a:pt x="82" y="211"/>
                  </a:lnTo>
                  <a:lnTo>
                    <a:pt x="81" y="202"/>
                  </a:lnTo>
                  <a:lnTo>
                    <a:pt x="82" y="194"/>
                  </a:lnTo>
                  <a:lnTo>
                    <a:pt x="84" y="186"/>
                  </a:lnTo>
                  <a:lnTo>
                    <a:pt x="93" y="168"/>
                  </a:lnTo>
                  <a:lnTo>
                    <a:pt x="100" y="147"/>
                  </a:lnTo>
                  <a:lnTo>
                    <a:pt x="107" y="127"/>
                  </a:lnTo>
                  <a:lnTo>
                    <a:pt x="113" y="107"/>
                  </a:lnTo>
                  <a:lnTo>
                    <a:pt x="119" y="78"/>
                  </a:lnTo>
                  <a:lnTo>
                    <a:pt x="122" y="56"/>
                  </a:lnTo>
                  <a:lnTo>
                    <a:pt x="122" y="42"/>
                  </a:lnTo>
                  <a:lnTo>
                    <a:pt x="120" y="34"/>
                  </a:lnTo>
                  <a:lnTo>
                    <a:pt x="111" y="47"/>
                  </a:lnTo>
                  <a:lnTo>
                    <a:pt x="103" y="62"/>
                  </a:lnTo>
                  <a:lnTo>
                    <a:pt x="93" y="81"/>
                  </a:lnTo>
                  <a:lnTo>
                    <a:pt x="82" y="102"/>
                  </a:lnTo>
                  <a:lnTo>
                    <a:pt x="74" y="127"/>
                  </a:lnTo>
                  <a:lnTo>
                    <a:pt x="71" y="140"/>
                  </a:lnTo>
                  <a:lnTo>
                    <a:pt x="69" y="152"/>
                  </a:lnTo>
                  <a:lnTo>
                    <a:pt x="69" y="165"/>
                  </a:lnTo>
                  <a:lnTo>
                    <a:pt x="69" y="176"/>
                  </a:lnTo>
                  <a:lnTo>
                    <a:pt x="65" y="157"/>
                  </a:lnTo>
                  <a:lnTo>
                    <a:pt x="61" y="140"/>
                  </a:lnTo>
                  <a:lnTo>
                    <a:pt x="51" y="107"/>
                  </a:lnTo>
                  <a:lnTo>
                    <a:pt x="38" y="76"/>
                  </a:lnTo>
                  <a:lnTo>
                    <a:pt x="20" y="43"/>
                  </a:lnTo>
                  <a:lnTo>
                    <a:pt x="13" y="21"/>
                  </a:lnTo>
                  <a:lnTo>
                    <a:pt x="7" y="0"/>
                  </a:lnTo>
                  <a:lnTo>
                    <a:pt x="3" y="20"/>
                  </a:lnTo>
                  <a:lnTo>
                    <a:pt x="0" y="39"/>
                  </a:lnTo>
                  <a:lnTo>
                    <a:pt x="0" y="60"/>
                  </a:lnTo>
                  <a:lnTo>
                    <a:pt x="1" y="74"/>
                  </a:lnTo>
                  <a:lnTo>
                    <a:pt x="4" y="87"/>
                  </a:lnTo>
                  <a:lnTo>
                    <a:pt x="9" y="101"/>
                  </a:lnTo>
                  <a:lnTo>
                    <a:pt x="13" y="115"/>
                  </a:lnTo>
                  <a:lnTo>
                    <a:pt x="20" y="130"/>
                  </a:lnTo>
                  <a:lnTo>
                    <a:pt x="29" y="144"/>
                  </a:lnTo>
                  <a:lnTo>
                    <a:pt x="42" y="162"/>
                  </a:lnTo>
                  <a:lnTo>
                    <a:pt x="55" y="181"/>
                  </a:lnTo>
                  <a:lnTo>
                    <a:pt x="68" y="199"/>
                  </a:lnTo>
                  <a:lnTo>
                    <a:pt x="8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3079"/>
            <p:cNvSpPr>
              <a:spLocks noChangeAspect="1"/>
            </p:cNvSpPr>
            <p:nvPr/>
          </p:nvSpPr>
          <p:spPr bwMode="auto">
            <a:xfrm>
              <a:off x="2843" y="3842"/>
              <a:ext cx="40" cy="80"/>
            </a:xfrm>
            <a:custGeom>
              <a:avLst/>
              <a:gdLst>
                <a:gd name="T0" fmla="*/ 0 w 120"/>
                <a:gd name="T1" fmla="*/ 0 h 242"/>
                <a:gd name="T2" fmla="*/ 0 w 120"/>
                <a:gd name="T3" fmla="*/ 0 h 242"/>
                <a:gd name="T4" fmla="*/ 0 w 120"/>
                <a:gd name="T5" fmla="*/ 0 h 242"/>
                <a:gd name="T6" fmla="*/ 0 w 120"/>
                <a:gd name="T7" fmla="*/ 0 h 242"/>
                <a:gd name="T8" fmla="*/ 0 w 120"/>
                <a:gd name="T9" fmla="*/ 0 h 242"/>
                <a:gd name="T10" fmla="*/ 0 w 120"/>
                <a:gd name="T11" fmla="*/ 0 h 242"/>
                <a:gd name="T12" fmla="*/ 0 w 120"/>
                <a:gd name="T13" fmla="*/ 0 h 242"/>
                <a:gd name="T14" fmla="*/ 0 w 120"/>
                <a:gd name="T15" fmla="*/ 0 h 242"/>
                <a:gd name="T16" fmla="*/ 0 w 120"/>
                <a:gd name="T17" fmla="*/ 0 h 242"/>
                <a:gd name="T18" fmla="*/ 0 w 120"/>
                <a:gd name="T19" fmla="*/ 0 h 242"/>
                <a:gd name="T20" fmla="*/ 0 w 120"/>
                <a:gd name="T21" fmla="*/ 0 h 242"/>
                <a:gd name="T22" fmla="*/ 0 w 120"/>
                <a:gd name="T23" fmla="*/ 0 h 242"/>
                <a:gd name="T24" fmla="*/ 0 w 120"/>
                <a:gd name="T25" fmla="*/ 0 h 242"/>
                <a:gd name="T26" fmla="*/ 0 w 120"/>
                <a:gd name="T27" fmla="*/ 0 h 242"/>
                <a:gd name="T28" fmla="*/ 0 w 120"/>
                <a:gd name="T29" fmla="*/ 0 h 242"/>
                <a:gd name="T30" fmla="*/ 0 w 120"/>
                <a:gd name="T31" fmla="*/ 0 h 242"/>
                <a:gd name="T32" fmla="*/ 0 w 120"/>
                <a:gd name="T33" fmla="*/ 0 h 242"/>
                <a:gd name="T34" fmla="*/ 0 w 120"/>
                <a:gd name="T35" fmla="*/ 0 h 242"/>
                <a:gd name="T36" fmla="*/ 0 w 120"/>
                <a:gd name="T37" fmla="*/ 0 h 242"/>
                <a:gd name="T38" fmla="*/ 0 w 120"/>
                <a:gd name="T39" fmla="*/ 0 h 242"/>
                <a:gd name="T40" fmla="*/ 0 w 120"/>
                <a:gd name="T41" fmla="*/ 0 h 242"/>
                <a:gd name="T42" fmla="*/ 0 w 120"/>
                <a:gd name="T43" fmla="*/ 0 h 242"/>
                <a:gd name="T44" fmla="*/ 0 w 120"/>
                <a:gd name="T45" fmla="*/ 0 h 242"/>
                <a:gd name="T46" fmla="*/ 0 w 120"/>
                <a:gd name="T47" fmla="*/ 0 h 242"/>
                <a:gd name="T48" fmla="*/ 0 w 120"/>
                <a:gd name="T49" fmla="*/ 0 h 242"/>
                <a:gd name="T50" fmla="*/ 0 w 120"/>
                <a:gd name="T51" fmla="*/ 0 h 242"/>
                <a:gd name="T52" fmla="*/ 0 w 120"/>
                <a:gd name="T53" fmla="*/ 0 h 242"/>
                <a:gd name="T54" fmla="*/ 0 w 120"/>
                <a:gd name="T55" fmla="*/ 0 h 242"/>
                <a:gd name="T56" fmla="*/ 0 w 120"/>
                <a:gd name="T57" fmla="*/ 0 h 242"/>
                <a:gd name="T58" fmla="*/ 0 w 120"/>
                <a:gd name="T59" fmla="*/ 0 h 242"/>
                <a:gd name="T60" fmla="*/ 0 w 120"/>
                <a:gd name="T61" fmla="*/ 0 h 242"/>
                <a:gd name="T62" fmla="*/ 0 w 120"/>
                <a:gd name="T63" fmla="*/ 0 h 242"/>
                <a:gd name="T64" fmla="*/ 0 w 120"/>
                <a:gd name="T65" fmla="*/ 0 h 242"/>
                <a:gd name="T66" fmla="*/ 0 w 120"/>
                <a:gd name="T67" fmla="*/ 0 h 242"/>
                <a:gd name="T68" fmla="*/ 0 w 120"/>
                <a:gd name="T69" fmla="*/ 0 h 242"/>
                <a:gd name="T70" fmla="*/ 0 w 120"/>
                <a:gd name="T71" fmla="*/ 0 h 242"/>
                <a:gd name="T72" fmla="*/ 0 w 120"/>
                <a:gd name="T73" fmla="*/ 0 h 242"/>
                <a:gd name="T74" fmla="*/ 0 w 120"/>
                <a:gd name="T75" fmla="*/ 0 h 242"/>
                <a:gd name="T76" fmla="*/ 0 w 120"/>
                <a:gd name="T77" fmla="*/ 0 h 242"/>
                <a:gd name="T78" fmla="*/ 0 w 120"/>
                <a:gd name="T79" fmla="*/ 0 h 242"/>
                <a:gd name="T80" fmla="*/ 0 w 120"/>
                <a:gd name="T81" fmla="*/ 0 h 242"/>
                <a:gd name="T82" fmla="*/ 0 w 120"/>
                <a:gd name="T83" fmla="*/ 0 h 242"/>
                <a:gd name="T84" fmla="*/ 0 w 120"/>
                <a:gd name="T85" fmla="*/ 0 h 242"/>
                <a:gd name="T86" fmla="*/ 0 w 120"/>
                <a:gd name="T87" fmla="*/ 0 h 242"/>
                <a:gd name="T88" fmla="*/ 0 w 120"/>
                <a:gd name="T89" fmla="*/ 0 h 242"/>
                <a:gd name="T90" fmla="*/ 0 w 120"/>
                <a:gd name="T91" fmla="*/ 0 h 242"/>
                <a:gd name="T92" fmla="*/ 0 w 120"/>
                <a:gd name="T93" fmla="*/ 0 h 242"/>
                <a:gd name="T94" fmla="*/ 0 w 120"/>
                <a:gd name="T95" fmla="*/ 0 h 242"/>
                <a:gd name="T96" fmla="*/ 0 w 120"/>
                <a:gd name="T97" fmla="*/ 0 h 242"/>
                <a:gd name="T98" fmla="*/ 0 w 120"/>
                <a:gd name="T99" fmla="*/ 0 h 242"/>
                <a:gd name="T100" fmla="*/ 0 w 120"/>
                <a:gd name="T101" fmla="*/ 0 h 242"/>
                <a:gd name="T102" fmla="*/ 0 w 120"/>
                <a:gd name="T103" fmla="*/ 0 h 242"/>
                <a:gd name="T104" fmla="*/ 0 w 120"/>
                <a:gd name="T105" fmla="*/ 0 h 242"/>
                <a:gd name="T106" fmla="*/ 0 w 120"/>
                <a:gd name="T107" fmla="*/ 0 h 2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242">
                  <a:moveTo>
                    <a:pt x="32" y="242"/>
                  </a:moveTo>
                  <a:lnTo>
                    <a:pt x="32" y="242"/>
                  </a:lnTo>
                  <a:lnTo>
                    <a:pt x="38" y="222"/>
                  </a:lnTo>
                  <a:lnTo>
                    <a:pt x="44" y="206"/>
                  </a:lnTo>
                  <a:lnTo>
                    <a:pt x="49" y="197"/>
                  </a:lnTo>
                  <a:lnTo>
                    <a:pt x="60" y="183"/>
                  </a:lnTo>
                  <a:lnTo>
                    <a:pt x="73" y="164"/>
                  </a:lnTo>
                  <a:lnTo>
                    <a:pt x="86" y="144"/>
                  </a:lnTo>
                  <a:lnTo>
                    <a:pt x="97" y="123"/>
                  </a:lnTo>
                  <a:lnTo>
                    <a:pt x="106" y="103"/>
                  </a:lnTo>
                  <a:lnTo>
                    <a:pt x="115" y="83"/>
                  </a:lnTo>
                  <a:lnTo>
                    <a:pt x="120" y="64"/>
                  </a:lnTo>
                  <a:lnTo>
                    <a:pt x="94" y="87"/>
                  </a:lnTo>
                  <a:lnTo>
                    <a:pt x="70" y="110"/>
                  </a:lnTo>
                  <a:lnTo>
                    <a:pt x="60" y="123"/>
                  </a:lnTo>
                  <a:lnTo>
                    <a:pt x="49" y="136"/>
                  </a:lnTo>
                  <a:lnTo>
                    <a:pt x="41" y="152"/>
                  </a:lnTo>
                  <a:lnTo>
                    <a:pt x="35" y="170"/>
                  </a:lnTo>
                  <a:lnTo>
                    <a:pt x="36" y="155"/>
                  </a:lnTo>
                  <a:lnTo>
                    <a:pt x="38" y="142"/>
                  </a:lnTo>
                  <a:lnTo>
                    <a:pt x="38" y="131"/>
                  </a:lnTo>
                  <a:lnTo>
                    <a:pt x="38" y="118"/>
                  </a:lnTo>
                  <a:lnTo>
                    <a:pt x="35" y="93"/>
                  </a:lnTo>
                  <a:lnTo>
                    <a:pt x="31" y="67"/>
                  </a:lnTo>
                  <a:lnTo>
                    <a:pt x="31" y="58"/>
                  </a:lnTo>
                  <a:lnTo>
                    <a:pt x="31" y="50"/>
                  </a:lnTo>
                  <a:lnTo>
                    <a:pt x="32" y="32"/>
                  </a:lnTo>
                  <a:lnTo>
                    <a:pt x="36" y="16"/>
                  </a:lnTo>
                  <a:lnTo>
                    <a:pt x="39" y="0"/>
                  </a:lnTo>
                  <a:lnTo>
                    <a:pt x="31" y="11"/>
                  </a:lnTo>
                  <a:lnTo>
                    <a:pt x="23" y="24"/>
                  </a:lnTo>
                  <a:lnTo>
                    <a:pt x="18" y="37"/>
                  </a:lnTo>
                  <a:lnTo>
                    <a:pt x="12" y="50"/>
                  </a:lnTo>
                  <a:lnTo>
                    <a:pt x="8" y="61"/>
                  </a:lnTo>
                  <a:lnTo>
                    <a:pt x="5" y="74"/>
                  </a:lnTo>
                  <a:lnTo>
                    <a:pt x="2" y="86"/>
                  </a:lnTo>
                  <a:lnTo>
                    <a:pt x="0" y="99"/>
                  </a:lnTo>
                  <a:lnTo>
                    <a:pt x="0" y="110"/>
                  </a:lnTo>
                  <a:lnTo>
                    <a:pt x="2" y="122"/>
                  </a:lnTo>
                  <a:lnTo>
                    <a:pt x="5" y="147"/>
                  </a:lnTo>
                  <a:lnTo>
                    <a:pt x="10" y="170"/>
                  </a:lnTo>
                  <a:lnTo>
                    <a:pt x="16" y="194"/>
                  </a:lnTo>
                  <a:lnTo>
                    <a:pt x="23" y="216"/>
                  </a:lnTo>
                  <a:lnTo>
                    <a:pt x="29" y="239"/>
                  </a:lnTo>
                  <a:lnTo>
                    <a:pt x="32"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3080"/>
            <p:cNvSpPr>
              <a:spLocks noChangeAspect="1"/>
            </p:cNvSpPr>
            <p:nvPr/>
          </p:nvSpPr>
          <p:spPr bwMode="auto">
            <a:xfrm>
              <a:off x="2859" y="3819"/>
              <a:ext cx="41" cy="61"/>
            </a:xfrm>
            <a:custGeom>
              <a:avLst/>
              <a:gdLst>
                <a:gd name="T0" fmla="*/ 0 w 123"/>
                <a:gd name="T1" fmla="*/ 0 h 184"/>
                <a:gd name="T2" fmla="*/ 0 w 123"/>
                <a:gd name="T3" fmla="*/ 0 h 184"/>
                <a:gd name="T4" fmla="*/ 0 w 123"/>
                <a:gd name="T5" fmla="*/ 0 h 184"/>
                <a:gd name="T6" fmla="*/ 0 w 123"/>
                <a:gd name="T7" fmla="*/ 0 h 184"/>
                <a:gd name="T8" fmla="*/ 0 w 123"/>
                <a:gd name="T9" fmla="*/ 0 h 184"/>
                <a:gd name="T10" fmla="*/ 0 w 123"/>
                <a:gd name="T11" fmla="*/ 0 h 184"/>
                <a:gd name="T12" fmla="*/ 0 w 123"/>
                <a:gd name="T13" fmla="*/ 0 h 184"/>
                <a:gd name="T14" fmla="*/ 0 w 123"/>
                <a:gd name="T15" fmla="*/ 0 h 184"/>
                <a:gd name="T16" fmla="*/ 0 w 123"/>
                <a:gd name="T17" fmla="*/ 0 h 184"/>
                <a:gd name="T18" fmla="*/ 0 w 123"/>
                <a:gd name="T19" fmla="*/ 0 h 184"/>
                <a:gd name="T20" fmla="*/ 0 w 123"/>
                <a:gd name="T21" fmla="*/ 0 h 184"/>
                <a:gd name="T22" fmla="*/ 0 w 123"/>
                <a:gd name="T23" fmla="*/ 0 h 184"/>
                <a:gd name="T24" fmla="*/ 0 w 123"/>
                <a:gd name="T25" fmla="*/ 0 h 184"/>
                <a:gd name="T26" fmla="*/ 0 w 123"/>
                <a:gd name="T27" fmla="*/ 0 h 184"/>
                <a:gd name="T28" fmla="*/ 0 w 123"/>
                <a:gd name="T29" fmla="*/ 0 h 184"/>
                <a:gd name="T30" fmla="*/ 0 w 123"/>
                <a:gd name="T31" fmla="*/ 0 h 184"/>
                <a:gd name="T32" fmla="*/ 0 w 123"/>
                <a:gd name="T33" fmla="*/ 0 h 184"/>
                <a:gd name="T34" fmla="*/ 0 w 123"/>
                <a:gd name="T35" fmla="*/ 0 h 184"/>
                <a:gd name="T36" fmla="*/ 0 w 123"/>
                <a:gd name="T37" fmla="*/ 0 h 184"/>
                <a:gd name="T38" fmla="*/ 0 w 123"/>
                <a:gd name="T39" fmla="*/ 0 h 184"/>
                <a:gd name="T40" fmla="*/ 0 w 123"/>
                <a:gd name="T41" fmla="*/ 0 h 184"/>
                <a:gd name="T42" fmla="*/ 0 w 123"/>
                <a:gd name="T43" fmla="*/ 0 h 184"/>
                <a:gd name="T44" fmla="*/ 0 w 123"/>
                <a:gd name="T45" fmla="*/ 0 h 184"/>
                <a:gd name="T46" fmla="*/ 0 w 123"/>
                <a:gd name="T47" fmla="*/ 0 h 184"/>
                <a:gd name="T48" fmla="*/ 0 w 123"/>
                <a:gd name="T49" fmla="*/ 0 h 184"/>
                <a:gd name="T50" fmla="*/ 0 w 123"/>
                <a:gd name="T51" fmla="*/ 0 h 184"/>
                <a:gd name="T52" fmla="*/ 0 w 123"/>
                <a:gd name="T53" fmla="*/ 0 h 184"/>
                <a:gd name="T54" fmla="*/ 0 w 123"/>
                <a:gd name="T55" fmla="*/ 0 h 184"/>
                <a:gd name="T56" fmla="*/ 0 w 123"/>
                <a:gd name="T57" fmla="*/ 0 h 184"/>
                <a:gd name="T58" fmla="*/ 0 w 123"/>
                <a:gd name="T59" fmla="*/ 0 h 184"/>
                <a:gd name="T60" fmla="*/ 0 w 123"/>
                <a:gd name="T61" fmla="*/ 0 h 184"/>
                <a:gd name="T62" fmla="*/ 0 w 123"/>
                <a:gd name="T63" fmla="*/ 0 h 184"/>
                <a:gd name="T64" fmla="*/ 0 w 123"/>
                <a:gd name="T65" fmla="*/ 0 h 184"/>
                <a:gd name="T66" fmla="*/ 0 w 123"/>
                <a:gd name="T67" fmla="*/ 0 h 184"/>
                <a:gd name="T68" fmla="*/ 0 w 123"/>
                <a:gd name="T69" fmla="*/ 0 h 184"/>
                <a:gd name="T70" fmla="*/ 0 w 123"/>
                <a:gd name="T71" fmla="*/ 0 h 184"/>
                <a:gd name="T72" fmla="*/ 0 w 123"/>
                <a:gd name="T73" fmla="*/ 0 h 184"/>
                <a:gd name="T74" fmla="*/ 0 w 123"/>
                <a:gd name="T75" fmla="*/ 0 h 184"/>
                <a:gd name="T76" fmla="*/ 0 w 123"/>
                <a:gd name="T77" fmla="*/ 0 h 184"/>
                <a:gd name="T78" fmla="*/ 0 w 123"/>
                <a:gd name="T79" fmla="*/ 0 h 184"/>
                <a:gd name="T80" fmla="*/ 0 w 123"/>
                <a:gd name="T81" fmla="*/ 0 h 184"/>
                <a:gd name="T82" fmla="*/ 0 w 123"/>
                <a:gd name="T83" fmla="*/ 0 h 184"/>
                <a:gd name="T84" fmla="*/ 0 w 123"/>
                <a:gd name="T85" fmla="*/ 0 h 184"/>
                <a:gd name="T86" fmla="*/ 0 w 123"/>
                <a:gd name="T87" fmla="*/ 0 h 184"/>
                <a:gd name="T88" fmla="*/ 0 w 123"/>
                <a:gd name="T89" fmla="*/ 0 h 184"/>
                <a:gd name="T90" fmla="*/ 0 w 123"/>
                <a:gd name="T91" fmla="*/ 0 h 184"/>
                <a:gd name="T92" fmla="*/ 0 w 123"/>
                <a:gd name="T93" fmla="*/ 0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3" h="184">
                  <a:moveTo>
                    <a:pt x="4" y="184"/>
                  </a:moveTo>
                  <a:lnTo>
                    <a:pt x="4" y="184"/>
                  </a:lnTo>
                  <a:lnTo>
                    <a:pt x="13" y="174"/>
                  </a:lnTo>
                  <a:lnTo>
                    <a:pt x="24" y="162"/>
                  </a:lnTo>
                  <a:lnTo>
                    <a:pt x="34" y="152"/>
                  </a:lnTo>
                  <a:lnTo>
                    <a:pt x="42" y="145"/>
                  </a:lnTo>
                  <a:lnTo>
                    <a:pt x="57" y="132"/>
                  </a:lnTo>
                  <a:lnTo>
                    <a:pt x="82" y="104"/>
                  </a:lnTo>
                  <a:lnTo>
                    <a:pt x="95" y="88"/>
                  </a:lnTo>
                  <a:lnTo>
                    <a:pt x="107" y="71"/>
                  </a:lnTo>
                  <a:lnTo>
                    <a:pt x="117" y="55"/>
                  </a:lnTo>
                  <a:lnTo>
                    <a:pt x="120" y="46"/>
                  </a:lnTo>
                  <a:lnTo>
                    <a:pt x="123" y="39"/>
                  </a:lnTo>
                  <a:lnTo>
                    <a:pt x="111" y="51"/>
                  </a:lnTo>
                  <a:lnTo>
                    <a:pt x="98" y="61"/>
                  </a:lnTo>
                  <a:lnTo>
                    <a:pt x="69" y="81"/>
                  </a:lnTo>
                  <a:lnTo>
                    <a:pt x="56" y="90"/>
                  </a:lnTo>
                  <a:lnTo>
                    <a:pt x="44" y="101"/>
                  </a:lnTo>
                  <a:lnTo>
                    <a:pt x="33" y="114"/>
                  </a:lnTo>
                  <a:lnTo>
                    <a:pt x="29" y="121"/>
                  </a:lnTo>
                  <a:lnTo>
                    <a:pt x="24" y="129"/>
                  </a:lnTo>
                  <a:lnTo>
                    <a:pt x="37" y="68"/>
                  </a:lnTo>
                  <a:lnTo>
                    <a:pt x="42" y="42"/>
                  </a:lnTo>
                  <a:lnTo>
                    <a:pt x="46" y="27"/>
                  </a:lnTo>
                  <a:lnTo>
                    <a:pt x="56" y="0"/>
                  </a:lnTo>
                  <a:lnTo>
                    <a:pt x="47" y="7"/>
                  </a:lnTo>
                  <a:lnTo>
                    <a:pt x="37" y="17"/>
                  </a:lnTo>
                  <a:lnTo>
                    <a:pt x="30" y="26"/>
                  </a:lnTo>
                  <a:lnTo>
                    <a:pt x="23" y="38"/>
                  </a:lnTo>
                  <a:lnTo>
                    <a:pt x="17" y="48"/>
                  </a:lnTo>
                  <a:lnTo>
                    <a:pt x="11" y="59"/>
                  </a:lnTo>
                  <a:lnTo>
                    <a:pt x="7" y="72"/>
                  </a:lnTo>
                  <a:lnTo>
                    <a:pt x="4" y="84"/>
                  </a:lnTo>
                  <a:lnTo>
                    <a:pt x="1" y="94"/>
                  </a:lnTo>
                  <a:lnTo>
                    <a:pt x="0" y="108"/>
                  </a:lnTo>
                  <a:lnTo>
                    <a:pt x="0" y="129"/>
                  </a:lnTo>
                  <a:lnTo>
                    <a:pt x="1" y="153"/>
                  </a:lnTo>
                  <a:lnTo>
                    <a:pt x="4"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3081"/>
            <p:cNvSpPr>
              <a:spLocks noChangeAspect="1"/>
            </p:cNvSpPr>
            <p:nvPr/>
          </p:nvSpPr>
          <p:spPr bwMode="auto">
            <a:xfrm>
              <a:off x="2874" y="3808"/>
              <a:ext cx="34" cy="38"/>
            </a:xfrm>
            <a:custGeom>
              <a:avLst/>
              <a:gdLst>
                <a:gd name="T0" fmla="*/ 0 w 103"/>
                <a:gd name="T1" fmla="*/ 0 h 114"/>
                <a:gd name="T2" fmla="*/ 0 w 103"/>
                <a:gd name="T3" fmla="*/ 0 h 114"/>
                <a:gd name="T4" fmla="*/ 0 w 103"/>
                <a:gd name="T5" fmla="*/ 0 h 114"/>
                <a:gd name="T6" fmla="*/ 0 w 103"/>
                <a:gd name="T7" fmla="*/ 0 h 114"/>
                <a:gd name="T8" fmla="*/ 0 w 103"/>
                <a:gd name="T9" fmla="*/ 0 h 114"/>
                <a:gd name="T10" fmla="*/ 0 w 103"/>
                <a:gd name="T11" fmla="*/ 0 h 114"/>
                <a:gd name="T12" fmla="*/ 0 w 103"/>
                <a:gd name="T13" fmla="*/ 0 h 114"/>
                <a:gd name="T14" fmla="*/ 0 w 103"/>
                <a:gd name="T15" fmla="*/ 0 h 114"/>
                <a:gd name="T16" fmla="*/ 0 w 103"/>
                <a:gd name="T17" fmla="*/ 0 h 114"/>
                <a:gd name="T18" fmla="*/ 0 w 103"/>
                <a:gd name="T19" fmla="*/ 0 h 114"/>
                <a:gd name="T20" fmla="*/ 0 w 103"/>
                <a:gd name="T21" fmla="*/ 0 h 114"/>
                <a:gd name="T22" fmla="*/ 0 w 103"/>
                <a:gd name="T23" fmla="*/ 0 h 114"/>
                <a:gd name="T24" fmla="*/ 0 w 103"/>
                <a:gd name="T25" fmla="*/ 0 h 114"/>
                <a:gd name="T26" fmla="*/ 0 w 103"/>
                <a:gd name="T27" fmla="*/ 0 h 114"/>
                <a:gd name="T28" fmla="*/ 0 w 103"/>
                <a:gd name="T29" fmla="*/ 0 h 114"/>
                <a:gd name="T30" fmla="*/ 0 w 103"/>
                <a:gd name="T31" fmla="*/ 0 h 114"/>
                <a:gd name="T32" fmla="*/ 0 w 103"/>
                <a:gd name="T33" fmla="*/ 0 h 114"/>
                <a:gd name="T34" fmla="*/ 0 w 103"/>
                <a:gd name="T35" fmla="*/ 0 h 114"/>
                <a:gd name="T36" fmla="*/ 0 w 103"/>
                <a:gd name="T37" fmla="*/ 0 h 114"/>
                <a:gd name="T38" fmla="*/ 0 w 103"/>
                <a:gd name="T39" fmla="*/ 0 h 114"/>
                <a:gd name="T40" fmla="*/ 0 w 103"/>
                <a:gd name="T41" fmla="*/ 0 h 114"/>
                <a:gd name="T42" fmla="*/ 0 w 103"/>
                <a:gd name="T43" fmla="*/ 0 h 114"/>
                <a:gd name="T44" fmla="*/ 0 w 103"/>
                <a:gd name="T45" fmla="*/ 0 h 114"/>
                <a:gd name="T46" fmla="*/ 0 w 103"/>
                <a:gd name="T47" fmla="*/ 0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3" h="114">
                  <a:moveTo>
                    <a:pt x="0" y="114"/>
                  </a:moveTo>
                  <a:lnTo>
                    <a:pt x="0" y="114"/>
                  </a:lnTo>
                  <a:lnTo>
                    <a:pt x="16" y="106"/>
                  </a:lnTo>
                  <a:lnTo>
                    <a:pt x="32" y="93"/>
                  </a:lnTo>
                  <a:lnTo>
                    <a:pt x="45" y="80"/>
                  </a:lnTo>
                  <a:lnTo>
                    <a:pt x="58" y="64"/>
                  </a:lnTo>
                  <a:lnTo>
                    <a:pt x="81" y="32"/>
                  </a:lnTo>
                  <a:lnTo>
                    <a:pt x="91" y="16"/>
                  </a:lnTo>
                  <a:lnTo>
                    <a:pt x="103" y="0"/>
                  </a:lnTo>
                  <a:lnTo>
                    <a:pt x="85" y="7"/>
                  </a:lnTo>
                  <a:lnTo>
                    <a:pt x="69" y="16"/>
                  </a:lnTo>
                  <a:lnTo>
                    <a:pt x="55" y="26"/>
                  </a:lnTo>
                  <a:lnTo>
                    <a:pt x="40" y="38"/>
                  </a:lnTo>
                  <a:lnTo>
                    <a:pt x="29" y="51"/>
                  </a:lnTo>
                  <a:lnTo>
                    <a:pt x="19" y="65"/>
                  </a:lnTo>
                  <a:lnTo>
                    <a:pt x="10" y="80"/>
                  </a:lnTo>
                  <a:lnTo>
                    <a:pt x="3" y="96"/>
                  </a:lnTo>
                  <a:lnTo>
                    <a:pt x="0" y="109"/>
                  </a:ln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3082"/>
            <p:cNvSpPr>
              <a:spLocks noChangeAspect="1"/>
            </p:cNvSpPr>
            <p:nvPr/>
          </p:nvSpPr>
          <p:spPr bwMode="auto">
            <a:xfrm>
              <a:off x="3053" y="3996"/>
              <a:ext cx="79" cy="57"/>
            </a:xfrm>
            <a:custGeom>
              <a:avLst/>
              <a:gdLst>
                <a:gd name="T0" fmla="*/ 0 w 235"/>
                <a:gd name="T1" fmla="*/ 0 h 171"/>
                <a:gd name="T2" fmla="*/ 0 w 235"/>
                <a:gd name="T3" fmla="*/ 0 h 171"/>
                <a:gd name="T4" fmla="*/ 0 w 235"/>
                <a:gd name="T5" fmla="*/ 0 h 171"/>
                <a:gd name="T6" fmla="*/ 0 w 235"/>
                <a:gd name="T7" fmla="*/ 0 h 171"/>
                <a:gd name="T8" fmla="*/ 0 w 235"/>
                <a:gd name="T9" fmla="*/ 0 h 171"/>
                <a:gd name="T10" fmla="*/ 0 w 235"/>
                <a:gd name="T11" fmla="*/ 0 h 171"/>
                <a:gd name="T12" fmla="*/ 0 w 235"/>
                <a:gd name="T13" fmla="*/ 0 h 171"/>
                <a:gd name="T14" fmla="*/ 0 w 235"/>
                <a:gd name="T15" fmla="*/ 0 h 171"/>
                <a:gd name="T16" fmla="*/ 0 w 235"/>
                <a:gd name="T17" fmla="*/ 0 h 171"/>
                <a:gd name="T18" fmla="*/ 0 w 235"/>
                <a:gd name="T19" fmla="*/ 0 h 171"/>
                <a:gd name="T20" fmla="*/ 0 w 235"/>
                <a:gd name="T21" fmla="*/ 0 h 171"/>
                <a:gd name="T22" fmla="*/ 0 w 235"/>
                <a:gd name="T23" fmla="*/ 0 h 171"/>
                <a:gd name="T24" fmla="*/ 0 w 235"/>
                <a:gd name="T25" fmla="*/ 0 h 171"/>
                <a:gd name="T26" fmla="*/ 0 w 235"/>
                <a:gd name="T27" fmla="*/ 0 h 171"/>
                <a:gd name="T28" fmla="*/ 0 w 235"/>
                <a:gd name="T29" fmla="*/ 0 h 171"/>
                <a:gd name="T30" fmla="*/ 0 w 235"/>
                <a:gd name="T31" fmla="*/ 0 h 171"/>
                <a:gd name="T32" fmla="*/ 0 w 235"/>
                <a:gd name="T33" fmla="*/ 0 h 171"/>
                <a:gd name="T34" fmla="*/ 0 w 235"/>
                <a:gd name="T35" fmla="*/ 0 h 171"/>
                <a:gd name="T36" fmla="*/ 0 w 235"/>
                <a:gd name="T37" fmla="*/ 0 h 171"/>
                <a:gd name="T38" fmla="*/ 0 w 235"/>
                <a:gd name="T39" fmla="*/ 0 h 171"/>
                <a:gd name="T40" fmla="*/ 0 w 235"/>
                <a:gd name="T41" fmla="*/ 0 h 171"/>
                <a:gd name="T42" fmla="*/ 0 w 235"/>
                <a:gd name="T43" fmla="*/ 0 h 171"/>
                <a:gd name="T44" fmla="*/ 0 w 235"/>
                <a:gd name="T45" fmla="*/ 0 h 171"/>
                <a:gd name="T46" fmla="*/ 0 w 235"/>
                <a:gd name="T47" fmla="*/ 0 h 171"/>
                <a:gd name="T48" fmla="*/ 0 w 235"/>
                <a:gd name="T49" fmla="*/ 0 h 171"/>
                <a:gd name="T50" fmla="*/ 0 w 235"/>
                <a:gd name="T51" fmla="*/ 0 h 171"/>
                <a:gd name="T52" fmla="*/ 0 w 235"/>
                <a:gd name="T53" fmla="*/ 0 h 171"/>
                <a:gd name="T54" fmla="*/ 0 w 235"/>
                <a:gd name="T55" fmla="*/ 0 h 171"/>
                <a:gd name="T56" fmla="*/ 0 w 235"/>
                <a:gd name="T57" fmla="*/ 0 h 171"/>
                <a:gd name="T58" fmla="*/ 0 w 235"/>
                <a:gd name="T59" fmla="*/ 0 h 171"/>
                <a:gd name="T60" fmla="*/ 0 w 235"/>
                <a:gd name="T61" fmla="*/ 0 h 171"/>
                <a:gd name="T62" fmla="*/ 0 w 235"/>
                <a:gd name="T63" fmla="*/ 0 h 171"/>
                <a:gd name="T64" fmla="*/ 0 w 235"/>
                <a:gd name="T65" fmla="*/ 0 h 171"/>
                <a:gd name="T66" fmla="*/ 0 w 235"/>
                <a:gd name="T67" fmla="*/ 0 h 171"/>
                <a:gd name="T68" fmla="*/ 0 w 235"/>
                <a:gd name="T69" fmla="*/ 0 h 171"/>
                <a:gd name="T70" fmla="*/ 0 w 235"/>
                <a:gd name="T71" fmla="*/ 0 h 171"/>
                <a:gd name="T72" fmla="*/ 0 w 235"/>
                <a:gd name="T73" fmla="*/ 0 h 171"/>
                <a:gd name="T74" fmla="*/ 0 w 235"/>
                <a:gd name="T75" fmla="*/ 0 h 171"/>
                <a:gd name="T76" fmla="*/ 0 w 235"/>
                <a:gd name="T77" fmla="*/ 0 h 171"/>
                <a:gd name="T78" fmla="*/ 0 w 235"/>
                <a:gd name="T79" fmla="*/ 0 h 171"/>
                <a:gd name="T80" fmla="*/ 0 w 235"/>
                <a:gd name="T81" fmla="*/ 0 h 171"/>
                <a:gd name="T82" fmla="*/ 0 w 235"/>
                <a:gd name="T83" fmla="*/ 0 h 171"/>
                <a:gd name="T84" fmla="*/ 0 w 235"/>
                <a:gd name="T85" fmla="*/ 0 h 171"/>
                <a:gd name="T86" fmla="*/ 0 w 235"/>
                <a:gd name="T87" fmla="*/ 0 h 171"/>
                <a:gd name="T88" fmla="*/ 0 w 235"/>
                <a:gd name="T89" fmla="*/ 0 h 171"/>
                <a:gd name="T90" fmla="*/ 0 w 235"/>
                <a:gd name="T91" fmla="*/ 0 h 171"/>
                <a:gd name="T92" fmla="*/ 0 w 235"/>
                <a:gd name="T93" fmla="*/ 0 h 171"/>
                <a:gd name="T94" fmla="*/ 0 w 235"/>
                <a:gd name="T95" fmla="*/ 0 h 171"/>
                <a:gd name="T96" fmla="*/ 0 w 235"/>
                <a:gd name="T97" fmla="*/ 0 h 171"/>
                <a:gd name="T98" fmla="*/ 0 w 235"/>
                <a:gd name="T99" fmla="*/ 0 h 171"/>
                <a:gd name="T100" fmla="*/ 0 w 235"/>
                <a:gd name="T101" fmla="*/ 0 h 171"/>
                <a:gd name="T102" fmla="*/ 0 w 235"/>
                <a:gd name="T103" fmla="*/ 0 h 171"/>
                <a:gd name="T104" fmla="*/ 0 w 235"/>
                <a:gd name="T105" fmla="*/ 0 h 171"/>
                <a:gd name="T106" fmla="*/ 0 w 235"/>
                <a:gd name="T107" fmla="*/ 0 h 171"/>
                <a:gd name="T108" fmla="*/ 0 w 235"/>
                <a:gd name="T109" fmla="*/ 0 h 171"/>
                <a:gd name="T110" fmla="*/ 0 w 235"/>
                <a:gd name="T111" fmla="*/ 0 h 171"/>
                <a:gd name="T112" fmla="*/ 0 w 235"/>
                <a:gd name="T113" fmla="*/ 0 h 171"/>
                <a:gd name="T114" fmla="*/ 0 w 235"/>
                <a:gd name="T115" fmla="*/ 0 h 171"/>
                <a:gd name="T116" fmla="*/ 0 w 235"/>
                <a:gd name="T117" fmla="*/ 0 h 1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5" h="171">
                  <a:moveTo>
                    <a:pt x="110" y="124"/>
                  </a:moveTo>
                  <a:lnTo>
                    <a:pt x="110" y="124"/>
                  </a:lnTo>
                  <a:lnTo>
                    <a:pt x="77" y="133"/>
                  </a:lnTo>
                  <a:lnTo>
                    <a:pt x="42" y="143"/>
                  </a:lnTo>
                  <a:lnTo>
                    <a:pt x="54" y="137"/>
                  </a:lnTo>
                  <a:lnTo>
                    <a:pt x="64" y="132"/>
                  </a:lnTo>
                  <a:lnTo>
                    <a:pt x="73" y="126"/>
                  </a:lnTo>
                  <a:lnTo>
                    <a:pt x="80" y="120"/>
                  </a:lnTo>
                  <a:lnTo>
                    <a:pt x="87" y="113"/>
                  </a:lnTo>
                  <a:lnTo>
                    <a:pt x="91" y="106"/>
                  </a:lnTo>
                  <a:lnTo>
                    <a:pt x="101" y="88"/>
                  </a:lnTo>
                  <a:lnTo>
                    <a:pt x="112" y="68"/>
                  </a:lnTo>
                  <a:lnTo>
                    <a:pt x="119" y="45"/>
                  </a:lnTo>
                  <a:lnTo>
                    <a:pt x="130" y="0"/>
                  </a:lnTo>
                  <a:lnTo>
                    <a:pt x="113" y="17"/>
                  </a:lnTo>
                  <a:lnTo>
                    <a:pt x="93" y="38"/>
                  </a:lnTo>
                  <a:lnTo>
                    <a:pt x="74" y="59"/>
                  </a:lnTo>
                  <a:lnTo>
                    <a:pt x="57" y="82"/>
                  </a:lnTo>
                  <a:lnTo>
                    <a:pt x="44" y="100"/>
                  </a:lnTo>
                  <a:lnTo>
                    <a:pt x="36" y="114"/>
                  </a:lnTo>
                  <a:lnTo>
                    <a:pt x="26" y="130"/>
                  </a:lnTo>
                  <a:lnTo>
                    <a:pt x="23" y="135"/>
                  </a:lnTo>
                  <a:lnTo>
                    <a:pt x="16" y="142"/>
                  </a:lnTo>
                  <a:lnTo>
                    <a:pt x="9" y="148"/>
                  </a:lnTo>
                  <a:lnTo>
                    <a:pt x="5" y="150"/>
                  </a:lnTo>
                  <a:lnTo>
                    <a:pt x="0" y="152"/>
                  </a:lnTo>
                  <a:lnTo>
                    <a:pt x="2" y="153"/>
                  </a:lnTo>
                  <a:lnTo>
                    <a:pt x="3" y="155"/>
                  </a:lnTo>
                  <a:lnTo>
                    <a:pt x="36" y="162"/>
                  </a:lnTo>
                  <a:lnTo>
                    <a:pt x="70" y="168"/>
                  </a:lnTo>
                  <a:lnTo>
                    <a:pt x="87" y="169"/>
                  </a:lnTo>
                  <a:lnTo>
                    <a:pt x="104" y="171"/>
                  </a:lnTo>
                  <a:lnTo>
                    <a:pt x="122" y="168"/>
                  </a:lnTo>
                  <a:lnTo>
                    <a:pt x="138" y="163"/>
                  </a:lnTo>
                  <a:lnTo>
                    <a:pt x="152" y="158"/>
                  </a:lnTo>
                  <a:lnTo>
                    <a:pt x="167" y="150"/>
                  </a:lnTo>
                  <a:lnTo>
                    <a:pt x="181" y="142"/>
                  </a:lnTo>
                  <a:lnTo>
                    <a:pt x="194" y="132"/>
                  </a:lnTo>
                  <a:lnTo>
                    <a:pt x="206" y="121"/>
                  </a:lnTo>
                  <a:lnTo>
                    <a:pt x="217" y="108"/>
                  </a:lnTo>
                  <a:lnTo>
                    <a:pt x="226" y="97"/>
                  </a:lnTo>
                  <a:lnTo>
                    <a:pt x="235" y="84"/>
                  </a:lnTo>
                  <a:lnTo>
                    <a:pt x="200" y="100"/>
                  </a:lnTo>
                  <a:lnTo>
                    <a:pt x="162" y="111"/>
                  </a:lnTo>
                  <a:lnTo>
                    <a:pt x="135" y="120"/>
                  </a:lnTo>
                  <a:lnTo>
                    <a:pt x="110"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083"/>
            <p:cNvSpPr>
              <a:spLocks noChangeAspect="1"/>
            </p:cNvSpPr>
            <p:nvPr/>
          </p:nvSpPr>
          <p:spPr bwMode="auto">
            <a:xfrm>
              <a:off x="3092" y="3966"/>
              <a:ext cx="63" cy="65"/>
            </a:xfrm>
            <a:custGeom>
              <a:avLst/>
              <a:gdLst>
                <a:gd name="T0" fmla="*/ 0 w 188"/>
                <a:gd name="T1" fmla="*/ 0 h 196"/>
                <a:gd name="T2" fmla="*/ 0 w 188"/>
                <a:gd name="T3" fmla="*/ 0 h 196"/>
                <a:gd name="T4" fmla="*/ 0 w 188"/>
                <a:gd name="T5" fmla="*/ 0 h 196"/>
                <a:gd name="T6" fmla="*/ 0 w 188"/>
                <a:gd name="T7" fmla="*/ 0 h 196"/>
                <a:gd name="T8" fmla="*/ 0 w 188"/>
                <a:gd name="T9" fmla="*/ 0 h 196"/>
                <a:gd name="T10" fmla="*/ 0 w 188"/>
                <a:gd name="T11" fmla="*/ 0 h 196"/>
                <a:gd name="T12" fmla="*/ 0 w 188"/>
                <a:gd name="T13" fmla="*/ 0 h 196"/>
                <a:gd name="T14" fmla="*/ 0 w 188"/>
                <a:gd name="T15" fmla="*/ 0 h 196"/>
                <a:gd name="T16" fmla="*/ 0 w 188"/>
                <a:gd name="T17" fmla="*/ 0 h 196"/>
                <a:gd name="T18" fmla="*/ 0 w 188"/>
                <a:gd name="T19" fmla="*/ 0 h 196"/>
                <a:gd name="T20" fmla="*/ 0 w 188"/>
                <a:gd name="T21" fmla="*/ 0 h 196"/>
                <a:gd name="T22" fmla="*/ 0 w 188"/>
                <a:gd name="T23" fmla="*/ 0 h 196"/>
                <a:gd name="T24" fmla="*/ 0 w 188"/>
                <a:gd name="T25" fmla="*/ 0 h 196"/>
                <a:gd name="T26" fmla="*/ 0 w 188"/>
                <a:gd name="T27" fmla="*/ 0 h 196"/>
                <a:gd name="T28" fmla="*/ 0 w 188"/>
                <a:gd name="T29" fmla="*/ 0 h 196"/>
                <a:gd name="T30" fmla="*/ 0 w 188"/>
                <a:gd name="T31" fmla="*/ 0 h 196"/>
                <a:gd name="T32" fmla="*/ 0 w 188"/>
                <a:gd name="T33" fmla="*/ 0 h 196"/>
                <a:gd name="T34" fmla="*/ 0 w 188"/>
                <a:gd name="T35" fmla="*/ 0 h 196"/>
                <a:gd name="T36" fmla="*/ 0 w 188"/>
                <a:gd name="T37" fmla="*/ 0 h 196"/>
                <a:gd name="T38" fmla="*/ 0 w 188"/>
                <a:gd name="T39" fmla="*/ 0 h 196"/>
                <a:gd name="T40" fmla="*/ 0 w 188"/>
                <a:gd name="T41" fmla="*/ 0 h 196"/>
                <a:gd name="T42" fmla="*/ 0 w 188"/>
                <a:gd name="T43" fmla="*/ 0 h 196"/>
                <a:gd name="T44" fmla="*/ 0 w 188"/>
                <a:gd name="T45" fmla="*/ 0 h 196"/>
                <a:gd name="T46" fmla="*/ 0 w 188"/>
                <a:gd name="T47" fmla="*/ 0 h 196"/>
                <a:gd name="T48" fmla="*/ 0 w 188"/>
                <a:gd name="T49" fmla="*/ 0 h 196"/>
                <a:gd name="T50" fmla="*/ 0 w 188"/>
                <a:gd name="T51" fmla="*/ 0 h 196"/>
                <a:gd name="T52" fmla="*/ 0 w 188"/>
                <a:gd name="T53" fmla="*/ 0 h 196"/>
                <a:gd name="T54" fmla="*/ 0 w 188"/>
                <a:gd name="T55" fmla="*/ 0 h 196"/>
                <a:gd name="T56" fmla="*/ 0 w 188"/>
                <a:gd name="T57" fmla="*/ 0 h 196"/>
                <a:gd name="T58" fmla="*/ 0 w 188"/>
                <a:gd name="T59" fmla="*/ 0 h 196"/>
                <a:gd name="T60" fmla="*/ 0 w 188"/>
                <a:gd name="T61" fmla="*/ 0 h 196"/>
                <a:gd name="T62" fmla="*/ 0 w 188"/>
                <a:gd name="T63" fmla="*/ 0 h 196"/>
                <a:gd name="T64" fmla="*/ 0 w 188"/>
                <a:gd name="T65" fmla="*/ 0 h 196"/>
                <a:gd name="T66" fmla="*/ 0 w 188"/>
                <a:gd name="T67" fmla="*/ 0 h 196"/>
                <a:gd name="T68" fmla="*/ 0 w 188"/>
                <a:gd name="T69" fmla="*/ 0 h 196"/>
                <a:gd name="T70" fmla="*/ 0 w 188"/>
                <a:gd name="T71" fmla="*/ 0 h 196"/>
                <a:gd name="T72" fmla="*/ 0 w 188"/>
                <a:gd name="T73" fmla="*/ 0 h 196"/>
                <a:gd name="T74" fmla="*/ 0 w 188"/>
                <a:gd name="T75" fmla="*/ 0 h 196"/>
                <a:gd name="T76" fmla="*/ 0 w 188"/>
                <a:gd name="T77" fmla="*/ 0 h 196"/>
                <a:gd name="T78" fmla="*/ 0 w 188"/>
                <a:gd name="T79" fmla="*/ 0 h 196"/>
                <a:gd name="T80" fmla="*/ 0 w 188"/>
                <a:gd name="T81" fmla="*/ 0 h 196"/>
                <a:gd name="T82" fmla="*/ 0 w 188"/>
                <a:gd name="T83" fmla="*/ 0 h 196"/>
                <a:gd name="T84" fmla="*/ 0 w 188"/>
                <a:gd name="T85" fmla="*/ 0 h 196"/>
                <a:gd name="T86" fmla="*/ 0 w 188"/>
                <a:gd name="T87" fmla="*/ 0 h 196"/>
                <a:gd name="T88" fmla="*/ 0 w 188"/>
                <a:gd name="T89" fmla="*/ 0 h 196"/>
                <a:gd name="T90" fmla="*/ 0 w 188"/>
                <a:gd name="T91" fmla="*/ 0 h 196"/>
                <a:gd name="T92" fmla="*/ 0 w 188"/>
                <a:gd name="T93" fmla="*/ 0 h 196"/>
                <a:gd name="T94" fmla="*/ 0 w 188"/>
                <a:gd name="T95" fmla="*/ 0 h 196"/>
                <a:gd name="T96" fmla="*/ 0 w 188"/>
                <a:gd name="T97" fmla="*/ 0 h 196"/>
                <a:gd name="T98" fmla="*/ 0 w 188"/>
                <a:gd name="T99" fmla="*/ 0 h 196"/>
                <a:gd name="T100" fmla="*/ 0 w 188"/>
                <a:gd name="T101" fmla="*/ 0 h 196"/>
                <a:gd name="T102" fmla="*/ 0 w 188"/>
                <a:gd name="T103" fmla="*/ 0 h 196"/>
                <a:gd name="T104" fmla="*/ 0 w 188"/>
                <a:gd name="T105" fmla="*/ 0 h 196"/>
                <a:gd name="T106" fmla="*/ 0 w 188"/>
                <a:gd name="T107" fmla="*/ 0 h 196"/>
                <a:gd name="T108" fmla="*/ 0 w 188"/>
                <a:gd name="T109" fmla="*/ 0 h 196"/>
                <a:gd name="T110" fmla="*/ 0 w 188"/>
                <a:gd name="T111" fmla="*/ 0 h 196"/>
                <a:gd name="T112" fmla="*/ 0 w 188"/>
                <a:gd name="T113" fmla="*/ 0 h 196"/>
                <a:gd name="T114" fmla="*/ 0 w 188"/>
                <a:gd name="T115" fmla="*/ 0 h 196"/>
                <a:gd name="T116" fmla="*/ 0 w 188"/>
                <a:gd name="T117" fmla="*/ 0 h 196"/>
                <a:gd name="T118" fmla="*/ 0 w 188"/>
                <a:gd name="T119" fmla="*/ 0 h 196"/>
                <a:gd name="T120" fmla="*/ 0 w 188"/>
                <a:gd name="T121" fmla="*/ 0 h 1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8" h="196">
                  <a:moveTo>
                    <a:pt x="165" y="60"/>
                  </a:moveTo>
                  <a:lnTo>
                    <a:pt x="165" y="60"/>
                  </a:lnTo>
                  <a:lnTo>
                    <a:pt x="152" y="74"/>
                  </a:lnTo>
                  <a:lnTo>
                    <a:pt x="137" y="86"/>
                  </a:lnTo>
                  <a:lnTo>
                    <a:pt x="106" y="110"/>
                  </a:lnTo>
                  <a:lnTo>
                    <a:pt x="74" y="135"/>
                  </a:lnTo>
                  <a:lnTo>
                    <a:pt x="58" y="146"/>
                  </a:lnTo>
                  <a:lnTo>
                    <a:pt x="45" y="161"/>
                  </a:lnTo>
                  <a:lnTo>
                    <a:pt x="33" y="172"/>
                  </a:lnTo>
                  <a:lnTo>
                    <a:pt x="26" y="177"/>
                  </a:lnTo>
                  <a:lnTo>
                    <a:pt x="36" y="165"/>
                  </a:lnTo>
                  <a:lnTo>
                    <a:pt x="45" y="154"/>
                  </a:lnTo>
                  <a:lnTo>
                    <a:pt x="51" y="143"/>
                  </a:lnTo>
                  <a:lnTo>
                    <a:pt x="56" y="132"/>
                  </a:lnTo>
                  <a:lnTo>
                    <a:pt x="62" y="122"/>
                  </a:lnTo>
                  <a:lnTo>
                    <a:pt x="65" y="110"/>
                  </a:lnTo>
                  <a:lnTo>
                    <a:pt x="71" y="89"/>
                  </a:lnTo>
                  <a:lnTo>
                    <a:pt x="74" y="67"/>
                  </a:lnTo>
                  <a:lnTo>
                    <a:pt x="75" y="45"/>
                  </a:lnTo>
                  <a:lnTo>
                    <a:pt x="75" y="23"/>
                  </a:lnTo>
                  <a:lnTo>
                    <a:pt x="78" y="0"/>
                  </a:lnTo>
                  <a:lnTo>
                    <a:pt x="62" y="29"/>
                  </a:lnTo>
                  <a:lnTo>
                    <a:pt x="48" y="60"/>
                  </a:lnTo>
                  <a:lnTo>
                    <a:pt x="33" y="93"/>
                  </a:lnTo>
                  <a:lnTo>
                    <a:pt x="23" y="119"/>
                  </a:lnTo>
                  <a:lnTo>
                    <a:pt x="17" y="142"/>
                  </a:lnTo>
                  <a:lnTo>
                    <a:pt x="10" y="170"/>
                  </a:lnTo>
                  <a:lnTo>
                    <a:pt x="6" y="184"/>
                  </a:lnTo>
                  <a:lnTo>
                    <a:pt x="0" y="196"/>
                  </a:lnTo>
                  <a:lnTo>
                    <a:pt x="3" y="196"/>
                  </a:lnTo>
                  <a:lnTo>
                    <a:pt x="14" y="193"/>
                  </a:lnTo>
                  <a:lnTo>
                    <a:pt x="22" y="190"/>
                  </a:lnTo>
                  <a:lnTo>
                    <a:pt x="33" y="188"/>
                  </a:lnTo>
                  <a:lnTo>
                    <a:pt x="62" y="183"/>
                  </a:lnTo>
                  <a:lnTo>
                    <a:pt x="77" y="178"/>
                  </a:lnTo>
                  <a:lnTo>
                    <a:pt x="91" y="172"/>
                  </a:lnTo>
                  <a:lnTo>
                    <a:pt x="106" y="165"/>
                  </a:lnTo>
                  <a:lnTo>
                    <a:pt x="119" y="155"/>
                  </a:lnTo>
                  <a:lnTo>
                    <a:pt x="132" y="143"/>
                  </a:lnTo>
                  <a:lnTo>
                    <a:pt x="143" y="130"/>
                  </a:lnTo>
                  <a:lnTo>
                    <a:pt x="158" y="109"/>
                  </a:lnTo>
                  <a:lnTo>
                    <a:pt x="171" y="84"/>
                  </a:lnTo>
                  <a:lnTo>
                    <a:pt x="181" y="58"/>
                  </a:lnTo>
                  <a:lnTo>
                    <a:pt x="188" y="32"/>
                  </a:lnTo>
                  <a:lnTo>
                    <a:pt x="182" y="38"/>
                  </a:lnTo>
                  <a:lnTo>
                    <a:pt x="176" y="45"/>
                  </a:lnTo>
                  <a:lnTo>
                    <a:pt x="171" y="54"/>
                  </a:lnTo>
                  <a:lnTo>
                    <a:pt x="165"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084"/>
            <p:cNvSpPr>
              <a:spLocks noChangeAspect="1"/>
            </p:cNvSpPr>
            <p:nvPr/>
          </p:nvSpPr>
          <p:spPr bwMode="auto">
            <a:xfrm>
              <a:off x="3120" y="3927"/>
              <a:ext cx="45" cy="71"/>
            </a:xfrm>
            <a:custGeom>
              <a:avLst/>
              <a:gdLst>
                <a:gd name="T0" fmla="*/ 0 w 133"/>
                <a:gd name="T1" fmla="*/ 0 h 213"/>
                <a:gd name="T2" fmla="*/ 0 w 133"/>
                <a:gd name="T3" fmla="*/ 0 h 213"/>
                <a:gd name="T4" fmla="*/ 0 w 133"/>
                <a:gd name="T5" fmla="*/ 0 h 213"/>
                <a:gd name="T6" fmla="*/ 0 w 133"/>
                <a:gd name="T7" fmla="*/ 0 h 213"/>
                <a:gd name="T8" fmla="*/ 0 w 133"/>
                <a:gd name="T9" fmla="*/ 0 h 213"/>
                <a:gd name="T10" fmla="*/ 0 w 133"/>
                <a:gd name="T11" fmla="*/ 0 h 213"/>
                <a:gd name="T12" fmla="*/ 0 w 133"/>
                <a:gd name="T13" fmla="*/ 0 h 213"/>
                <a:gd name="T14" fmla="*/ 0 w 133"/>
                <a:gd name="T15" fmla="*/ 0 h 213"/>
                <a:gd name="T16" fmla="*/ 0 w 133"/>
                <a:gd name="T17" fmla="*/ 0 h 213"/>
                <a:gd name="T18" fmla="*/ 0 w 133"/>
                <a:gd name="T19" fmla="*/ 0 h 213"/>
                <a:gd name="T20" fmla="*/ 0 w 133"/>
                <a:gd name="T21" fmla="*/ 0 h 213"/>
                <a:gd name="T22" fmla="*/ 0 w 133"/>
                <a:gd name="T23" fmla="*/ 0 h 213"/>
                <a:gd name="T24" fmla="*/ 0 w 133"/>
                <a:gd name="T25" fmla="*/ 0 h 213"/>
                <a:gd name="T26" fmla="*/ 0 w 133"/>
                <a:gd name="T27" fmla="*/ 0 h 213"/>
                <a:gd name="T28" fmla="*/ 0 w 133"/>
                <a:gd name="T29" fmla="*/ 0 h 213"/>
                <a:gd name="T30" fmla="*/ 0 w 133"/>
                <a:gd name="T31" fmla="*/ 0 h 213"/>
                <a:gd name="T32" fmla="*/ 0 w 133"/>
                <a:gd name="T33" fmla="*/ 0 h 213"/>
                <a:gd name="T34" fmla="*/ 0 w 133"/>
                <a:gd name="T35" fmla="*/ 0 h 213"/>
                <a:gd name="T36" fmla="*/ 0 w 133"/>
                <a:gd name="T37" fmla="*/ 0 h 213"/>
                <a:gd name="T38" fmla="*/ 0 w 133"/>
                <a:gd name="T39" fmla="*/ 0 h 213"/>
                <a:gd name="T40" fmla="*/ 0 w 133"/>
                <a:gd name="T41" fmla="*/ 0 h 213"/>
                <a:gd name="T42" fmla="*/ 0 w 133"/>
                <a:gd name="T43" fmla="*/ 0 h 213"/>
                <a:gd name="T44" fmla="*/ 0 w 133"/>
                <a:gd name="T45" fmla="*/ 0 h 213"/>
                <a:gd name="T46" fmla="*/ 0 w 133"/>
                <a:gd name="T47" fmla="*/ 0 h 213"/>
                <a:gd name="T48" fmla="*/ 0 w 133"/>
                <a:gd name="T49" fmla="*/ 0 h 213"/>
                <a:gd name="T50" fmla="*/ 0 w 133"/>
                <a:gd name="T51" fmla="*/ 0 h 213"/>
                <a:gd name="T52" fmla="*/ 0 w 133"/>
                <a:gd name="T53" fmla="*/ 0 h 213"/>
                <a:gd name="T54" fmla="*/ 0 w 133"/>
                <a:gd name="T55" fmla="*/ 0 h 213"/>
                <a:gd name="T56" fmla="*/ 0 w 133"/>
                <a:gd name="T57" fmla="*/ 0 h 213"/>
                <a:gd name="T58" fmla="*/ 0 w 133"/>
                <a:gd name="T59" fmla="*/ 0 h 213"/>
                <a:gd name="T60" fmla="*/ 0 w 133"/>
                <a:gd name="T61" fmla="*/ 0 h 213"/>
                <a:gd name="T62" fmla="*/ 0 w 133"/>
                <a:gd name="T63" fmla="*/ 0 h 213"/>
                <a:gd name="T64" fmla="*/ 0 w 133"/>
                <a:gd name="T65" fmla="*/ 0 h 213"/>
                <a:gd name="T66" fmla="*/ 0 w 133"/>
                <a:gd name="T67" fmla="*/ 0 h 213"/>
                <a:gd name="T68" fmla="*/ 0 w 133"/>
                <a:gd name="T69" fmla="*/ 0 h 213"/>
                <a:gd name="T70" fmla="*/ 0 w 133"/>
                <a:gd name="T71" fmla="*/ 0 h 213"/>
                <a:gd name="T72" fmla="*/ 0 w 133"/>
                <a:gd name="T73" fmla="*/ 0 h 213"/>
                <a:gd name="T74" fmla="*/ 0 w 133"/>
                <a:gd name="T75" fmla="*/ 0 h 213"/>
                <a:gd name="T76" fmla="*/ 0 w 133"/>
                <a:gd name="T77" fmla="*/ 0 h 213"/>
                <a:gd name="T78" fmla="*/ 0 w 133"/>
                <a:gd name="T79" fmla="*/ 0 h 213"/>
                <a:gd name="T80" fmla="*/ 0 w 133"/>
                <a:gd name="T81" fmla="*/ 0 h 213"/>
                <a:gd name="T82" fmla="*/ 0 w 133"/>
                <a:gd name="T83" fmla="*/ 0 h 213"/>
                <a:gd name="T84" fmla="*/ 0 w 133"/>
                <a:gd name="T85" fmla="*/ 0 h 213"/>
                <a:gd name="T86" fmla="*/ 0 w 133"/>
                <a:gd name="T87" fmla="*/ 0 h 213"/>
                <a:gd name="T88" fmla="*/ 0 w 133"/>
                <a:gd name="T89" fmla="*/ 0 h 213"/>
                <a:gd name="T90" fmla="*/ 0 w 133"/>
                <a:gd name="T91" fmla="*/ 0 h 213"/>
                <a:gd name="T92" fmla="*/ 0 w 133"/>
                <a:gd name="T93" fmla="*/ 0 h 213"/>
                <a:gd name="T94" fmla="*/ 0 w 133"/>
                <a:gd name="T95" fmla="*/ 0 h 213"/>
                <a:gd name="T96" fmla="*/ 0 w 133"/>
                <a:gd name="T97" fmla="*/ 0 h 213"/>
                <a:gd name="T98" fmla="*/ 0 w 133"/>
                <a:gd name="T99" fmla="*/ 0 h 213"/>
                <a:gd name="T100" fmla="*/ 0 w 133"/>
                <a:gd name="T101" fmla="*/ 0 h 213"/>
                <a:gd name="T102" fmla="*/ 0 w 133"/>
                <a:gd name="T103" fmla="*/ 0 h 213"/>
                <a:gd name="T104" fmla="*/ 0 w 133"/>
                <a:gd name="T105" fmla="*/ 0 h 213"/>
                <a:gd name="T106" fmla="*/ 0 w 133"/>
                <a:gd name="T107" fmla="*/ 0 h 213"/>
                <a:gd name="T108" fmla="*/ 0 w 133"/>
                <a:gd name="T109" fmla="*/ 0 h 213"/>
                <a:gd name="T110" fmla="*/ 0 w 133"/>
                <a:gd name="T111" fmla="*/ 0 h 213"/>
                <a:gd name="T112" fmla="*/ 0 w 133"/>
                <a:gd name="T113" fmla="*/ 0 h 213"/>
                <a:gd name="T114" fmla="*/ 0 w 133"/>
                <a:gd name="T115" fmla="*/ 0 h 213"/>
                <a:gd name="T116" fmla="*/ 0 w 133"/>
                <a:gd name="T117" fmla="*/ 0 h 213"/>
                <a:gd name="T118" fmla="*/ 0 w 133"/>
                <a:gd name="T119" fmla="*/ 0 h 213"/>
                <a:gd name="T120" fmla="*/ 0 w 133"/>
                <a:gd name="T121" fmla="*/ 0 h 2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3" h="213">
                  <a:moveTo>
                    <a:pt x="110" y="58"/>
                  </a:moveTo>
                  <a:lnTo>
                    <a:pt x="110" y="58"/>
                  </a:lnTo>
                  <a:lnTo>
                    <a:pt x="100" y="70"/>
                  </a:lnTo>
                  <a:lnTo>
                    <a:pt x="91" y="82"/>
                  </a:lnTo>
                  <a:lnTo>
                    <a:pt x="68" y="106"/>
                  </a:lnTo>
                  <a:lnTo>
                    <a:pt x="55" y="122"/>
                  </a:lnTo>
                  <a:lnTo>
                    <a:pt x="44" y="142"/>
                  </a:lnTo>
                  <a:lnTo>
                    <a:pt x="22" y="178"/>
                  </a:lnTo>
                  <a:lnTo>
                    <a:pt x="25" y="170"/>
                  </a:lnTo>
                  <a:lnTo>
                    <a:pt x="26" y="163"/>
                  </a:lnTo>
                  <a:lnTo>
                    <a:pt x="32" y="147"/>
                  </a:lnTo>
                  <a:lnTo>
                    <a:pt x="35" y="129"/>
                  </a:lnTo>
                  <a:lnTo>
                    <a:pt x="36" y="110"/>
                  </a:lnTo>
                  <a:lnTo>
                    <a:pt x="38" y="92"/>
                  </a:lnTo>
                  <a:lnTo>
                    <a:pt x="36" y="73"/>
                  </a:lnTo>
                  <a:lnTo>
                    <a:pt x="34" y="54"/>
                  </a:lnTo>
                  <a:lnTo>
                    <a:pt x="31" y="35"/>
                  </a:lnTo>
                  <a:lnTo>
                    <a:pt x="23" y="0"/>
                  </a:lnTo>
                  <a:lnTo>
                    <a:pt x="18" y="12"/>
                  </a:lnTo>
                  <a:lnTo>
                    <a:pt x="13" y="25"/>
                  </a:lnTo>
                  <a:lnTo>
                    <a:pt x="10" y="37"/>
                  </a:lnTo>
                  <a:lnTo>
                    <a:pt x="8" y="50"/>
                  </a:lnTo>
                  <a:lnTo>
                    <a:pt x="5" y="76"/>
                  </a:lnTo>
                  <a:lnTo>
                    <a:pt x="5" y="103"/>
                  </a:lnTo>
                  <a:lnTo>
                    <a:pt x="6" y="141"/>
                  </a:lnTo>
                  <a:lnTo>
                    <a:pt x="9" y="173"/>
                  </a:lnTo>
                  <a:lnTo>
                    <a:pt x="8" y="183"/>
                  </a:lnTo>
                  <a:lnTo>
                    <a:pt x="6" y="193"/>
                  </a:lnTo>
                  <a:lnTo>
                    <a:pt x="0" y="212"/>
                  </a:lnTo>
                  <a:lnTo>
                    <a:pt x="2" y="213"/>
                  </a:lnTo>
                  <a:lnTo>
                    <a:pt x="5" y="212"/>
                  </a:lnTo>
                  <a:lnTo>
                    <a:pt x="22" y="196"/>
                  </a:lnTo>
                  <a:lnTo>
                    <a:pt x="39" y="183"/>
                  </a:lnTo>
                  <a:lnTo>
                    <a:pt x="70" y="158"/>
                  </a:lnTo>
                  <a:lnTo>
                    <a:pt x="83" y="147"/>
                  </a:lnTo>
                  <a:lnTo>
                    <a:pt x="94" y="135"/>
                  </a:lnTo>
                  <a:lnTo>
                    <a:pt x="104" y="121"/>
                  </a:lnTo>
                  <a:lnTo>
                    <a:pt x="113" y="103"/>
                  </a:lnTo>
                  <a:lnTo>
                    <a:pt x="123" y="79"/>
                  </a:lnTo>
                  <a:lnTo>
                    <a:pt x="128" y="63"/>
                  </a:lnTo>
                  <a:lnTo>
                    <a:pt x="131" y="51"/>
                  </a:lnTo>
                  <a:lnTo>
                    <a:pt x="132" y="37"/>
                  </a:lnTo>
                  <a:lnTo>
                    <a:pt x="133" y="27"/>
                  </a:lnTo>
                  <a:lnTo>
                    <a:pt x="133" y="16"/>
                  </a:lnTo>
                  <a:lnTo>
                    <a:pt x="128" y="28"/>
                  </a:lnTo>
                  <a:lnTo>
                    <a:pt x="120" y="42"/>
                  </a:lnTo>
                  <a:lnTo>
                    <a:pt x="1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085"/>
            <p:cNvSpPr>
              <a:spLocks noChangeAspect="1"/>
            </p:cNvSpPr>
            <p:nvPr/>
          </p:nvSpPr>
          <p:spPr bwMode="auto">
            <a:xfrm>
              <a:off x="3128" y="3885"/>
              <a:ext cx="40" cy="73"/>
            </a:xfrm>
            <a:custGeom>
              <a:avLst/>
              <a:gdLst>
                <a:gd name="T0" fmla="*/ 0 w 120"/>
                <a:gd name="T1" fmla="*/ 0 h 220"/>
                <a:gd name="T2" fmla="*/ 0 w 120"/>
                <a:gd name="T3" fmla="*/ 0 h 220"/>
                <a:gd name="T4" fmla="*/ 0 w 120"/>
                <a:gd name="T5" fmla="*/ 0 h 220"/>
                <a:gd name="T6" fmla="*/ 0 w 120"/>
                <a:gd name="T7" fmla="*/ 0 h 220"/>
                <a:gd name="T8" fmla="*/ 0 w 120"/>
                <a:gd name="T9" fmla="*/ 0 h 220"/>
                <a:gd name="T10" fmla="*/ 0 w 120"/>
                <a:gd name="T11" fmla="*/ 0 h 220"/>
                <a:gd name="T12" fmla="*/ 0 w 120"/>
                <a:gd name="T13" fmla="*/ 0 h 220"/>
                <a:gd name="T14" fmla="*/ 0 w 120"/>
                <a:gd name="T15" fmla="*/ 0 h 220"/>
                <a:gd name="T16" fmla="*/ 0 w 120"/>
                <a:gd name="T17" fmla="*/ 0 h 220"/>
                <a:gd name="T18" fmla="*/ 0 w 120"/>
                <a:gd name="T19" fmla="*/ 0 h 220"/>
                <a:gd name="T20" fmla="*/ 0 w 120"/>
                <a:gd name="T21" fmla="*/ 0 h 220"/>
                <a:gd name="T22" fmla="*/ 0 w 120"/>
                <a:gd name="T23" fmla="*/ 0 h 220"/>
                <a:gd name="T24" fmla="*/ 0 w 120"/>
                <a:gd name="T25" fmla="*/ 0 h 220"/>
                <a:gd name="T26" fmla="*/ 0 w 120"/>
                <a:gd name="T27" fmla="*/ 0 h 220"/>
                <a:gd name="T28" fmla="*/ 0 w 120"/>
                <a:gd name="T29" fmla="*/ 0 h 220"/>
                <a:gd name="T30" fmla="*/ 0 w 120"/>
                <a:gd name="T31" fmla="*/ 0 h 220"/>
                <a:gd name="T32" fmla="*/ 0 w 120"/>
                <a:gd name="T33" fmla="*/ 0 h 220"/>
                <a:gd name="T34" fmla="*/ 0 w 120"/>
                <a:gd name="T35" fmla="*/ 0 h 220"/>
                <a:gd name="T36" fmla="*/ 0 w 120"/>
                <a:gd name="T37" fmla="*/ 0 h 220"/>
                <a:gd name="T38" fmla="*/ 0 w 120"/>
                <a:gd name="T39" fmla="*/ 0 h 220"/>
                <a:gd name="T40" fmla="*/ 0 w 120"/>
                <a:gd name="T41" fmla="*/ 0 h 220"/>
                <a:gd name="T42" fmla="*/ 0 w 120"/>
                <a:gd name="T43" fmla="*/ 0 h 220"/>
                <a:gd name="T44" fmla="*/ 0 w 120"/>
                <a:gd name="T45" fmla="*/ 0 h 220"/>
                <a:gd name="T46" fmla="*/ 0 w 120"/>
                <a:gd name="T47" fmla="*/ 0 h 220"/>
                <a:gd name="T48" fmla="*/ 0 w 120"/>
                <a:gd name="T49" fmla="*/ 0 h 220"/>
                <a:gd name="T50" fmla="*/ 0 w 120"/>
                <a:gd name="T51" fmla="*/ 0 h 220"/>
                <a:gd name="T52" fmla="*/ 0 w 120"/>
                <a:gd name="T53" fmla="*/ 0 h 220"/>
                <a:gd name="T54" fmla="*/ 0 w 120"/>
                <a:gd name="T55" fmla="*/ 0 h 220"/>
                <a:gd name="T56" fmla="*/ 0 w 120"/>
                <a:gd name="T57" fmla="*/ 0 h 220"/>
                <a:gd name="T58" fmla="*/ 0 w 120"/>
                <a:gd name="T59" fmla="*/ 0 h 220"/>
                <a:gd name="T60" fmla="*/ 0 w 120"/>
                <a:gd name="T61" fmla="*/ 0 h 220"/>
                <a:gd name="T62" fmla="*/ 0 w 120"/>
                <a:gd name="T63" fmla="*/ 0 h 220"/>
                <a:gd name="T64" fmla="*/ 0 w 120"/>
                <a:gd name="T65" fmla="*/ 0 h 220"/>
                <a:gd name="T66" fmla="*/ 0 w 120"/>
                <a:gd name="T67" fmla="*/ 0 h 220"/>
                <a:gd name="T68" fmla="*/ 0 w 120"/>
                <a:gd name="T69" fmla="*/ 0 h 220"/>
                <a:gd name="T70" fmla="*/ 0 w 120"/>
                <a:gd name="T71" fmla="*/ 0 h 220"/>
                <a:gd name="T72" fmla="*/ 0 w 120"/>
                <a:gd name="T73" fmla="*/ 0 h 220"/>
                <a:gd name="T74" fmla="*/ 0 w 120"/>
                <a:gd name="T75" fmla="*/ 0 h 220"/>
                <a:gd name="T76" fmla="*/ 0 w 120"/>
                <a:gd name="T77" fmla="*/ 0 h 220"/>
                <a:gd name="T78" fmla="*/ 0 w 120"/>
                <a:gd name="T79" fmla="*/ 0 h 220"/>
                <a:gd name="T80" fmla="*/ 0 w 120"/>
                <a:gd name="T81" fmla="*/ 0 h 220"/>
                <a:gd name="T82" fmla="*/ 0 w 120"/>
                <a:gd name="T83" fmla="*/ 0 h 220"/>
                <a:gd name="T84" fmla="*/ 0 w 120"/>
                <a:gd name="T85" fmla="*/ 0 h 220"/>
                <a:gd name="T86" fmla="*/ 0 w 120"/>
                <a:gd name="T87" fmla="*/ 0 h 220"/>
                <a:gd name="T88" fmla="*/ 0 w 120"/>
                <a:gd name="T89" fmla="*/ 0 h 220"/>
                <a:gd name="T90" fmla="*/ 0 w 120"/>
                <a:gd name="T91" fmla="*/ 0 h 220"/>
                <a:gd name="T92" fmla="*/ 0 w 120"/>
                <a:gd name="T93" fmla="*/ 0 h 220"/>
                <a:gd name="T94" fmla="*/ 0 w 120"/>
                <a:gd name="T95" fmla="*/ 0 h 220"/>
                <a:gd name="T96" fmla="*/ 0 w 120"/>
                <a:gd name="T97" fmla="*/ 0 h 220"/>
                <a:gd name="T98" fmla="*/ 0 w 120"/>
                <a:gd name="T99" fmla="*/ 0 h 220"/>
                <a:gd name="T100" fmla="*/ 0 w 120"/>
                <a:gd name="T101" fmla="*/ 0 h 220"/>
                <a:gd name="T102" fmla="*/ 0 w 120"/>
                <a:gd name="T103" fmla="*/ 0 h 220"/>
                <a:gd name="T104" fmla="*/ 0 w 120"/>
                <a:gd name="T105" fmla="*/ 0 h 220"/>
                <a:gd name="T106" fmla="*/ 0 w 120"/>
                <a:gd name="T107" fmla="*/ 0 h 220"/>
                <a:gd name="T108" fmla="*/ 0 w 120"/>
                <a:gd name="T109" fmla="*/ 0 h 220"/>
                <a:gd name="T110" fmla="*/ 0 w 120"/>
                <a:gd name="T111" fmla="*/ 0 h 220"/>
                <a:gd name="T112" fmla="*/ 0 w 120"/>
                <a:gd name="T113" fmla="*/ 0 h 220"/>
                <a:gd name="T114" fmla="*/ 0 w 120"/>
                <a:gd name="T115" fmla="*/ 0 h 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0" h="220">
                  <a:moveTo>
                    <a:pt x="110" y="0"/>
                  </a:moveTo>
                  <a:lnTo>
                    <a:pt x="110" y="0"/>
                  </a:lnTo>
                  <a:lnTo>
                    <a:pt x="107" y="13"/>
                  </a:lnTo>
                  <a:lnTo>
                    <a:pt x="106" y="22"/>
                  </a:lnTo>
                  <a:lnTo>
                    <a:pt x="103" y="29"/>
                  </a:lnTo>
                  <a:lnTo>
                    <a:pt x="87" y="65"/>
                  </a:lnTo>
                  <a:lnTo>
                    <a:pt x="72" y="103"/>
                  </a:lnTo>
                  <a:lnTo>
                    <a:pt x="61" y="139"/>
                  </a:lnTo>
                  <a:lnTo>
                    <a:pt x="55" y="159"/>
                  </a:lnTo>
                  <a:lnTo>
                    <a:pt x="51" y="180"/>
                  </a:lnTo>
                  <a:lnTo>
                    <a:pt x="52" y="167"/>
                  </a:lnTo>
                  <a:lnTo>
                    <a:pt x="51" y="155"/>
                  </a:lnTo>
                  <a:lnTo>
                    <a:pt x="49" y="142"/>
                  </a:lnTo>
                  <a:lnTo>
                    <a:pt x="46" y="129"/>
                  </a:lnTo>
                  <a:lnTo>
                    <a:pt x="39" y="106"/>
                  </a:lnTo>
                  <a:lnTo>
                    <a:pt x="29" y="84"/>
                  </a:lnTo>
                  <a:lnTo>
                    <a:pt x="19" y="64"/>
                  </a:lnTo>
                  <a:lnTo>
                    <a:pt x="10" y="49"/>
                  </a:lnTo>
                  <a:lnTo>
                    <a:pt x="1" y="36"/>
                  </a:lnTo>
                  <a:lnTo>
                    <a:pt x="0" y="45"/>
                  </a:lnTo>
                  <a:lnTo>
                    <a:pt x="0" y="58"/>
                  </a:lnTo>
                  <a:lnTo>
                    <a:pt x="1" y="80"/>
                  </a:lnTo>
                  <a:lnTo>
                    <a:pt x="7" y="109"/>
                  </a:lnTo>
                  <a:lnTo>
                    <a:pt x="13" y="129"/>
                  </a:lnTo>
                  <a:lnTo>
                    <a:pt x="20" y="149"/>
                  </a:lnTo>
                  <a:lnTo>
                    <a:pt x="29" y="169"/>
                  </a:lnTo>
                  <a:lnTo>
                    <a:pt x="38" y="188"/>
                  </a:lnTo>
                  <a:lnTo>
                    <a:pt x="39" y="197"/>
                  </a:lnTo>
                  <a:lnTo>
                    <a:pt x="39" y="204"/>
                  </a:lnTo>
                  <a:lnTo>
                    <a:pt x="39" y="213"/>
                  </a:lnTo>
                  <a:lnTo>
                    <a:pt x="38" y="220"/>
                  </a:lnTo>
                  <a:lnTo>
                    <a:pt x="41" y="220"/>
                  </a:lnTo>
                  <a:lnTo>
                    <a:pt x="52" y="201"/>
                  </a:lnTo>
                  <a:lnTo>
                    <a:pt x="65" y="182"/>
                  </a:lnTo>
                  <a:lnTo>
                    <a:pt x="80" y="165"/>
                  </a:lnTo>
                  <a:lnTo>
                    <a:pt x="91" y="146"/>
                  </a:lnTo>
                  <a:lnTo>
                    <a:pt x="100" y="132"/>
                  </a:lnTo>
                  <a:lnTo>
                    <a:pt x="107" y="117"/>
                  </a:lnTo>
                  <a:lnTo>
                    <a:pt x="111" y="103"/>
                  </a:lnTo>
                  <a:lnTo>
                    <a:pt x="116" y="90"/>
                  </a:lnTo>
                  <a:lnTo>
                    <a:pt x="119" y="73"/>
                  </a:lnTo>
                  <a:lnTo>
                    <a:pt x="120" y="58"/>
                  </a:lnTo>
                  <a:lnTo>
                    <a:pt x="120" y="46"/>
                  </a:lnTo>
                  <a:lnTo>
                    <a:pt x="119" y="36"/>
                  </a:lnTo>
                  <a:lnTo>
                    <a:pt x="114" y="19"/>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086"/>
            <p:cNvSpPr>
              <a:spLocks noChangeAspect="1"/>
            </p:cNvSpPr>
            <p:nvPr/>
          </p:nvSpPr>
          <p:spPr bwMode="auto">
            <a:xfrm>
              <a:off x="3117" y="3843"/>
              <a:ext cx="39" cy="79"/>
            </a:xfrm>
            <a:custGeom>
              <a:avLst/>
              <a:gdLst>
                <a:gd name="T0" fmla="*/ 0 w 118"/>
                <a:gd name="T1" fmla="*/ 0 h 239"/>
                <a:gd name="T2" fmla="*/ 0 w 118"/>
                <a:gd name="T3" fmla="*/ 0 h 239"/>
                <a:gd name="T4" fmla="*/ 0 w 118"/>
                <a:gd name="T5" fmla="*/ 0 h 239"/>
                <a:gd name="T6" fmla="*/ 0 w 118"/>
                <a:gd name="T7" fmla="*/ 0 h 239"/>
                <a:gd name="T8" fmla="*/ 0 w 118"/>
                <a:gd name="T9" fmla="*/ 0 h 239"/>
                <a:gd name="T10" fmla="*/ 0 w 118"/>
                <a:gd name="T11" fmla="*/ 0 h 239"/>
                <a:gd name="T12" fmla="*/ 0 w 118"/>
                <a:gd name="T13" fmla="*/ 0 h 239"/>
                <a:gd name="T14" fmla="*/ 0 w 118"/>
                <a:gd name="T15" fmla="*/ 0 h 239"/>
                <a:gd name="T16" fmla="*/ 0 w 118"/>
                <a:gd name="T17" fmla="*/ 0 h 239"/>
                <a:gd name="T18" fmla="*/ 0 w 118"/>
                <a:gd name="T19" fmla="*/ 0 h 239"/>
                <a:gd name="T20" fmla="*/ 0 w 118"/>
                <a:gd name="T21" fmla="*/ 0 h 239"/>
                <a:gd name="T22" fmla="*/ 0 w 118"/>
                <a:gd name="T23" fmla="*/ 0 h 239"/>
                <a:gd name="T24" fmla="*/ 0 w 118"/>
                <a:gd name="T25" fmla="*/ 0 h 239"/>
                <a:gd name="T26" fmla="*/ 0 w 118"/>
                <a:gd name="T27" fmla="*/ 0 h 239"/>
                <a:gd name="T28" fmla="*/ 0 w 118"/>
                <a:gd name="T29" fmla="*/ 0 h 239"/>
                <a:gd name="T30" fmla="*/ 0 w 118"/>
                <a:gd name="T31" fmla="*/ 0 h 239"/>
                <a:gd name="T32" fmla="*/ 0 w 118"/>
                <a:gd name="T33" fmla="*/ 0 h 239"/>
                <a:gd name="T34" fmla="*/ 0 w 118"/>
                <a:gd name="T35" fmla="*/ 0 h 239"/>
                <a:gd name="T36" fmla="*/ 0 w 118"/>
                <a:gd name="T37" fmla="*/ 0 h 239"/>
                <a:gd name="T38" fmla="*/ 0 w 118"/>
                <a:gd name="T39" fmla="*/ 0 h 239"/>
                <a:gd name="T40" fmla="*/ 0 w 118"/>
                <a:gd name="T41" fmla="*/ 0 h 239"/>
                <a:gd name="T42" fmla="*/ 0 w 118"/>
                <a:gd name="T43" fmla="*/ 0 h 239"/>
                <a:gd name="T44" fmla="*/ 0 w 118"/>
                <a:gd name="T45" fmla="*/ 0 h 239"/>
                <a:gd name="T46" fmla="*/ 0 w 118"/>
                <a:gd name="T47" fmla="*/ 0 h 239"/>
                <a:gd name="T48" fmla="*/ 0 w 118"/>
                <a:gd name="T49" fmla="*/ 0 h 239"/>
                <a:gd name="T50" fmla="*/ 0 w 118"/>
                <a:gd name="T51" fmla="*/ 0 h 239"/>
                <a:gd name="T52" fmla="*/ 0 w 118"/>
                <a:gd name="T53" fmla="*/ 0 h 239"/>
                <a:gd name="T54" fmla="*/ 0 w 118"/>
                <a:gd name="T55" fmla="*/ 0 h 239"/>
                <a:gd name="T56" fmla="*/ 0 w 118"/>
                <a:gd name="T57" fmla="*/ 0 h 239"/>
                <a:gd name="T58" fmla="*/ 0 w 118"/>
                <a:gd name="T59" fmla="*/ 0 h 239"/>
                <a:gd name="T60" fmla="*/ 0 w 118"/>
                <a:gd name="T61" fmla="*/ 0 h 239"/>
                <a:gd name="T62" fmla="*/ 0 w 118"/>
                <a:gd name="T63" fmla="*/ 0 h 239"/>
                <a:gd name="T64" fmla="*/ 0 w 118"/>
                <a:gd name="T65" fmla="*/ 0 h 239"/>
                <a:gd name="T66" fmla="*/ 0 w 118"/>
                <a:gd name="T67" fmla="*/ 0 h 239"/>
                <a:gd name="T68" fmla="*/ 0 w 118"/>
                <a:gd name="T69" fmla="*/ 0 h 239"/>
                <a:gd name="T70" fmla="*/ 0 w 118"/>
                <a:gd name="T71" fmla="*/ 0 h 239"/>
                <a:gd name="T72" fmla="*/ 0 w 118"/>
                <a:gd name="T73" fmla="*/ 0 h 239"/>
                <a:gd name="T74" fmla="*/ 0 w 118"/>
                <a:gd name="T75" fmla="*/ 0 h 239"/>
                <a:gd name="T76" fmla="*/ 0 w 118"/>
                <a:gd name="T77" fmla="*/ 0 h 239"/>
                <a:gd name="T78" fmla="*/ 0 w 118"/>
                <a:gd name="T79" fmla="*/ 0 h 239"/>
                <a:gd name="T80" fmla="*/ 0 w 118"/>
                <a:gd name="T81" fmla="*/ 0 h 239"/>
                <a:gd name="T82" fmla="*/ 0 w 118"/>
                <a:gd name="T83" fmla="*/ 0 h 239"/>
                <a:gd name="T84" fmla="*/ 0 w 118"/>
                <a:gd name="T85" fmla="*/ 0 h 239"/>
                <a:gd name="T86" fmla="*/ 0 w 118"/>
                <a:gd name="T87" fmla="*/ 0 h 239"/>
                <a:gd name="T88" fmla="*/ 0 w 118"/>
                <a:gd name="T89" fmla="*/ 0 h 239"/>
                <a:gd name="T90" fmla="*/ 0 w 118"/>
                <a:gd name="T91" fmla="*/ 0 h 239"/>
                <a:gd name="T92" fmla="*/ 0 w 118"/>
                <a:gd name="T93" fmla="*/ 0 h 239"/>
                <a:gd name="T94" fmla="*/ 0 w 118"/>
                <a:gd name="T95" fmla="*/ 0 h 239"/>
                <a:gd name="T96" fmla="*/ 0 w 118"/>
                <a:gd name="T97" fmla="*/ 0 h 239"/>
                <a:gd name="T98" fmla="*/ 0 w 118"/>
                <a:gd name="T99" fmla="*/ 0 h 239"/>
                <a:gd name="T100" fmla="*/ 0 w 118"/>
                <a:gd name="T101" fmla="*/ 0 h 239"/>
                <a:gd name="T102" fmla="*/ 0 w 118"/>
                <a:gd name="T103" fmla="*/ 0 h 2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8" h="239">
                  <a:moveTo>
                    <a:pt x="87" y="65"/>
                  </a:moveTo>
                  <a:lnTo>
                    <a:pt x="87" y="65"/>
                  </a:lnTo>
                  <a:lnTo>
                    <a:pt x="84" y="93"/>
                  </a:lnTo>
                  <a:lnTo>
                    <a:pt x="81" y="117"/>
                  </a:lnTo>
                  <a:lnTo>
                    <a:pt x="82" y="144"/>
                  </a:lnTo>
                  <a:lnTo>
                    <a:pt x="84" y="157"/>
                  </a:lnTo>
                  <a:lnTo>
                    <a:pt x="87" y="170"/>
                  </a:lnTo>
                  <a:lnTo>
                    <a:pt x="79" y="152"/>
                  </a:lnTo>
                  <a:lnTo>
                    <a:pt x="71" y="138"/>
                  </a:lnTo>
                  <a:lnTo>
                    <a:pt x="62" y="123"/>
                  </a:lnTo>
                  <a:lnTo>
                    <a:pt x="50" y="112"/>
                  </a:lnTo>
                  <a:lnTo>
                    <a:pt x="26" y="87"/>
                  </a:lnTo>
                  <a:lnTo>
                    <a:pt x="0" y="64"/>
                  </a:lnTo>
                  <a:lnTo>
                    <a:pt x="7" y="83"/>
                  </a:lnTo>
                  <a:lnTo>
                    <a:pt x="14" y="102"/>
                  </a:lnTo>
                  <a:lnTo>
                    <a:pt x="24" y="122"/>
                  </a:lnTo>
                  <a:lnTo>
                    <a:pt x="34" y="142"/>
                  </a:lnTo>
                  <a:lnTo>
                    <a:pt x="49" y="164"/>
                  </a:lnTo>
                  <a:lnTo>
                    <a:pt x="62" y="181"/>
                  </a:lnTo>
                  <a:lnTo>
                    <a:pt x="72" y="196"/>
                  </a:lnTo>
                  <a:lnTo>
                    <a:pt x="76" y="203"/>
                  </a:lnTo>
                  <a:lnTo>
                    <a:pt x="81" y="213"/>
                  </a:lnTo>
                  <a:lnTo>
                    <a:pt x="85" y="222"/>
                  </a:lnTo>
                  <a:lnTo>
                    <a:pt x="89" y="239"/>
                  </a:lnTo>
                  <a:lnTo>
                    <a:pt x="92" y="236"/>
                  </a:lnTo>
                  <a:lnTo>
                    <a:pt x="104" y="191"/>
                  </a:lnTo>
                  <a:lnTo>
                    <a:pt x="110" y="168"/>
                  </a:lnTo>
                  <a:lnTo>
                    <a:pt x="115" y="144"/>
                  </a:lnTo>
                  <a:lnTo>
                    <a:pt x="118" y="120"/>
                  </a:lnTo>
                  <a:lnTo>
                    <a:pt x="118" y="97"/>
                  </a:lnTo>
                  <a:lnTo>
                    <a:pt x="118" y="86"/>
                  </a:lnTo>
                  <a:lnTo>
                    <a:pt x="115" y="73"/>
                  </a:lnTo>
                  <a:lnTo>
                    <a:pt x="113" y="61"/>
                  </a:lnTo>
                  <a:lnTo>
                    <a:pt x="108" y="49"/>
                  </a:lnTo>
                  <a:lnTo>
                    <a:pt x="102" y="36"/>
                  </a:lnTo>
                  <a:lnTo>
                    <a:pt x="97" y="23"/>
                  </a:lnTo>
                  <a:lnTo>
                    <a:pt x="89" y="12"/>
                  </a:lnTo>
                  <a:lnTo>
                    <a:pt x="81" y="0"/>
                  </a:lnTo>
                  <a:lnTo>
                    <a:pt x="87" y="32"/>
                  </a:lnTo>
                  <a:lnTo>
                    <a:pt x="88" y="48"/>
                  </a:lnTo>
                  <a:lnTo>
                    <a:pt x="88" y="57"/>
                  </a:lnTo>
                  <a:lnTo>
                    <a:pt x="8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087"/>
            <p:cNvSpPr>
              <a:spLocks noChangeAspect="1"/>
            </p:cNvSpPr>
            <p:nvPr/>
          </p:nvSpPr>
          <p:spPr bwMode="auto">
            <a:xfrm>
              <a:off x="3100" y="3820"/>
              <a:ext cx="41" cy="61"/>
            </a:xfrm>
            <a:custGeom>
              <a:avLst/>
              <a:gdLst>
                <a:gd name="T0" fmla="*/ 0 w 123"/>
                <a:gd name="T1" fmla="*/ 0 h 185"/>
                <a:gd name="T2" fmla="*/ 0 w 123"/>
                <a:gd name="T3" fmla="*/ 0 h 185"/>
                <a:gd name="T4" fmla="*/ 0 w 123"/>
                <a:gd name="T5" fmla="*/ 0 h 185"/>
                <a:gd name="T6" fmla="*/ 0 w 123"/>
                <a:gd name="T7" fmla="*/ 0 h 185"/>
                <a:gd name="T8" fmla="*/ 0 w 123"/>
                <a:gd name="T9" fmla="*/ 0 h 185"/>
                <a:gd name="T10" fmla="*/ 0 w 123"/>
                <a:gd name="T11" fmla="*/ 0 h 185"/>
                <a:gd name="T12" fmla="*/ 0 w 123"/>
                <a:gd name="T13" fmla="*/ 0 h 185"/>
                <a:gd name="T14" fmla="*/ 0 w 123"/>
                <a:gd name="T15" fmla="*/ 0 h 185"/>
                <a:gd name="T16" fmla="*/ 0 w 123"/>
                <a:gd name="T17" fmla="*/ 0 h 185"/>
                <a:gd name="T18" fmla="*/ 0 w 123"/>
                <a:gd name="T19" fmla="*/ 0 h 185"/>
                <a:gd name="T20" fmla="*/ 0 w 123"/>
                <a:gd name="T21" fmla="*/ 0 h 185"/>
                <a:gd name="T22" fmla="*/ 0 w 123"/>
                <a:gd name="T23" fmla="*/ 0 h 185"/>
                <a:gd name="T24" fmla="*/ 0 w 123"/>
                <a:gd name="T25" fmla="*/ 0 h 185"/>
                <a:gd name="T26" fmla="*/ 0 w 123"/>
                <a:gd name="T27" fmla="*/ 0 h 185"/>
                <a:gd name="T28" fmla="*/ 0 w 123"/>
                <a:gd name="T29" fmla="*/ 0 h 185"/>
                <a:gd name="T30" fmla="*/ 0 w 123"/>
                <a:gd name="T31" fmla="*/ 0 h 185"/>
                <a:gd name="T32" fmla="*/ 0 w 123"/>
                <a:gd name="T33" fmla="*/ 0 h 185"/>
                <a:gd name="T34" fmla="*/ 0 w 123"/>
                <a:gd name="T35" fmla="*/ 0 h 185"/>
                <a:gd name="T36" fmla="*/ 0 w 123"/>
                <a:gd name="T37" fmla="*/ 0 h 185"/>
                <a:gd name="T38" fmla="*/ 0 w 123"/>
                <a:gd name="T39" fmla="*/ 0 h 185"/>
                <a:gd name="T40" fmla="*/ 0 w 123"/>
                <a:gd name="T41" fmla="*/ 0 h 185"/>
                <a:gd name="T42" fmla="*/ 0 w 123"/>
                <a:gd name="T43" fmla="*/ 0 h 185"/>
                <a:gd name="T44" fmla="*/ 0 w 123"/>
                <a:gd name="T45" fmla="*/ 0 h 185"/>
                <a:gd name="T46" fmla="*/ 0 w 123"/>
                <a:gd name="T47" fmla="*/ 0 h 185"/>
                <a:gd name="T48" fmla="*/ 0 w 123"/>
                <a:gd name="T49" fmla="*/ 0 h 185"/>
                <a:gd name="T50" fmla="*/ 0 w 123"/>
                <a:gd name="T51" fmla="*/ 0 h 185"/>
                <a:gd name="T52" fmla="*/ 0 w 123"/>
                <a:gd name="T53" fmla="*/ 0 h 185"/>
                <a:gd name="T54" fmla="*/ 0 w 123"/>
                <a:gd name="T55" fmla="*/ 0 h 185"/>
                <a:gd name="T56" fmla="*/ 0 w 123"/>
                <a:gd name="T57" fmla="*/ 0 h 185"/>
                <a:gd name="T58" fmla="*/ 0 w 123"/>
                <a:gd name="T59" fmla="*/ 0 h 185"/>
                <a:gd name="T60" fmla="*/ 0 w 123"/>
                <a:gd name="T61" fmla="*/ 0 h 185"/>
                <a:gd name="T62" fmla="*/ 0 w 123"/>
                <a:gd name="T63" fmla="*/ 0 h 185"/>
                <a:gd name="T64" fmla="*/ 0 w 123"/>
                <a:gd name="T65" fmla="*/ 0 h 185"/>
                <a:gd name="T66" fmla="*/ 0 w 123"/>
                <a:gd name="T67" fmla="*/ 0 h 185"/>
                <a:gd name="T68" fmla="*/ 0 w 123"/>
                <a:gd name="T69" fmla="*/ 0 h 185"/>
                <a:gd name="T70" fmla="*/ 0 w 123"/>
                <a:gd name="T71" fmla="*/ 0 h 185"/>
                <a:gd name="T72" fmla="*/ 0 w 123"/>
                <a:gd name="T73" fmla="*/ 0 h 185"/>
                <a:gd name="T74" fmla="*/ 0 w 123"/>
                <a:gd name="T75" fmla="*/ 0 h 185"/>
                <a:gd name="T76" fmla="*/ 0 w 123"/>
                <a:gd name="T77" fmla="*/ 0 h 185"/>
                <a:gd name="T78" fmla="*/ 0 w 123"/>
                <a:gd name="T79" fmla="*/ 0 h 185"/>
                <a:gd name="T80" fmla="*/ 0 w 123"/>
                <a:gd name="T81" fmla="*/ 0 h 185"/>
                <a:gd name="T82" fmla="*/ 0 w 123"/>
                <a:gd name="T83" fmla="*/ 0 h 185"/>
                <a:gd name="T84" fmla="*/ 0 w 123"/>
                <a:gd name="T85" fmla="*/ 0 h 185"/>
                <a:gd name="T86" fmla="*/ 0 w 123"/>
                <a:gd name="T87" fmla="*/ 0 h 185"/>
                <a:gd name="T88" fmla="*/ 0 w 123"/>
                <a:gd name="T89" fmla="*/ 0 h 185"/>
                <a:gd name="T90" fmla="*/ 0 w 123"/>
                <a:gd name="T91" fmla="*/ 0 h 185"/>
                <a:gd name="T92" fmla="*/ 0 w 123"/>
                <a:gd name="T93" fmla="*/ 0 h 1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3" h="185">
                  <a:moveTo>
                    <a:pt x="99" y="130"/>
                  </a:moveTo>
                  <a:lnTo>
                    <a:pt x="99" y="130"/>
                  </a:lnTo>
                  <a:lnTo>
                    <a:pt x="95" y="121"/>
                  </a:lnTo>
                  <a:lnTo>
                    <a:pt x="89" y="114"/>
                  </a:lnTo>
                  <a:lnTo>
                    <a:pt x="79" y="101"/>
                  </a:lnTo>
                  <a:lnTo>
                    <a:pt x="66" y="91"/>
                  </a:lnTo>
                  <a:lnTo>
                    <a:pt x="53" y="81"/>
                  </a:lnTo>
                  <a:lnTo>
                    <a:pt x="26" y="62"/>
                  </a:lnTo>
                  <a:lnTo>
                    <a:pt x="13" y="50"/>
                  </a:lnTo>
                  <a:lnTo>
                    <a:pt x="0" y="39"/>
                  </a:lnTo>
                  <a:lnTo>
                    <a:pt x="2" y="46"/>
                  </a:lnTo>
                  <a:lnTo>
                    <a:pt x="7" y="55"/>
                  </a:lnTo>
                  <a:lnTo>
                    <a:pt x="15" y="72"/>
                  </a:lnTo>
                  <a:lnTo>
                    <a:pt x="28" y="88"/>
                  </a:lnTo>
                  <a:lnTo>
                    <a:pt x="41" y="105"/>
                  </a:lnTo>
                  <a:lnTo>
                    <a:pt x="66" y="132"/>
                  </a:lnTo>
                  <a:lnTo>
                    <a:pt x="81" y="146"/>
                  </a:lnTo>
                  <a:lnTo>
                    <a:pt x="89" y="152"/>
                  </a:lnTo>
                  <a:lnTo>
                    <a:pt x="99" y="162"/>
                  </a:lnTo>
                  <a:lnTo>
                    <a:pt x="110" y="173"/>
                  </a:lnTo>
                  <a:lnTo>
                    <a:pt x="118" y="185"/>
                  </a:lnTo>
                  <a:lnTo>
                    <a:pt x="121" y="155"/>
                  </a:lnTo>
                  <a:lnTo>
                    <a:pt x="123" y="129"/>
                  </a:lnTo>
                  <a:lnTo>
                    <a:pt x="123" y="108"/>
                  </a:lnTo>
                  <a:lnTo>
                    <a:pt x="121" y="94"/>
                  </a:lnTo>
                  <a:lnTo>
                    <a:pt x="120" y="84"/>
                  </a:lnTo>
                  <a:lnTo>
                    <a:pt x="115" y="72"/>
                  </a:lnTo>
                  <a:lnTo>
                    <a:pt x="111" y="61"/>
                  </a:lnTo>
                  <a:lnTo>
                    <a:pt x="107" y="49"/>
                  </a:lnTo>
                  <a:lnTo>
                    <a:pt x="99" y="37"/>
                  </a:lnTo>
                  <a:lnTo>
                    <a:pt x="92" y="27"/>
                  </a:lnTo>
                  <a:lnTo>
                    <a:pt x="85" y="17"/>
                  </a:lnTo>
                  <a:lnTo>
                    <a:pt x="76" y="9"/>
                  </a:lnTo>
                  <a:lnTo>
                    <a:pt x="66" y="0"/>
                  </a:lnTo>
                  <a:lnTo>
                    <a:pt x="76" y="27"/>
                  </a:lnTo>
                  <a:lnTo>
                    <a:pt x="81" y="42"/>
                  </a:lnTo>
                  <a:lnTo>
                    <a:pt x="86" y="68"/>
                  </a:lnTo>
                  <a:lnTo>
                    <a:pt x="99"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088"/>
            <p:cNvSpPr>
              <a:spLocks noChangeAspect="1"/>
            </p:cNvSpPr>
            <p:nvPr/>
          </p:nvSpPr>
          <p:spPr bwMode="auto">
            <a:xfrm>
              <a:off x="3092" y="3809"/>
              <a:ext cx="34" cy="39"/>
            </a:xfrm>
            <a:custGeom>
              <a:avLst/>
              <a:gdLst>
                <a:gd name="T0" fmla="*/ 0 w 103"/>
                <a:gd name="T1" fmla="*/ 0 h 115"/>
                <a:gd name="T2" fmla="*/ 0 w 103"/>
                <a:gd name="T3" fmla="*/ 0 h 115"/>
                <a:gd name="T4" fmla="*/ 0 w 103"/>
                <a:gd name="T5" fmla="*/ 0 h 115"/>
                <a:gd name="T6" fmla="*/ 0 w 103"/>
                <a:gd name="T7" fmla="*/ 0 h 115"/>
                <a:gd name="T8" fmla="*/ 0 w 103"/>
                <a:gd name="T9" fmla="*/ 0 h 115"/>
                <a:gd name="T10" fmla="*/ 0 w 103"/>
                <a:gd name="T11" fmla="*/ 0 h 115"/>
                <a:gd name="T12" fmla="*/ 0 w 103"/>
                <a:gd name="T13" fmla="*/ 0 h 115"/>
                <a:gd name="T14" fmla="*/ 0 w 103"/>
                <a:gd name="T15" fmla="*/ 0 h 115"/>
                <a:gd name="T16" fmla="*/ 0 w 103"/>
                <a:gd name="T17" fmla="*/ 0 h 115"/>
                <a:gd name="T18" fmla="*/ 0 w 103"/>
                <a:gd name="T19" fmla="*/ 0 h 115"/>
                <a:gd name="T20" fmla="*/ 0 w 103"/>
                <a:gd name="T21" fmla="*/ 0 h 115"/>
                <a:gd name="T22" fmla="*/ 0 w 103"/>
                <a:gd name="T23" fmla="*/ 0 h 115"/>
                <a:gd name="T24" fmla="*/ 0 w 103"/>
                <a:gd name="T25" fmla="*/ 0 h 115"/>
                <a:gd name="T26" fmla="*/ 0 w 103"/>
                <a:gd name="T27" fmla="*/ 0 h 115"/>
                <a:gd name="T28" fmla="*/ 0 w 103"/>
                <a:gd name="T29" fmla="*/ 0 h 115"/>
                <a:gd name="T30" fmla="*/ 0 w 103"/>
                <a:gd name="T31" fmla="*/ 0 h 115"/>
                <a:gd name="T32" fmla="*/ 0 w 103"/>
                <a:gd name="T33" fmla="*/ 0 h 115"/>
                <a:gd name="T34" fmla="*/ 0 w 103"/>
                <a:gd name="T35" fmla="*/ 0 h 115"/>
                <a:gd name="T36" fmla="*/ 0 w 103"/>
                <a:gd name="T37" fmla="*/ 0 h 115"/>
                <a:gd name="T38" fmla="*/ 0 w 103"/>
                <a:gd name="T39" fmla="*/ 0 h 115"/>
                <a:gd name="T40" fmla="*/ 0 w 103"/>
                <a:gd name="T41" fmla="*/ 0 h 115"/>
                <a:gd name="T42" fmla="*/ 0 w 103"/>
                <a:gd name="T43" fmla="*/ 0 h 115"/>
                <a:gd name="T44" fmla="*/ 0 w 103"/>
                <a:gd name="T45" fmla="*/ 0 h 115"/>
                <a:gd name="T46" fmla="*/ 0 w 103"/>
                <a:gd name="T47" fmla="*/ 0 h 1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3" h="115">
                  <a:moveTo>
                    <a:pt x="103" y="115"/>
                  </a:moveTo>
                  <a:lnTo>
                    <a:pt x="103" y="115"/>
                  </a:lnTo>
                  <a:lnTo>
                    <a:pt x="103" y="108"/>
                  </a:lnTo>
                  <a:lnTo>
                    <a:pt x="100" y="95"/>
                  </a:lnTo>
                  <a:lnTo>
                    <a:pt x="93" y="79"/>
                  </a:lnTo>
                  <a:lnTo>
                    <a:pt x="84" y="64"/>
                  </a:lnTo>
                  <a:lnTo>
                    <a:pt x="74" y="50"/>
                  </a:lnTo>
                  <a:lnTo>
                    <a:pt x="62" y="37"/>
                  </a:lnTo>
                  <a:lnTo>
                    <a:pt x="49" y="25"/>
                  </a:lnTo>
                  <a:lnTo>
                    <a:pt x="33" y="15"/>
                  </a:lnTo>
                  <a:lnTo>
                    <a:pt x="17" y="6"/>
                  </a:lnTo>
                  <a:lnTo>
                    <a:pt x="0" y="0"/>
                  </a:lnTo>
                  <a:lnTo>
                    <a:pt x="12" y="15"/>
                  </a:lnTo>
                  <a:lnTo>
                    <a:pt x="22" y="31"/>
                  </a:lnTo>
                  <a:lnTo>
                    <a:pt x="45" y="64"/>
                  </a:lnTo>
                  <a:lnTo>
                    <a:pt x="58" y="79"/>
                  </a:lnTo>
                  <a:lnTo>
                    <a:pt x="71" y="93"/>
                  </a:lnTo>
                  <a:lnTo>
                    <a:pt x="87" y="105"/>
                  </a:lnTo>
                  <a:lnTo>
                    <a:pt x="103"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3089"/>
            <p:cNvSpPr>
              <a:spLocks noChangeAspect="1"/>
            </p:cNvSpPr>
            <p:nvPr/>
          </p:nvSpPr>
          <p:spPr bwMode="auto">
            <a:xfrm>
              <a:off x="2894" y="4048"/>
              <a:ext cx="212" cy="36"/>
            </a:xfrm>
            <a:custGeom>
              <a:avLst/>
              <a:gdLst>
                <a:gd name="T0" fmla="*/ 1 w 638"/>
                <a:gd name="T1" fmla="*/ 0 h 108"/>
                <a:gd name="T2" fmla="*/ 1 w 638"/>
                <a:gd name="T3" fmla="*/ 0 h 108"/>
                <a:gd name="T4" fmla="*/ 1 w 638"/>
                <a:gd name="T5" fmla="*/ 0 h 108"/>
                <a:gd name="T6" fmla="*/ 1 w 638"/>
                <a:gd name="T7" fmla="*/ 0 h 108"/>
                <a:gd name="T8" fmla="*/ 1 w 638"/>
                <a:gd name="T9" fmla="*/ 0 h 108"/>
                <a:gd name="T10" fmla="*/ 1 w 638"/>
                <a:gd name="T11" fmla="*/ 0 h 108"/>
                <a:gd name="T12" fmla="*/ 0 w 638"/>
                <a:gd name="T13" fmla="*/ 0 h 108"/>
                <a:gd name="T14" fmla="*/ 0 w 638"/>
                <a:gd name="T15" fmla="*/ 0 h 108"/>
                <a:gd name="T16" fmla="*/ 0 w 638"/>
                <a:gd name="T17" fmla="*/ 0 h 108"/>
                <a:gd name="T18" fmla="*/ 0 w 638"/>
                <a:gd name="T19" fmla="*/ 0 h 108"/>
                <a:gd name="T20" fmla="*/ 0 w 638"/>
                <a:gd name="T21" fmla="*/ 0 h 108"/>
                <a:gd name="T22" fmla="*/ 0 w 638"/>
                <a:gd name="T23" fmla="*/ 0 h 108"/>
                <a:gd name="T24" fmla="*/ 0 w 638"/>
                <a:gd name="T25" fmla="*/ 0 h 108"/>
                <a:gd name="T26" fmla="*/ 0 w 638"/>
                <a:gd name="T27" fmla="*/ 0 h 108"/>
                <a:gd name="T28" fmla="*/ 0 w 638"/>
                <a:gd name="T29" fmla="*/ 0 h 108"/>
                <a:gd name="T30" fmla="*/ 0 w 638"/>
                <a:gd name="T31" fmla="*/ 0 h 108"/>
                <a:gd name="T32" fmla="*/ 0 w 638"/>
                <a:gd name="T33" fmla="*/ 0 h 108"/>
                <a:gd name="T34" fmla="*/ 0 w 638"/>
                <a:gd name="T35" fmla="*/ 0 h 108"/>
                <a:gd name="T36" fmla="*/ 0 w 638"/>
                <a:gd name="T37" fmla="*/ 0 h 108"/>
                <a:gd name="T38" fmla="*/ 0 w 638"/>
                <a:gd name="T39" fmla="*/ 0 h 108"/>
                <a:gd name="T40" fmla="*/ 0 w 638"/>
                <a:gd name="T41" fmla="*/ 0 h 108"/>
                <a:gd name="T42" fmla="*/ 0 w 638"/>
                <a:gd name="T43" fmla="*/ 0 h 108"/>
                <a:gd name="T44" fmla="*/ 0 w 638"/>
                <a:gd name="T45" fmla="*/ 0 h 108"/>
                <a:gd name="T46" fmla="*/ 0 w 638"/>
                <a:gd name="T47" fmla="*/ 0 h 108"/>
                <a:gd name="T48" fmla="*/ 0 w 638"/>
                <a:gd name="T49" fmla="*/ 0 h 108"/>
                <a:gd name="T50" fmla="*/ 0 w 638"/>
                <a:gd name="T51" fmla="*/ 0 h 108"/>
                <a:gd name="T52" fmla="*/ 0 w 638"/>
                <a:gd name="T53" fmla="*/ 0 h 108"/>
                <a:gd name="T54" fmla="*/ 0 w 638"/>
                <a:gd name="T55" fmla="*/ 0 h 108"/>
                <a:gd name="T56" fmla="*/ 0 w 638"/>
                <a:gd name="T57" fmla="*/ 0 h 108"/>
                <a:gd name="T58" fmla="*/ 0 w 638"/>
                <a:gd name="T59" fmla="*/ 0 h 108"/>
                <a:gd name="T60" fmla="*/ 0 w 638"/>
                <a:gd name="T61" fmla="*/ 0 h 108"/>
                <a:gd name="T62" fmla="*/ 0 w 638"/>
                <a:gd name="T63" fmla="*/ 0 h 108"/>
                <a:gd name="T64" fmla="*/ 0 w 638"/>
                <a:gd name="T65" fmla="*/ 0 h 108"/>
                <a:gd name="T66" fmla="*/ 0 w 638"/>
                <a:gd name="T67" fmla="*/ 0 h 108"/>
                <a:gd name="T68" fmla="*/ 0 w 638"/>
                <a:gd name="T69" fmla="*/ 0 h 108"/>
                <a:gd name="T70" fmla="*/ 0 w 638"/>
                <a:gd name="T71" fmla="*/ 0 h 108"/>
                <a:gd name="T72" fmla="*/ 0 w 638"/>
                <a:gd name="T73" fmla="*/ 0 h 108"/>
                <a:gd name="T74" fmla="*/ 0 w 638"/>
                <a:gd name="T75" fmla="*/ 0 h 108"/>
                <a:gd name="T76" fmla="*/ 0 w 638"/>
                <a:gd name="T77" fmla="*/ 0 h 108"/>
                <a:gd name="T78" fmla="*/ 0 w 638"/>
                <a:gd name="T79" fmla="*/ 0 h 108"/>
                <a:gd name="T80" fmla="*/ 1 w 638"/>
                <a:gd name="T81" fmla="*/ 0 h 108"/>
                <a:gd name="T82" fmla="*/ 1 w 638"/>
                <a:gd name="T83" fmla="*/ 0 h 108"/>
                <a:gd name="T84" fmla="*/ 1 w 638"/>
                <a:gd name="T85" fmla="*/ 0 h 108"/>
                <a:gd name="T86" fmla="*/ 1 w 638"/>
                <a:gd name="T87" fmla="*/ 0 h 108"/>
                <a:gd name="T88" fmla="*/ 1 w 638"/>
                <a:gd name="T89" fmla="*/ 0 h 108"/>
                <a:gd name="T90" fmla="*/ 1 w 638"/>
                <a:gd name="T91" fmla="*/ 0 h 108"/>
                <a:gd name="T92" fmla="*/ 1 w 638"/>
                <a:gd name="T93" fmla="*/ 0 h 108"/>
                <a:gd name="T94" fmla="*/ 1 w 638"/>
                <a:gd name="T95" fmla="*/ 0 h 108"/>
                <a:gd name="T96" fmla="*/ 0 w 638"/>
                <a:gd name="T97" fmla="*/ 0 h 108"/>
                <a:gd name="T98" fmla="*/ 0 w 638"/>
                <a:gd name="T99" fmla="*/ 0 h 108"/>
                <a:gd name="T100" fmla="*/ 1 w 638"/>
                <a:gd name="T101" fmla="*/ 0 h 108"/>
                <a:gd name="T102" fmla="*/ 1 w 638"/>
                <a:gd name="T103" fmla="*/ 0 h 108"/>
                <a:gd name="T104" fmla="*/ 1 w 638"/>
                <a:gd name="T105" fmla="*/ 0 h 108"/>
                <a:gd name="T106" fmla="*/ 1 w 638"/>
                <a:gd name="T107" fmla="*/ 0 h 108"/>
                <a:gd name="T108" fmla="*/ 1 w 638"/>
                <a:gd name="T109" fmla="*/ 0 h 108"/>
                <a:gd name="T110" fmla="*/ 1 w 638"/>
                <a:gd name="T111" fmla="*/ 0 h 108"/>
                <a:gd name="T112" fmla="*/ 1 w 638"/>
                <a:gd name="T113" fmla="*/ 0 h 108"/>
                <a:gd name="T114" fmla="*/ 1 w 638"/>
                <a:gd name="T115" fmla="*/ 0 h 108"/>
                <a:gd name="T116" fmla="*/ 1 w 638"/>
                <a:gd name="T117" fmla="*/ 0 h 108"/>
                <a:gd name="T118" fmla="*/ 1 w 638"/>
                <a:gd name="T119" fmla="*/ 0 h 108"/>
                <a:gd name="T120" fmla="*/ 1 w 638"/>
                <a:gd name="T121" fmla="*/ 0 h 108"/>
                <a:gd name="T122" fmla="*/ 1 w 638"/>
                <a:gd name="T123" fmla="*/ 0 h 108"/>
                <a:gd name="T124" fmla="*/ 1 w 638"/>
                <a:gd name="T125" fmla="*/ 0 h 1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38" h="108">
                  <a:moveTo>
                    <a:pt x="567" y="34"/>
                  </a:moveTo>
                  <a:lnTo>
                    <a:pt x="567" y="34"/>
                  </a:lnTo>
                  <a:lnTo>
                    <a:pt x="543" y="29"/>
                  </a:lnTo>
                  <a:lnTo>
                    <a:pt x="517" y="21"/>
                  </a:lnTo>
                  <a:lnTo>
                    <a:pt x="489" y="14"/>
                  </a:lnTo>
                  <a:lnTo>
                    <a:pt x="462" y="8"/>
                  </a:lnTo>
                  <a:lnTo>
                    <a:pt x="444" y="5"/>
                  </a:lnTo>
                  <a:lnTo>
                    <a:pt x="427" y="4"/>
                  </a:lnTo>
                  <a:lnTo>
                    <a:pt x="407" y="3"/>
                  </a:lnTo>
                  <a:lnTo>
                    <a:pt x="385" y="4"/>
                  </a:lnTo>
                  <a:lnTo>
                    <a:pt x="352" y="8"/>
                  </a:lnTo>
                  <a:lnTo>
                    <a:pt x="324" y="14"/>
                  </a:lnTo>
                  <a:lnTo>
                    <a:pt x="294" y="8"/>
                  </a:lnTo>
                  <a:lnTo>
                    <a:pt x="269" y="3"/>
                  </a:lnTo>
                  <a:lnTo>
                    <a:pt x="246" y="0"/>
                  </a:lnTo>
                  <a:lnTo>
                    <a:pt x="229" y="0"/>
                  </a:lnTo>
                  <a:lnTo>
                    <a:pt x="210" y="1"/>
                  </a:lnTo>
                  <a:lnTo>
                    <a:pt x="177" y="5"/>
                  </a:lnTo>
                  <a:lnTo>
                    <a:pt x="151" y="11"/>
                  </a:lnTo>
                  <a:lnTo>
                    <a:pt x="123" y="18"/>
                  </a:lnTo>
                  <a:lnTo>
                    <a:pt x="97" y="26"/>
                  </a:lnTo>
                  <a:lnTo>
                    <a:pt x="73" y="31"/>
                  </a:lnTo>
                  <a:lnTo>
                    <a:pt x="54" y="31"/>
                  </a:lnTo>
                  <a:lnTo>
                    <a:pt x="35" y="31"/>
                  </a:lnTo>
                  <a:lnTo>
                    <a:pt x="18" y="29"/>
                  </a:lnTo>
                  <a:lnTo>
                    <a:pt x="0" y="24"/>
                  </a:lnTo>
                  <a:lnTo>
                    <a:pt x="15" y="34"/>
                  </a:lnTo>
                  <a:lnTo>
                    <a:pt x="31" y="43"/>
                  </a:lnTo>
                  <a:lnTo>
                    <a:pt x="47" y="50"/>
                  </a:lnTo>
                  <a:lnTo>
                    <a:pt x="64" y="55"/>
                  </a:lnTo>
                  <a:lnTo>
                    <a:pt x="81" y="59"/>
                  </a:lnTo>
                  <a:lnTo>
                    <a:pt x="99" y="62"/>
                  </a:lnTo>
                  <a:lnTo>
                    <a:pt x="116" y="62"/>
                  </a:lnTo>
                  <a:lnTo>
                    <a:pt x="132" y="62"/>
                  </a:lnTo>
                  <a:lnTo>
                    <a:pt x="148" y="60"/>
                  </a:lnTo>
                  <a:lnTo>
                    <a:pt x="164" y="58"/>
                  </a:lnTo>
                  <a:lnTo>
                    <a:pt x="191" y="50"/>
                  </a:lnTo>
                  <a:lnTo>
                    <a:pt x="217" y="42"/>
                  </a:lnTo>
                  <a:lnTo>
                    <a:pt x="239" y="33"/>
                  </a:lnTo>
                  <a:lnTo>
                    <a:pt x="255" y="26"/>
                  </a:lnTo>
                  <a:lnTo>
                    <a:pt x="268" y="23"/>
                  </a:lnTo>
                  <a:lnTo>
                    <a:pt x="288" y="20"/>
                  </a:lnTo>
                  <a:lnTo>
                    <a:pt x="295" y="20"/>
                  </a:lnTo>
                  <a:lnTo>
                    <a:pt x="306" y="21"/>
                  </a:lnTo>
                  <a:lnTo>
                    <a:pt x="298" y="23"/>
                  </a:lnTo>
                  <a:lnTo>
                    <a:pt x="269" y="37"/>
                  </a:lnTo>
                  <a:lnTo>
                    <a:pt x="255" y="45"/>
                  </a:lnTo>
                  <a:lnTo>
                    <a:pt x="240" y="53"/>
                  </a:lnTo>
                  <a:lnTo>
                    <a:pt x="226" y="63"/>
                  </a:lnTo>
                  <a:lnTo>
                    <a:pt x="213" y="73"/>
                  </a:lnTo>
                  <a:lnTo>
                    <a:pt x="200" y="85"/>
                  </a:lnTo>
                  <a:lnTo>
                    <a:pt x="188" y="98"/>
                  </a:lnTo>
                  <a:lnTo>
                    <a:pt x="194" y="102"/>
                  </a:lnTo>
                  <a:lnTo>
                    <a:pt x="201" y="105"/>
                  </a:lnTo>
                  <a:lnTo>
                    <a:pt x="207" y="108"/>
                  </a:lnTo>
                  <a:lnTo>
                    <a:pt x="209" y="105"/>
                  </a:lnTo>
                  <a:lnTo>
                    <a:pt x="214" y="97"/>
                  </a:lnTo>
                  <a:lnTo>
                    <a:pt x="224" y="84"/>
                  </a:lnTo>
                  <a:lnTo>
                    <a:pt x="243" y="68"/>
                  </a:lnTo>
                  <a:lnTo>
                    <a:pt x="253" y="59"/>
                  </a:lnTo>
                  <a:lnTo>
                    <a:pt x="265" y="52"/>
                  </a:lnTo>
                  <a:lnTo>
                    <a:pt x="287" y="40"/>
                  </a:lnTo>
                  <a:lnTo>
                    <a:pt x="307" y="31"/>
                  </a:lnTo>
                  <a:lnTo>
                    <a:pt x="324" y="26"/>
                  </a:lnTo>
                  <a:lnTo>
                    <a:pt x="342" y="31"/>
                  </a:lnTo>
                  <a:lnTo>
                    <a:pt x="359" y="40"/>
                  </a:lnTo>
                  <a:lnTo>
                    <a:pt x="378" y="52"/>
                  </a:lnTo>
                  <a:lnTo>
                    <a:pt x="395" y="63"/>
                  </a:lnTo>
                  <a:lnTo>
                    <a:pt x="414" y="81"/>
                  </a:lnTo>
                  <a:lnTo>
                    <a:pt x="426" y="94"/>
                  </a:lnTo>
                  <a:lnTo>
                    <a:pt x="430" y="102"/>
                  </a:lnTo>
                  <a:lnTo>
                    <a:pt x="431" y="105"/>
                  </a:lnTo>
                  <a:lnTo>
                    <a:pt x="439" y="102"/>
                  </a:lnTo>
                  <a:lnTo>
                    <a:pt x="444" y="98"/>
                  </a:lnTo>
                  <a:lnTo>
                    <a:pt x="450" y="95"/>
                  </a:lnTo>
                  <a:lnTo>
                    <a:pt x="440" y="82"/>
                  </a:lnTo>
                  <a:lnTo>
                    <a:pt x="429" y="72"/>
                  </a:lnTo>
                  <a:lnTo>
                    <a:pt x="416" y="60"/>
                  </a:lnTo>
                  <a:lnTo>
                    <a:pt x="402" y="52"/>
                  </a:lnTo>
                  <a:lnTo>
                    <a:pt x="375" y="36"/>
                  </a:lnTo>
                  <a:lnTo>
                    <a:pt x="346" y="21"/>
                  </a:lnTo>
                  <a:lnTo>
                    <a:pt x="358" y="23"/>
                  </a:lnTo>
                  <a:lnTo>
                    <a:pt x="372" y="26"/>
                  </a:lnTo>
                  <a:lnTo>
                    <a:pt x="384" y="30"/>
                  </a:lnTo>
                  <a:lnTo>
                    <a:pt x="401" y="36"/>
                  </a:lnTo>
                  <a:lnTo>
                    <a:pt x="423" y="45"/>
                  </a:lnTo>
                  <a:lnTo>
                    <a:pt x="447" y="53"/>
                  </a:lnTo>
                  <a:lnTo>
                    <a:pt x="476" y="60"/>
                  </a:lnTo>
                  <a:lnTo>
                    <a:pt x="492" y="63"/>
                  </a:lnTo>
                  <a:lnTo>
                    <a:pt x="508" y="65"/>
                  </a:lnTo>
                  <a:lnTo>
                    <a:pt x="524" y="65"/>
                  </a:lnTo>
                  <a:lnTo>
                    <a:pt x="541" y="65"/>
                  </a:lnTo>
                  <a:lnTo>
                    <a:pt x="559" y="62"/>
                  </a:lnTo>
                  <a:lnTo>
                    <a:pt x="576" y="59"/>
                  </a:lnTo>
                  <a:lnTo>
                    <a:pt x="592" y="53"/>
                  </a:lnTo>
                  <a:lnTo>
                    <a:pt x="609" y="46"/>
                  </a:lnTo>
                  <a:lnTo>
                    <a:pt x="624" y="39"/>
                  </a:lnTo>
                  <a:lnTo>
                    <a:pt x="638" y="27"/>
                  </a:lnTo>
                  <a:lnTo>
                    <a:pt x="622" y="31"/>
                  </a:lnTo>
                  <a:lnTo>
                    <a:pt x="605" y="34"/>
                  </a:lnTo>
                  <a:lnTo>
                    <a:pt x="586" y="36"/>
                  </a:lnTo>
                  <a:lnTo>
                    <a:pt x="567"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3090"/>
            <p:cNvSpPr>
              <a:spLocks noChangeAspect="1" noEditPoints="1"/>
            </p:cNvSpPr>
            <p:nvPr/>
          </p:nvSpPr>
          <p:spPr bwMode="auto">
            <a:xfrm>
              <a:off x="2908" y="3792"/>
              <a:ext cx="183" cy="232"/>
            </a:xfrm>
            <a:custGeom>
              <a:avLst/>
              <a:gdLst>
                <a:gd name="T0" fmla="*/ 1 w 549"/>
                <a:gd name="T1" fmla="*/ 0 h 696"/>
                <a:gd name="T2" fmla="*/ 1 w 549"/>
                <a:gd name="T3" fmla="*/ 0 h 696"/>
                <a:gd name="T4" fmla="*/ 0 w 549"/>
                <a:gd name="T5" fmla="*/ 0 h 696"/>
                <a:gd name="T6" fmla="*/ 0 w 549"/>
                <a:gd name="T7" fmla="*/ 0 h 696"/>
                <a:gd name="T8" fmla="*/ 0 w 549"/>
                <a:gd name="T9" fmla="*/ 0 h 696"/>
                <a:gd name="T10" fmla="*/ 0 w 549"/>
                <a:gd name="T11" fmla="*/ 0 h 696"/>
                <a:gd name="T12" fmla="*/ 0 w 549"/>
                <a:gd name="T13" fmla="*/ 0 h 696"/>
                <a:gd name="T14" fmla="*/ 0 w 549"/>
                <a:gd name="T15" fmla="*/ 1 h 696"/>
                <a:gd name="T16" fmla="*/ 0 w 549"/>
                <a:gd name="T17" fmla="*/ 1 h 696"/>
                <a:gd name="T18" fmla="*/ 0 w 549"/>
                <a:gd name="T19" fmla="*/ 1 h 696"/>
                <a:gd name="T20" fmla="*/ 0 w 549"/>
                <a:gd name="T21" fmla="*/ 1 h 696"/>
                <a:gd name="T22" fmla="*/ 0 w 549"/>
                <a:gd name="T23" fmla="*/ 1 h 696"/>
                <a:gd name="T24" fmla="*/ 1 w 549"/>
                <a:gd name="T25" fmla="*/ 1 h 696"/>
                <a:gd name="T26" fmla="*/ 1 w 549"/>
                <a:gd name="T27" fmla="*/ 1 h 696"/>
                <a:gd name="T28" fmla="*/ 1 w 549"/>
                <a:gd name="T29" fmla="*/ 1 h 696"/>
                <a:gd name="T30" fmla="*/ 1 w 549"/>
                <a:gd name="T31" fmla="*/ 0 h 696"/>
                <a:gd name="T32" fmla="*/ 0 w 549"/>
                <a:gd name="T33" fmla="*/ 0 h 696"/>
                <a:gd name="T34" fmla="*/ 1 w 549"/>
                <a:gd name="T35" fmla="*/ 0 h 696"/>
                <a:gd name="T36" fmla="*/ 0 w 549"/>
                <a:gd name="T37" fmla="*/ 0 h 696"/>
                <a:gd name="T38" fmla="*/ 0 w 549"/>
                <a:gd name="T39" fmla="*/ 0 h 696"/>
                <a:gd name="T40" fmla="*/ 0 w 549"/>
                <a:gd name="T41" fmla="*/ 0 h 696"/>
                <a:gd name="T42" fmla="*/ 0 w 549"/>
                <a:gd name="T43" fmla="*/ 1 h 696"/>
                <a:gd name="T44" fmla="*/ 0 w 549"/>
                <a:gd name="T45" fmla="*/ 1 h 696"/>
                <a:gd name="T46" fmla="*/ 0 w 549"/>
                <a:gd name="T47" fmla="*/ 1 h 696"/>
                <a:gd name="T48" fmla="*/ 0 w 549"/>
                <a:gd name="T49" fmla="*/ 0 h 696"/>
                <a:gd name="T50" fmla="*/ 0 w 549"/>
                <a:gd name="T51" fmla="*/ 0 h 696"/>
                <a:gd name="T52" fmla="*/ 0 w 549"/>
                <a:gd name="T53" fmla="*/ 0 h 696"/>
                <a:gd name="T54" fmla="*/ 0 w 549"/>
                <a:gd name="T55" fmla="*/ 0 h 696"/>
                <a:gd name="T56" fmla="*/ 0 w 549"/>
                <a:gd name="T57" fmla="*/ 0 h 696"/>
                <a:gd name="T58" fmla="*/ 0 w 549"/>
                <a:gd name="T59" fmla="*/ 0 h 696"/>
                <a:gd name="T60" fmla="*/ 0 w 549"/>
                <a:gd name="T61" fmla="*/ 0 h 696"/>
                <a:gd name="T62" fmla="*/ 0 w 549"/>
                <a:gd name="T63" fmla="*/ 0 h 696"/>
                <a:gd name="T64" fmla="*/ 0 w 549"/>
                <a:gd name="T65" fmla="*/ 0 h 696"/>
                <a:gd name="T66" fmla="*/ 0 w 549"/>
                <a:gd name="T67" fmla="*/ 1 h 696"/>
                <a:gd name="T68" fmla="*/ 0 w 549"/>
                <a:gd name="T69" fmla="*/ 1 h 696"/>
                <a:gd name="T70" fmla="*/ 0 w 549"/>
                <a:gd name="T71" fmla="*/ 1 h 696"/>
                <a:gd name="T72" fmla="*/ 0 w 549"/>
                <a:gd name="T73" fmla="*/ 1 h 696"/>
                <a:gd name="T74" fmla="*/ 1 w 549"/>
                <a:gd name="T75" fmla="*/ 1 h 696"/>
                <a:gd name="T76" fmla="*/ 1 w 549"/>
                <a:gd name="T77" fmla="*/ 1 h 696"/>
                <a:gd name="T78" fmla="*/ 1 w 549"/>
                <a:gd name="T79" fmla="*/ 1 h 696"/>
                <a:gd name="T80" fmla="*/ 1 w 549"/>
                <a:gd name="T81" fmla="*/ 1 h 696"/>
                <a:gd name="T82" fmla="*/ 0 w 549"/>
                <a:gd name="T83" fmla="*/ 0 h 696"/>
                <a:gd name="T84" fmla="*/ 0 w 549"/>
                <a:gd name="T85" fmla="*/ 0 h 696"/>
                <a:gd name="T86" fmla="*/ 0 w 549"/>
                <a:gd name="T87" fmla="*/ 0 h 696"/>
                <a:gd name="T88" fmla="*/ 0 w 549"/>
                <a:gd name="T89" fmla="*/ 0 h 696"/>
                <a:gd name="T90" fmla="*/ 0 w 549"/>
                <a:gd name="T91" fmla="*/ 1 h 696"/>
                <a:gd name="T92" fmla="*/ 0 w 549"/>
                <a:gd name="T93" fmla="*/ 0 h 696"/>
                <a:gd name="T94" fmla="*/ 0 w 549"/>
                <a:gd name="T95" fmla="*/ 1 h 696"/>
                <a:gd name="T96" fmla="*/ 0 w 549"/>
                <a:gd name="T97" fmla="*/ 1 h 696"/>
                <a:gd name="T98" fmla="*/ 0 w 549"/>
                <a:gd name="T99" fmla="*/ 1 h 696"/>
                <a:gd name="T100" fmla="*/ 0 w 549"/>
                <a:gd name="T101" fmla="*/ 1 h 696"/>
                <a:gd name="T102" fmla="*/ 0 w 549"/>
                <a:gd name="T103" fmla="*/ 1 h 696"/>
                <a:gd name="T104" fmla="*/ 0 w 549"/>
                <a:gd name="T105" fmla="*/ 1 h 696"/>
                <a:gd name="T106" fmla="*/ 1 w 549"/>
                <a:gd name="T107" fmla="*/ 1 h 696"/>
                <a:gd name="T108" fmla="*/ 1 w 549"/>
                <a:gd name="T109" fmla="*/ 1 h 696"/>
                <a:gd name="T110" fmla="*/ 1 w 549"/>
                <a:gd name="T111" fmla="*/ 1 h 696"/>
                <a:gd name="T112" fmla="*/ 1 w 549"/>
                <a:gd name="T113" fmla="*/ 1 h 696"/>
                <a:gd name="T114" fmla="*/ 1 w 549"/>
                <a:gd name="T115" fmla="*/ 0 h 696"/>
                <a:gd name="T116" fmla="*/ 1 w 549"/>
                <a:gd name="T117" fmla="*/ 1 h 6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49" h="696">
                  <a:moveTo>
                    <a:pt x="547" y="346"/>
                  </a:moveTo>
                  <a:lnTo>
                    <a:pt x="547" y="346"/>
                  </a:lnTo>
                  <a:lnTo>
                    <a:pt x="547" y="340"/>
                  </a:lnTo>
                  <a:lnTo>
                    <a:pt x="544" y="335"/>
                  </a:lnTo>
                  <a:lnTo>
                    <a:pt x="540" y="329"/>
                  </a:lnTo>
                  <a:lnTo>
                    <a:pt x="536" y="324"/>
                  </a:lnTo>
                  <a:lnTo>
                    <a:pt x="523" y="314"/>
                  </a:lnTo>
                  <a:lnTo>
                    <a:pt x="507" y="307"/>
                  </a:lnTo>
                  <a:lnTo>
                    <a:pt x="486" y="300"/>
                  </a:lnTo>
                  <a:lnTo>
                    <a:pt x="462" y="294"/>
                  </a:lnTo>
                  <a:lnTo>
                    <a:pt x="436" y="291"/>
                  </a:lnTo>
                  <a:lnTo>
                    <a:pt x="407" y="288"/>
                  </a:lnTo>
                  <a:lnTo>
                    <a:pt x="410" y="259"/>
                  </a:lnTo>
                  <a:lnTo>
                    <a:pt x="413" y="232"/>
                  </a:lnTo>
                  <a:lnTo>
                    <a:pt x="414" y="206"/>
                  </a:lnTo>
                  <a:lnTo>
                    <a:pt x="414" y="180"/>
                  </a:lnTo>
                  <a:lnTo>
                    <a:pt x="414" y="155"/>
                  </a:lnTo>
                  <a:lnTo>
                    <a:pt x="413" y="133"/>
                  </a:lnTo>
                  <a:lnTo>
                    <a:pt x="410" y="112"/>
                  </a:lnTo>
                  <a:lnTo>
                    <a:pt x="407" y="92"/>
                  </a:lnTo>
                  <a:lnTo>
                    <a:pt x="402" y="73"/>
                  </a:lnTo>
                  <a:lnTo>
                    <a:pt x="397" y="57"/>
                  </a:lnTo>
                  <a:lnTo>
                    <a:pt x="391" y="42"/>
                  </a:lnTo>
                  <a:lnTo>
                    <a:pt x="385" y="29"/>
                  </a:lnTo>
                  <a:lnTo>
                    <a:pt x="378" y="19"/>
                  </a:lnTo>
                  <a:lnTo>
                    <a:pt x="369" y="12"/>
                  </a:lnTo>
                  <a:lnTo>
                    <a:pt x="360" y="6"/>
                  </a:lnTo>
                  <a:lnTo>
                    <a:pt x="350" y="2"/>
                  </a:lnTo>
                  <a:lnTo>
                    <a:pt x="336" y="0"/>
                  </a:lnTo>
                  <a:lnTo>
                    <a:pt x="329" y="2"/>
                  </a:lnTo>
                  <a:lnTo>
                    <a:pt x="321" y="3"/>
                  </a:lnTo>
                  <a:lnTo>
                    <a:pt x="317" y="0"/>
                  </a:lnTo>
                  <a:lnTo>
                    <a:pt x="313" y="0"/>
                  </a:lnTo>
                  <a:lnTo>
                    <a:pt x="307" y="2"/>
                  </a:lnTo>
                  <a:lnTo>
                    <a:pt x="303" y="5"/>
                  </a:lnTo>
                  <a:lnTo>
                    <a:pt x="298" y="9"/>
                  </a:lnTo>
                  <a:lnTo>
                    <a:pt x="298" y="15"/>
                  </a:lnTo>
                  <a:lnTo>
                    <a:pt x="298" y="19"/>
                  </a:lnTo>
                  <a:lnTo>
                    <a:pt x="285" y="32"/>
                  </a:lnTo>
                  <a:lnTo>
                    <a:pt x="274" y="47"/>
                  </a:lnTo>
                  <a:lnTo>
                    <a:pt x="262" y="63"/>
                  </a:lnTo>
                  <a:lnTo>
                    <a:pt x="252" y="79"/>
                  </a:lnTo>
                  <a:lnTo>
                    <a:pt x="240" y="97"/>
                  </a:lnTo>
                  <a:lnTo>
                    <a:pt x="230" y="116"/>
                  </a:lnTo>
                  <a:lnTo>
                    <a:pt x="222" y="136"/>
                  </a:lnTo>
                  <a:lnTo>
                    <a:pt x="211" y="158"/>
                  </a:lnTo>
                  <a:lnTo>
                    <a:pt x="198" y="151"/>
                  </a:lnTo>
                  <a:lnTo>
                    <a:pt x="187" y="147"/>
                  </a:lnTo>
                  <a:lnTo>
                    <a:pt x="175" y="145"/>
                  </a:lnTo>
                  <a:lnTo>
                    <a:pt x="169" y="147"/>
                  </a:lnTo>
                  <a:lnTo>
                    <a:pt x="165" y="148"/>
                  </a:lnTo>
                  <a:lnTo>
                    <a:pt x="158" y="152"/>
                  </a:lnTo>
                  <a:lnTo>
                    <a:pt x="152" y="158"/>
                  </a:lnTo>
                  <a:lnTo>
                    <a:pt x="148" y="164"/>
                  </a:lnTo>
                  <a:lnTo>
                    <a:pt x="143" y="173"/>
                  </a:lnTo>
                  <a:lnTo>
                    <a:pt x="141" y="183"/>
                  </a:lnTo>
                  <a:lnTo>
                    <a:pt x="138" y="193"/>
                  </a:lnTo>
                  <a:lnTo>
                    <a:pt x="136" y="204"/>
                  </a:lnTo>
                  <a:lnTo>
                    <a:pt x="135" y="217"/>
                  </a:lnTo>
                  <a:lnTo>
                    <a:pt x="133" y="219"/>
                  </a:lnTo>
                  <a:lnTo>
                    <a:pt x="132" y="222"/>
                  </a:lnTo>
                  <a:lnTo>
                    <a:pt x="130" y="228"/>
                  </a:lnTo>
                  <a:lnTo>
                    <a:pt x="132" y="232"/>
                  </a:lnTo>
                  <a:lnTo>
                    <a:pt x="133" y="235"/>
                  </a:lnTo>
                  <a:lnTo>
                    <a:pt x="136" y="238"/>
                  </a:lnTo>
                  <a:lnTo>
                    <a:pt x="139" y="241"/>
                  </a:lnTo>
                  <a:lnTo>
                    <a:pt x="143" y="267"/>
                  </a:lnTo>
                  <a:lnTo>
                    <a:pt x="128" y="267"/>
                  </a:lnTo>
                  <a:lnTo>
                    <a:pt x="113" y="269"/>
                  </a:lnTo>
                  <a:lnTo>
                    <a:pt x="107" y="272"/>
                  </a:lnTo>
                  <a:lnTo>
                    <a:pt x="103" y="275"/>
                  </a:lnTo>
                  <a:lnTo>
                    <a:pt x="99" y="278"/>
                  </a:lnTo>
                  <a:lnTo>
                    <a:pt x="96" y="283"/>
                  </a:lnTo>
                  <a:lnTo>
                    <a:pt x="93" y="288"/>
                  </a:lnTo>
                  <a:lnTo>
                    <a:pt x="93" y="294"/>
                  </a:lnTo>
                  <a:lnTo>
                    <a:pt x="93" y="300"/>
                  </a:lnTo>
                  <a:lnTo>
                    <a:pt x="93" y="306"/>
                  </a:lnTo>
                  <a:lnTo>
                    <a:pt x="99" y="320"/>
                  </a:lnTo>
                  <a:lnTo>
                    <a:pt x="107" y="336"/>
                  </a:lnTo>
                  <a:lnTo>
                    <a:pt x="83" y="346"/>
                  </a:lnTo>
                  <a:lnTo>
                    <a:pt x="61" y="356"/>
                  </a:lnTo>
                  <a:lnTo>
                    <a:pt x="42" y="368"/>
                  </a:lnTo>
                  <a:lnTo>
                    <a:pt x="26" y="379"/>
                  </a:lnTo>
                  <a:lnTo>
                    <a:pt x="15" y="391"/>
                  </a:lnTo>
                  <a:lnTo>
                    <a:pt x="6" y="404"/>
                  </a:lnTo>
                  <a:lnTo>
                    <a:pt x="3" y="410"/>
                  </a:lnTo>
                  <a:lnTo>
                    <a:pt x="0" y="416"/>
                  </a:lnTo>
                  <a:lnTo>
                    <a:pt x="0" y="421"/>
                  </a:lnTo>
                  <a:lnTo>
                    <a:pt x="0" y="427"/>
                  </a:lnTo>
                  <a:lnTo>
                    <a:pt x="2" y="433"/>
                  </a:lnTo>
                  <a:lnTo>
                    <a:pt x="5" y="439"/>
                  </a:lnTo>
                  <a:lnTo>
                    <a:pt x="7" y="445"/>
                  </a:lnTo>
                  <a:lnTo>
                    <a:pt x="13" y="450"/>
                  </a:lnTo>
                  <a:lnTo>
                    <a:pt x="25" y="459"/>
                  </a:lnTo>
                  <a:lnTo>
                    <a:pt x="42" y="468"/>
                  </a:lnTo>
                  <a:lnTo>
                    <a:pt x="62" y="475"/>
                  </a:lnTo>
                  <a:lnTo>
                    <a:pt x="86" y="481"/>
                  </a:lnTo>
                  <a:lnTo>
                    <a:pt x="112" y="485"/>
                  </a:lnTo>
                  <a:lnTo>
                    <a:pt x="141" y="488"/>
                  </a:lnTo>
                  <a:lnTo>
                    <a:pt x="141" y="530"/>
                  </a:lnTo>
                  <a:lnTo>
                    <a:pt x="142" y="568"/>
                  </a:lnTo>
                  <a:lnTo>
                    <a:pt x="146" y="601"/>
                  </a:lnTo>
                  <a:lnTo>
                    <a:pt x="154" y="630"/>
                  </a:lnTo>
                  <a:lnTo>
                    <a:pt x="158" y="643"/>
                  </a:lnTo>
                  <a:lnTo>
                    <a:pt x="162" y="654"/>
                  </a:lnTo>
                  <a:lnTo>
                    <a:pt x="168" y="666"/>
                  </a:lnTo>
                  <a:lnTo>
                    <a:pt x="174" y="675"/>
                  </a:lnTo>
                  <a:lnTo>
                    <a:pt x="181" y="682"/>
                  </a:lnTo>
                  <a:lnTo>
                    <a:pt x="188" y="688"/>
                  </a:lnTo>
                  <a:lnTo>
                    <a:pt x="196" y="692"/>
                  </a:lnTo>
                  <a:lnTo>
                    <a:pt x="204" y="695"/>
                  </a:lnTo>
                  <a:lnTo>
                    <a:pt x="210" y="696"/>
                  </a:lnTo>
                  <a:lnTo>
                    <a:pt x="216" y="696"/>
                  </a:lnTo>
                  <a:lnTo>
                    <a:pt x="223" y="695"/>
                  </a:lnTo>
                  <a:lnTo>
                    <a:pt x="230" y="692"/>
                  </a:lnTo>
                  <a:lnTo>
                    <a:pt x="243" y="686"/>
                  </a:lnTo>
                  <a:lnTo>
                    <a:pt x="258" y="675"/>
                  </a:lnTo>
                  <a:lnTo>
                    <a:pt x="271" y="662"/>
                  </a:lnTo>
                  <a:lnTo>
                    <a:pt x="285" y="644"/>
                  </a:lnTo>
                  <a:lnTo>
                    <a:pt x="298" y="624"/>
                  </a:lnTo>
                  <a:lnTo>
                    <a:pt x="313" y="601"/>
                  </a:lnTo>
                  <a:lnTo>
                    <a:pt x="323" y="608"/>
                  </a:lnTo>
                  <a:lnTo>
                    <a:pt x="332" y="615"/>
                  </a:lnTo>
                  <a:lnTo>
                    <a:pt x="342" y="621"/>
                  </a:lnTo>
                  <a:lnTo>
                    <a:pt x="350" y="625"/>
                  </a:lnTo>
                  <a:lnTo>
                    <a:pt x="359" y="628"/>
                  </a:lnTo>
                  <a:lnTo>
                    <a:pt x="368" y="630"/>
                  </a:lnTo>
                  <a:lnTo>
                    <a:pt x="375" y="628"/>
                  </a:lnTo>
                  <a:lnTo>
                    <a:pt x="382" y="627"/>
                  </a:lnTo>
                  <a:lnTo>
                    <a:pt x="391" y="621"/>
                  </a:lnTo>
                  <a:lnTo>
                    <a:pt x="397" y="612"/>
                  </a:lnTo>
                  <a:lnTo>
                    <a:pt x="402" y="601"/>
                  </a:lnTo>
                  <a:lnTo>
                    <a:pt x="405" y="588"/>
                  </a:lnTo>
                  <a:lnTo>
                    <a:pt x="408" y="572"/>
                  </a:lnTo>
                  <a:lnTo>
                    <a:pt x="408" y="553"/>
                  </a:lnTo>
                  <a:lnTo>
                    <a:pt x="407" y="533"/>
                  </a:lnTo>
                  <a:lnTo>
                    <a:pt x="404" y="511"/>
                  </a:lnTo>
                  <a:lnTo>
                    <a:pt x="421" y="513"/>
                  </a:lnTo>
                  <a:lnTo>
                    <a:pt x="437" y="510"/>
                  </a:lnTo>
                  <a:lnTo>
                    <a:pt x="443" y="507"/>
                  </a:lnTo>
                  <a:lnTo>
                    <a:pt x="449" y="504"/>
                  </a:lnTo>
                  <a:lnTo>
                    <a:pt x="453" y="501"/>
                  </a:lnTo>
                  <a:lnTo>
                    <a:pt x="456" y="497"/>
                  </a:lnTo>
                  <a:lnTo>
                    <a:pt x="459" y="491"/>
                  </a:lnTo>
                  <a:lnTo>
                    <a:pt x="462" y="488"/>
                  </a:lnTo>
                  <a:lnTo>
                    <a:pt x="465" y="485"/>
                  </a:lnTo>
                  <a:lnTo>
                    <a:pt x="466" y="482"/>
                  </a:lnTo>
                  <a:lnTo>
                    <a:pt x="466" y="478"/>
                  </a:lnTo>
                  <a:lnTo>
                    <a:pt x="466" y="474"/>
                  </a:lnTo>
                  <a:lnTo>
                    <a:pt x="463" y="469"/>
                  </a:lnTo>
                  <a:lnTo>
                    <a:pt x="459" y="466"/>
                  </a:lnTo>
                  <a:lnTo>
                    <a:pt x="455" y="465"/>
                  </a:lnTo>
                  <a:lnTo>
                    <a:pt x="449" y="452"/>
                  </a:lnTo>
                  <a:lnTo>
                    <a:pt x="442" y="439"/>
                  </a:lnTo>
                  <a:lnTo>
                    <a:pt x="466" y="429"/>
                  </a:lnTo>
                  <a:lnTo>
                    <a:pt x="486" y="417"/>
                  </a:lnTo>
                  <a:lnTo>
                    <a:pt x="505" y="405"/>
                  </a:lnTo>
                  <a:lnTo>
                    <a:pt x="521" y="394"/>
                  </a:lnTo>
                  <a:lnTo>
                    <a:pt x="534" y="382"/>
                  </a:lnTo>
                  <a:lnTo>
                    <a:pt x="543" y="371"/>
                  </a:lnTo>
                  <a:lnTo>
                    <a:pt x="546" y="365"/>
                  </a:lnTo>
                  <a:lnTo>
                    <a:pt x="547" y="358"/>
                  </a:lnTo>
                  <a:lnTo>
                    <a:pt x="549" y="352"/>
                  </a:lnTo>
                  <a:lnTo>
                    <a:pt x="547" y="346"/>
                  </a:lnTo>
                  <a:close/>
                  <a:moveTo>
                    <a:pt x="307" y="29"/>
                  </a:moveTo>
                  <a:lnTo>
                    <a:pt x="307" y="29"/>
                  </a:lnTo>
                  <a:lnTo>
                    <a:pt x="310" y="31"/>
                  </a:lnTo>
                  <a:lnTo>
                    <a:pt x="314" y="31"/>
                  </a:lnTo>
                  <a:lnTo>
                    <a:pt x="320" y="31"/>
                  </a:lnTo>
                  <a:lnTo>
                    <a:pt x="324" y="28"/>
                  </a:lnTo>
                  <a:lnTo>
                    <a:pt x="327" y="25"/>
                  </a:lnTo>
                  <a:lnTo>
                    <a:pt x="329" y="19"/>
                  </a:lnTo>
                  <a:lnTo>
                    <a:pt x="337" y="19"/>
                  </a:lnTo>
                  <a:lnTo>
                    <a:pt x="345" y="19"/>
                  </a:lnTo>
                  <a:lnTo>
                    <a:pt x="353" y="22"/>
                  </a:lnTo>
                  <a:lnTo>
                    <a:pt x="362" y="28"/>
                  </a:lnTo>
                  <a:lnTo>
                    <a:pt x="369" y="35"/>
                  </a:lnTo>
                  <a:lnTo>
                    <a:pt x="375" y="44"/>
                  </a:lnTo>
                  <a:lnTo>
                    <a:pt x="382" y="57"/>
                  </a:lnTo>
                  <a:lnTo>
                    <a:pt x="387" y="70"/>
                  </a:lnTo>
                  <a:lnTo>
                    <a:pt x="391" y="86"/>
                  </a:lnTo>
                  <a:lnTo>
                    <a:pt x="395" y="102"/>
                  </a:lnTo>
                  <a:lnTo>
                    <a:pt x="398" y="120"/>
                  </a:lnTo>
                  <a:lnTo>
                    <a:pt x="400" y="141"/>
                  </a:lnTo>
                  <a:lnTo>
                    <a:pt x="402" y="186"/>
                  </a:lnTo>
                  <a:lnTo>
                    <a:pt x="401" y="235"/>
                  </a:lnTo>
                  <a:lnTo>
                    <a:pt x="395" y="288"/>
                  </a:lnTo>
                  <a:lnTo>
                    <a:pt x="359" y="287"/>
                  </a:lnTo>
                  <a:lnTo>
                    <a:pt x="321" y="290"/>
                  </a:lnTo>
                  <a:lnTo>
                    <a:pt x="308" y="268"/>
                  </a:lnTo>
                  <a:lnTo>
                    <a:pt x="295" y="249"/>
                  </a:lnTo>
                  <a:lnTo>
                    <a:pt x="284" y="230"/>
                  </a:lnTo>
                  <a:lnTo>
                    <a:pt x="271" y="215"/>
                  </a:lnTo>
                  <a:lnTo>
                    <a:pt x="258" y="199"/>
                  </a:lnTo>
                  <a:lnTo>
                    <a:pt x="245" y="186"/>
                  </a:lnTo>
                  <a:lnTo>
                    <a:pt x="233" y="174"/>
                  </a:lnTo>
                  <a:lnTo>
                    <a:pt x="222" y="164"/>
                  </a:lnTo>
                  <a:lnTo>
                    <a:pt x="230" y="141"/>
                  </a:lnTo>
                  <a:lnTo>
                    <a:pt x="242" y="118"/>
                  </a:lnTo>
                  <a:lnTo>
                    <a:pt x="252" y="99"/>
                  </a:lnTo>
                  <a:lnTo>
                    <a:pt x="262" y="80"/>
                  </a:lnTo>
                  <a:lnTo>
                    <a:pt x="274" y="64"/>
                  </a:lnTo>
                  <a:lnTo>
                    <a:pt x="284" y="50"/>
                  </a:lnTo>
                  <a:lnTo>
                    <a:pt x="295" y="38"/>
                  </a:lnTo>
                  <a:lnTo>
                    <a:pt x="307" y="29"/>
                  </a:lnTo>
                  <a:close/>
                  <a:moveTo>
                    <a:pt x="381" y="377"/>
                  </a:moveTo>
                  <a:lnTo>
                    <a:pt x="381" y="377"/>
                  </a:lnTo>
                  <a:lnTo>
                    <a:pt x="355" y="356"/>
                  </a:lnTo>
                  <a:lnTo>
                    <a:pt x="353" y="352"/>
                  </a:lnTo>
                  <a:lnTo>
                    <a:pt x="339" y="324"/>
                  </a:lnTo>
                  <a:lnTo>
                    <a:pt x="326" y="297"/>
                  </a:lnTo>
                  <a:lnTo>
                    <a:pt x="360" y="296"/>
                  </a:lnTo>
                  <a:lnTo>
                    <a:pt x="395" y="296"/>
                  </a:lnTo>
                  <a:lnTo>
                    <a:pt x="389" y="333"/>
                  </a:lnTo>
                  <a:lnTo>
                    <a:pt x="382" y="372"/>
                  </a:lnTo>
                  <a:lnTo>
                    <a:pt x="381" y="377"/>
                  </a:lnTo>
                  <a:close/>
                  <a:moveTo>
                    <a:pt x="235" y="484"/>
                  </a:moveTo>
                  <a:lnTo>
                    <a:pt x="235" y="484"/>
                  </a:lnTo>
                  <a:lnTo>
                    <a:pt x="259" y="481"/>
                  </a:lnTo>
                  <a:lnTo>
                    <a:pt x="285" y="478"/>
                  </a:lnTo>
                  <a:lnTo>
                    <a:pt x="292" y="476"/>
                  </a:lnTo>
                  <a:lnTo>
                    <a:pt x="321" y="489"/>
                  </a:lnTo>
                  <a:lnTo>
                    <a:pt x="347" y="500"/>
                  </a:lnTo>
                  <a:lnTo>
                    <a:pt x="329" y="546"/>
                  </a:lnTo>
                  <a:lnTo>
                    <a:pt x="320" y="568"/>
                  </a:lnTo>
                  <a:lnTo>
                    <a:pt x="310" y="586"/>
                  </a:lnTo>
                  <a:lnTo>
                    <a:pt x="291" y="566"/>
                  </a:lnTo>
                  <a:lnTo>
                    <a:pt x="272" y="543"/>
                  </a:lnTo>
                  <a:lnTo>
                    <a:pt x="253" y="515"/>
                  </a:lnTo>
                  <a:lnTo>
                    <a:pt x="235" y="484"/>
                  </a:lnTo>
                  <a:close/>
                  <a:moveTo>
                    <a:pt x="345" y="359"/>
                  </a:moveTo>
                  <a:lnTo>
                    <a:pt x="345" y="359"/>
                  </a:lnTo>
                  <a:lnTo>
                    <a:pt x="358" y="392"/>
                  </a:lnTo>
                  <a:lnTo>
                    <a:pt x="371" y="424"/>
                  </a:lnTo>
                  <a:lnTo>
                    <a:pt x="362" y="455"/>
                  </a:lnTo>
                  <a:lnTo>
                    <a:pt x="330" y="462"/>
                  </a:lnTo>
                  <a:lnTo>
                    <a:pt x="297" y="468"/>
                  </a:lnTo>
                  <a:lnTo>
                    <a:pt x="271" y="455"/>
                  </a:lnTo>
                  <a:lnTo>
                    <a:pt x="243" y="440"/>
                  </a:lnTo>
                  <a:lnTo>
                    <a:pt x="220" y="424"/>
                  </a:lnTo>
                  <a:lnTo>
                    <a:pt x="198" y="410"/>
                  </a:lnTo>
                  <a:lnTo>
                    <a:pt x="182" y="374"/>
                  </a:lnTo>
                  <a:lnTo>
                    <a:pt x="171" y="337"/>
                  </a:lnTo>
                  <a:lnTo>
                    <a:pt x="172" y="332"/>
                  </a:lnTo>
                  <a:lnTo>
                    <a:pt x="174" y="323"/>
                  </a:lnTo>
                  <a:lnTo>
                    <a:pt x="211" y="313"/>
                  </a:lnTo>
                  <a:lnTo>
                    <a:pt x="251" y="306"/>
                  </a:lnTo>
                  <a:lnTo>
                    <a:pt x="278" y="319"/>
                  </a:lnTo>
                  <a:lnTo>
                    <a:pt x="305" y="335"/>
                  </a:lnTo>
                  <a:lnTo>
                    <a:pt x="345" y="359"/>
                  </a:lnTo>
                  <a:close/>
                  <a:moveTo>
                    <a:pt x="311" y="329"/>
                  </a:moveTo>
                  <a:lnTo>
                    <a:pt x="311" y="329"/>
                  </a:lnTo>
                  <a:lnTo>
                    <a:pt x="288" y="316"/>
                  </a:lnTo>
                  <a:lnTo>
                    <a:pt x="265" y="304"/>
                  </a:lnTo>
                  <a:lnTo>
                    <a:pt x="265" y="303"/>
                  </a:lnTo>
                  <a:lnTo>
                    <a:pt x="313" y="298"/>
                  </a:lnTo>
                  <a:lnTo>
                    <a:pt x="326" y="320"/>
                  </a:lnTo>
                  <a:lnTo>
                    <a:pt x="337" y="345"/>
                  </a:lnTo>
                  <a:lnTo>
                    <a:pt x="311" y="329"/>
                  </a:lnTo>
                  <a:close/>
                  <a:moveTo>
                    <a:pt x="262" y="296"/>
                  </a:moveTo>
                  <a:lnTo>
                    <a:pt x="262" y="296"/>
                  </a:lnTo>
                  <a:lnTo>
                    <a:pt x="252" y="297"/>
                  </a:lnTo>
                  <a:lnTo>
                    <a:pt x="217" y="284"/>
                  </a:lnTo>
                  <a:lnTo>
                    <a:pt x="185" y="274"/>
                  </a:lnTo>
                  <a:lnTo>
                    <a:pt x="200" y="223"/>
                  </a:lnTo>
                  <a:lnTo>
                    <a:pt x="216" y="175"/>
                  </a:lnTo>
                  <a:lnTo>
                    <a:pt x="227" y="184"/>
                  </a:lnTo>
                  <a:lnTo>
                    <a:pt x="237" y="194"/>
                  </a:lnTo>
                  <a:lnTo>
                    <a:pt x="249" y="207"/>
                  </a:lnTo>
                  <a:lnTo>
                    <a:pt x="261" y="220"/>
                  </a:lnTo>
                  <a:lnTo>
                    <a:pt x="285" y="252"/>
                  </a:lnTo>
                  <a:lnTo>
                    <a:pt x="308" y="290"/>
                  </a:lnTo>
                  <a:lnTo>
                    <a:pt x="262" y="296"/>
                  </a:lnTo>
                  <a:close/>
                  <a:moveTo>
                    <a:pt x="237" y="300"/>
                  </a:moveTo>
                  <a:lnTo>
                    <a:pt x="237" y="300"/>
                  </a:lnTo>
                  <a:lnTo>
                    <a:pt x="206" y="306"/>
                  </a:lnTo>
                  <a:lnTo>
                    <a:pt x="175" y="313"/>
                  </a:lnTo>
                  <a:lnTo>
                    <a:pt x="184" y="281"/>
                  </a:lnTo>
                  <a:lnTo>
                    <a:pt x="210" y="288"/>
                  </a:lnTo>
                  <a:lnTo>
                    <a:pt x="237" y="300"/>
                  </a:lnTo>
                  <a:close/>
                  <a:moveTo>
                    <a:pt x="164" y="316"/>
                  </a:moveTo>
                  <a:lnTo>
                    <a:pt x="164" y="316"/>
                  </a:lnTo>
                  <a:lnTo>
                    <a:pt x="155" y="275"/>
                  </a:lnTo>
                  <a:lnTo>
                    <a:pt x="172" y="278"/>
                  </a:lnTo>
                  <a:lnTo>
                    <a:pt x="164" y="316"/>
                  </a:lnTo>
                  <a:close/>
                  <a:moveTo>
                    <a:pt x="159" y="336"/>
                  </a:moveTo>
                  <a:lnTo>
                    <a:pt x="159" y="336"/>
                  </a:lnTo>
                  <a:lnTo>
                    <a:pt x="154" y="374"/>
                  </a:lnTo>
                  <a:lnTo>
                    <a:pt x="135" y="356"/>
                  </a:lnTo>
                  <a:lnTo>
                    <a:pt x="122" y="339"/>
                  </a:lnTo>
                  <a:lnTo>
                    <a:pt x="158" y="327"/>
                  </a:lnTo>
                  <a:lnTo>
                    <a:pt x="159" y="336"/>
                  </a:lnTo>
                  <a:close/>
                  <a:moveTo>
                    <a:pt x="167" y="358"/>
                  </a:moveTo>
                  <a:lnTo>
                    <a:pt x="167" y="358"/>
                  </a:lnTo>
                  <a:lnTo>
                    <a:pt x="182" y="398"/>
                  </a:lnTo>
                  <a:lnTo>
                    <a:pt x="162" y="382"/>
                  </a:lnTo>
                  <a:lnTo>
                    <a:pt x="167" y="358"/>
                  </a:lnTo>
                  <a:close/>
                  <a:moveTo>
                    <a:pt x="190" y="416"/>
                  </a:moveTo>
                  <a:lnTo>
                    <a:pt x="190" y="416"/>
                  </a:lnTo>
                  <a:lnTo>
                    <a:pt x="193" y="423"/>
                  </a:lnTo>
                  <a:lnTo>
                    <a:pt x="207" y="450"/>
                  </a:lnTo>
                  <a:lnTo>
                    <a:pt x="220" y="476"/>
                  </a:lnTo>
                  <a:lnTo>
                    <a:pt x="193" y="478"/>
                  </a:lnTo>
                  <a:lnTo>
                    <a:pt x="191" y="474"/>
                  </a:lnTo>
                  <a:lnTo>
                    <a:pt x="190" y="471"/>
                  </a:lnTo>
                  <a:lnTo>
                    <a:pt x="185" y="469"/>
                  </a:lnTo>
                  <a:lnTo>
                    <a:pt x="181" y="469"/>
                  </a:lnTo>
                  <a:lnTo>
                    <a:pt x="174" y="471"/>
                  </a:lnTo>
                  <a:lnTo>
                    <a:pt x="171" y="472"/>
                  </a:lnTo>
                  <a:lnTo>
                    <a:pt x="169" y="475"/>
                  </a:lnTo>
                  <a:lnTo>
                    <a:pt x="154" y="475"/>
                  </a:lnTo>
                  <a:lnTo>
                    <a:pt x="156" y="436"/>
                  </a:lnTo>
                  <a:lnTo>
                    <a:pt x="161" y="394"/>
                  </a:lnTo>
                  <a:lnTo>
                    <a:pt x="190" y="416"/>
                  </a:lnTo>
                  <a:close/>
                  <a:moveTo>
                    <a:pt x="206" y="427"/>
                  </a:moveTo>
                  <a:lnTo>
                    <a:pt x="206" y="427"/>
                  </a:lnTo>
                  <a:lnTo>
                    <a:pt x="240" y="449"/>
                  </a:lnTo>
                  <a:lnTo>
                    <a:pt x="279" y="471"/>
                  </a:lnTo>
                  <a:lnTo>
                    <a:pt x="230" y="476"/>
                  </a:lnTo>
                  <a:lnTo>
                    <a:pt x="217" y="452"/>
                  </a:lnTo>
                  <a:lnTo>
                    <a:pt x="206" y="427"/>
                  </a:lnTo>
                  <a:close/>
                  <a:moveTo>
                    <a:pt x="311" y="474"/>
                  </a:moveTo>
                  <a:lnTo>
                    <a:pt x="311" y="474"/>
                  </a:lnTo>
                  <a:lnTo>
                    <a:pt x="359" y="463"/>
                  </a:lnTo>
                  <a:lnTo>
                    <a:pt x="350" y="489"/>
                  </a:lnTo>
                  <a:lnTo>
                    <a:pt x="332" y="482"/>
                  </a:lnTo>
                  <a:lnTo>
                    <a:pt x="311" y="474"/>
                  </a:lnTo>
                  <a:close/>
                  <a:moveTo>
                    <a:pt x="369" y="462"/>
                  </a:moveTo>
                  <a:lnTo>
                    <a:pt x="369" y="462"/>
                  </a:lnTo>
                  <a:lnTo>
                    <a:pt x="381" y="458"/>
                  </a:lnTo>
                  <a:lnTo>
                    <a:pt x="391" y="498"/>
                  </a:lnTo>
                  <a:lnTo>
                    <a:pt x="376" y="495"/>
                  </a:lnTo>
                  <a:lnTo>
                    <a:pt x="359" y="491"/>
                  </a:lnTo>
                  <a:lnTo>
                    <a:pt x="369" y="462"/>
                  </a:lnTo>
                  <a:close/>
                  <a:moveTo>
                    <a:pt x="372" y="452"/>
                  </a:moveTo>
                  <a:lnTo>
                    <a:pt x="372" y="452"/>
                  </a:lnTo>
                  <a:lnTo>
                    <a:pt x="375" y="440"/>
                  </a:lnTo>
                  <a:lnTo>
                    <a:pt x="379" y="450"/>
                  </a:lnTo>
                  <a:lnTo>
                    <a:pt x="372" y="452"/>
                  </a:lnTo>
                  <a:close/>
                  <a:moveTo>
                    <a:pt x="381" y="421"/>
                  </a:moveTo>
                  <a:lnTo>
                    <a:pt x="381" y="421"/>
                  </a:lnTo>
                  <a:lnTo>
                    <a:pt x="388" y="392"/>
                  </a:lnTo>
                  <a:lnTo>
                    <a:pt x="410" y="414"/>
                  </a:lnTo>
                  <a:lnTo>
                    <a:pt x="428" y="434"/>
                  </a:lnTo>
                  <a:lnTo>
                    <a:pt x="389" y="447"/>
                  </a:lnTo>
                  <a:lnTo>
                    <a:pt x="381" y="421"/>
                  </a:lnTo>
                  <a:close/>
                  <a:moveTo>
                    <a:pt x="375" y="405"/>
                  </a:moveTo>
                  <a:lnTo>
                    <a:pt x="375" y="405"/>
                  </a:lnTo>
                  <a:lnTo>
                    <a:pt x="362" y="372"/>
                  </a:lnTo>
                  <a:lnTo>
                    <a:pt x="379" y="385"/>
                  </a:lnTo>
                  <a:lnTo>
                    <a:pt x="375" y="405"/>
                  </a:lnTo>
                  <a:close/>
                  <a:moveTo>
                    <a:pt x="149" y="241"/>
                  </a:moveTo>
                  <a:lnTo>
                    <a:pt x="149" y="241"/>
                  </a:lnTo>
                  <a:lnTo>
                    <a:pt x="154" y="239"/>
                  </a:lnTo>
                  <a:lnTo>
                    <a:pt x="156" y="236"/>
                  </a:lnTo>
                  <a:lnTo>
                    <a:pt x="158" y="232"/>
                  </a:lnTo>
                  <a:lnTo>
                    <a:pt x="159" y="228"/>
                  </a:lnTo>
                  <a:lnTo>
                    <a:pt x="158" y="223"/>
                  </a:lnTo>
                  <a:lnTo>
                    <a:pt x="158" y="220"/>
                  </a:lnTo>
                  <a:lnTo>
                    <a:pt x="155" y="217"/>
                  </a:lnTo>
                  <a:lnTo>
                    <a:pt x="152" y="216"/>
                  </a:lnTo>
                  <a:lnTo>
                    <a:pt x="154" y="197"/>
                  </a:lnTo>
                  <a:lnTo>
                    <a:pt x="156" y="183"/>
                  </a:lnTo>
                  <a:lnTo>
                    <a:pt x="159" y="175"/>
                  </a:lnTo>
                  <a:lnTo>
                    <a:pt x="162" y="171"/>
                  </a:lnTo>
                  <a:lnTo>
                    <a:pt x="167" y="167"/>
                  </a:lnTo>
                  <a:lnTo>
                    <a:pt x="171" y="164"/>
                  </a:lnTo>
                  <a:lnTo>
                    <a:pt x="178" y="161"/>
                  </a:lnTo>
                  <a:lnTo>
                    <a:pt x="187" y="162"/>
                  </a:lnTo>
                  <a:lnTo>
                    <a:pt x="197" y="165"/>
                  </a:lnTo>
                  <a:lnTo>
                    <a:pt x="207" y="170"/>
                  </a:lnTo>
                  <a:lnTo>
                    <a:pt x="190" y="217"/>
                  </a:lnTo>
                  <a:lnTo>
                    <a:pt x="175" y="271"/>
                  </a:lnTo>
                  <a:lnTo>
                    <a:pt x="154" y="268"/>
                  </a:lnTo>
                  <a:lnTo>
                    <a:pt x="149" y="241"/>
                  </a:lnTo>
                  <a:close/>
                  <a:moveTo>
                    <a:pt x="106" y="287"/>
                  </a:moveTo>
                  <a:lnTo>
                    <a:pt x="106" y="287"/>
                  </a:lnTo>
                  <a:lnTo>
                    <a:pt x="107" y="284"/>
                  </a:lnTo>
                  <a:lnTo>
                    <a:pt x="112" y="281"/>
                  </a:lnTo>
                  <a:lnTo>
                    <a:pt x="120" y="277"/>
                  </a:lnTo>
                  <a:lnTo>
                    <a:pt x="130" y="274"/>
                  </a:lnTo>
                  <a:lnTo>
                    <a:pt x="145" y="274"/>
                  </a:lnTo>
                  <a:lnTo>
                    <a:pt x="149" y="296"/>
                  </a:lnTo>
                  <a:lnTo>
                    <a:pt x="155" y="319"/>
                  </a:lnTo>
                  <a:lnTo>
                    <a:pt x="116" y="332"/>
                  </a:lnTo>
                  <a:lnTo>
                    <a:pt x="109" y="319"/>
                  </a:lnTo>
                  <a:lnTo>
                    <a:pt x="103" y="306"/>
                  </a:lnTo>
                  <a:lnTo>
                    <a:pt x="103" y="301"/>
                  </a:lnTo>
                  <a:lnTo>
                    <a:pt x="103" y="296"/>
                  </a:lnTo>
                  <a:lnTo>
                    <a:pt x="103" y="291"/>
                  </a:lnTo>
                  <a:lnTo>
                    <a:pt x="106" y="287"/>
                  </a:lnTo>
                  <a:close/>
                  <a:moveTo>
                    <a:pt x="12" y="426"/>
                  </a:moveTo>
                  <a:lnTo>
                    <a:pt x="12" y="426"/>
                  </a:lnTo>
                  <a:lnTo>
                    <a:pt x="12" y="420"/>
                  </a:lnTo>
                  <a:lnTo>
                    <a:pt x="13" y="416"/>
                  </a:lnTo>
                  <a:lnTo>
                    <a:pt x="18" y="404"/>
                  </a:lnTo>
                  <a:lnTo>
                    <a:pt x="26" y="394"/>
                  </a:lnTo>
                  <a:lnTo>
                    <a:pt x="36" y="382"/>
                  </a:lnTo>
                  <a:lnTo>
                    <a:pt x="52" y="372"/>
                  </a:lnTo>
                  <a:lnTo>
                    <a:pt x="70" y="362"/>
                  </a:lnTo>
                  <a:lnTo>
                    <a:pt x="90" y="352"/>
                  </a:lnTo>
                  <a:lnTo>
                    <a:pt x="112" y="342"/>
                  </a:lnTo>
                  <a:lnTo>
                    <a:pt x="129" y="364"/>
                  </a:lnTo>
                  <a:lnTo>
                    <a:pt x="151" y="384"/>
                  </a:lnTo>
                  <a:lnTo>
                    <a:pt x="145" y="430"/>
                  </a:lnTo>
                  <a:lnTo>
                    <a:pt x="142" y="475"/>
                  </a:lnTo>
                  <a:lnTo>
                    <a:pt x="114" y="472"/>
                  </a:lnTo>
                  <a:lnTo>
                    <a:pt x="91" y="469"/>
                  </a:lnTo>
                  <a:lnTo>
                    <a:pt x="70" y="465"/>
                  </a:lnTo>
                  <a:lnTo>
                    <a:pt x="51" y="459"/>
                  </a:lnTo>
                  <a:lnTo>
                    <a:pt x="35" y="453"/>
                  </a:lnTo>
                  <a:lnTo>
                    <a:pt x="23" y="445"/>
                  </a:lnTo>
                  <a:lnTo>
                    <a:pt x="19" y="440"/>
                  </a:lnTo>
                  <a:lnTo>
                    <a:pt x="16" y="436"/>
                  </a:lnTo>
                  <a:lnTo>
                    <a:pt x="13" y="430"/>
                  </a:lnTo>
                  <a:lnTo>
                    <a:pt x="12" y="426"/>
                  </a:lnTo>
                  <a:close/>
                  <a:moveTo>
                    <a:pt x="210" y="685"/>
                  </a:moveTo>
                  <a:lnTo>
                    <a:pt x="210" y="685"/>
                  </a:lnTo>
                  <a:lnTo>
                    <a:pt x="203" y="683"/>
                  </a:lnTo>
                  <a:lnTo>
                    <a:pt x="196" y="680"/>
                  </a:lnTo>
                  <a:lnTo>
                    <a:pt x="188" y="675"/>
                  </a:lnTo>
                  <a:lnTo>
                    <a:pt x="182" y="669"/>
                  </a:lnTo>
                  <a:lnTo>
                    <a:pt x="177" y="660"/>
                  </a:lnTo>
                  <a:lnTo>
                    <a:pt x="172" y="650"/>
                  </a:lnTo>
                  <a:lnTo>
                    <a:pt x="168" y="640"/>
                  </a:lnTo>
                  <a:lnTo>
                    <a:pt x="164" y="627"/>
                  </a:lnTo>
                  <a:lnTo>
                    <a:pt x="158" y="599"/>
                  </a:lnTo>
                  <a:lnTo>
                    <a:pt x="154" y="566"/>
                  </a:lnTo>
                  <a:lnTo>
                    <a:pt x="152" y="530"/>
                  </a:lnTo>
                  <a:lnTo>
                    <a:pt x="152" y="489"/>
                  </a:lnTo>
                  <a:lnTo>
                    <a:pt x="169" y="489"/>
                  </a:lnTo>
                  <a:lnTo>
                    <a:pt x="172" y="492"/>
                  </a:lnTo>
                  <a:lnTo>
                    <a:pt x="175" y="494"/>
                  </a:lnTo>
                  <a:lnTo>
                    <a:pt x="181" y="495"/>
                  </a:lnTo>
                  <a:lnTo>
                    <a:pt x="185" y="495"/>
                  </a:lnTo>
                  <a:lnTo>
                    <a:pt x="190" y="492"/>
                  </a:lnTo>
                  <a:lnTo>
                    <a:pt x="193" y="489"/>
                  </a:lnTo>
                  <a:lnTo>
                    <a:pt x="193" y="485"/>
                  </a:lnTo>
                  <a:lnTo>
                    <a:pt x="224" y="485"/>
                  </a:lnTo>
                  <a:lnTo>
                    <a:pt x="245" y="517"/>
                  </a:lnTo>
                  <a:lnTo>
                    <a:pt x="265" y="547"/>
                  </a:lnTo>
                  <a:lnTo>
                    <a:pt x="285" y="573"/>
                  </a:lnTo>
                  <a:lnTo>
                    <a:pt x="305" y="595"/>
                  </a:lnTo>
                  <a:lnTo>
                    <a:pt x="294" y="615"/>
                  </a:lnTo>
                  <a:lnTo>
                    <a:pt x="281" y="634"/>
                  </a:lnTo>
                  <a:lnTo>
                    <a:pt x="269" y="650"/>
                  </a:lnTo>
                  <a:lnTo>
                    <a:pt x="256" y="663"/>
                  </a:lnTo>
                  <a:lnTo>
                    <a:pt x="245" y="673"/>
                  </a:lnTo>
                  <a:lnTo>
                    <a:pt x="233" y="680"/>
                  </a:lnTo>
                  <a:lnTo>
                    <a:pt x="220" y="683"/>
                  </a:lnTo>
                  <a:lnTo>
                    <a:pt x="210" y="685"/>
                  </a:lnTo>
                  <a:close/>
                  <a:moveTo>
                    <a:pt x="376" y="617"/>
                  </a:moveTo>
                  <a:lnTo>
                    <a:pt x="376" y="617"/>
                  </a:lnTo>
                  <a:lnTo>
                    <a:pt x="371" y="618"/>
                  </a:lnTo>
                  <a:lnTo>
                    <a:pt x="363" y="620"/>
                  </a:lnTo>
                  <a:lnTo>
                    <a:pt x="358" y="618"/>
                  </a:lnTo>
                  <a:lnTo>
                    <a:pt x="349" y="615"/>
                  </a:lnTo>
                  <a:lnTo>
                    <a:pt x="342" y="611"/>
                  </a:lnTo>
                  <a:lnTo>
                    <a:pt x="333" y="607"/>
                  </a:lnTo>
                  <a:lnTo>
                    <a:pt x="316" y="592"/>
                  </a:lnTo>
                  <a:lnTo>
                    <a:pt x="327" y="572"/>
                  </a:lnTo>
                  <a:lnTo>
                    <a:pt x="337" y="550"/>
                  </a:lnTo>
                  <a:lnTo>
                    <a:pt x="356" y="501"/>
                  </a:lnTo>
                  <a:lnTo>
                    <a:pt x="375" y="507"/>
                  </a:lnTo>
                  <a:lnTo>
                    <a:pt x="394" y="510"/>
                  </a:lnTo>
                  <a:lnTo>
                    <a:pt x="397" y="530"/>
                  </a:lnTo>
                  <a:lnTo>
                    <a:pt x="398" y="549"/>
                  </a:lnTo>
                  <a:lnTo>
                    <a:pt x="398" y="566"/>
                  </a:lnTo>
                  <a:lnTo>
                    <a:pt x="397" y="581"/>
                  </a:lnTo>
                  <a:lnTo>
                    <a:pt x="394" y="594"/>
                  </a:lnTo>
                  <a:lnTo>
                    <a:pt x="389" y="604"/>
                  </a:lnTo>
                  <a:lnTo>
                    <a:pt x="384" y="612"/>
                  </a:lnTo>
                  <a:lnTo>
                    <a:pt x="376" y="617"/>
                  </a:lnTo>
                  <a:close/>
                  <a:moveTo>
                    <a:pt x="444" y="466"/>
                  </a:moveTo>
                  <a:lnTo>
                    <a:pt x="444" y="466"/>
                  </a:lnTo>
                  <a:lnTo>
                    <a:pt x="443" y="468"/>
                  </a:lnTo>
                  <a:lnTo>
                    <a:pt x="440" y="471"/>
                  </a:lnTo>
                  <a:lnTo>
                    <a:pt x="439" y="474"/>
                  </a:lnTo>
                  <a:lnTo>
                    <a:pt x="439" y="478"/>
                  </a:lnTo>
                  <a:lnTo>
                    <a:pt x="440" y="484"/>
                  </a:lnTo>
                  <a:lnTo>
                    <a:pt x="443" y="488"/>
                  </a:lnTo>
                  <a:lnTo>
                    <a:pt x="440" y="491"/>
                  </a:lnTo>
                  <a:lnTo>
                    <a:pt x="437" y="494"/>
                  </a:lnTo>
                  <a:lnTo>
                    <a:pt x="427" y="498"/>
                  </a:lnTo>
                  <a:lnTo>
                    <a:pt x="415" y="500"/>
                  </a:lnTo>
                  <a:lnTo>
                    <a:pt x="401" y="500"/>
                  </a:lnTo>
                  <a:lnTo>
                    <a:pt x="397" y="478"/>
                  </a:lnTo>
                  <a:lnTo>
                    <a:pt x="391" y="455"/>
                  </a:lnTo>
                  <a:lnTo>
                    <a:pt x="433" y="442"/>
                  </a:lnTo>
                  <a:lnTo>
                    <a:pt x="440" y="455"/>
                  </a:lnTo>
                  <a:lnTo>
                    <a:pt x="444" y="466"/>
                  </a:lnTo>
                  <a:close/>
                  <a:moveTo>
                    <a:pt x="436" y="432"/>
                  </a:moveTo>
                  <a:lnTo>
                    <a:pt x="436" y="432"/>
                  </a:lnTo>
                  <a:lnTo>
                    <a:pt x="427" y="420"/>
                  </a:lnTo>
                  <a:lnTo>
                    <a:pt x="415" y="408"/>
                  </a:lnTo>
                  <a:lnTo>
                    <a:pt x="389" y="384"/>
                  </a:lnTo>
                  <a:lnTo>
                    <a:pt x="392" y="371"/>
                  </a:lnTo>
                  <a:lnTo>
                    <a:pt x="400" y="333"/>
                  </a:lnTo>
                  <a:lnTo>
                    <a:pt x="405" y="296"/>
                  </a:lnTo>
                  <a:lnTo>
                    <a:pt x="433" y="298"/>
                  </a:lnTo>
                  <a:lnTo>
                    <a:pt x="457" y="301"/>
                  </a:lnTo>
                  <a:lnTo>
                    <a:pt x="479" y="306"/>
                  </a:lnTo>
                  <a:lnTo>
                    <a:pt x="498" y="313"/>
                  </a:lnTo>
                  <a:lnTo>
                    <a:pt x="514" y="320"/>
                  </a:lnTo>
                  <a:lnTo>
                    <a:pt x="525" y="327"/>
                  </a:lnTo>
                  <a:lnTo>
                    <a:pt x="530" y="333"/>
                  </a:lnTo>
                  <a:lnTo>
                    <a:pt x="533" y="337"/>
                  </a:lnTo>
                  <a:lnTo>
                    <a:pt x="536" y="343"/>
                  </a:lnTo>
                  <a:lnTo>
                    <a:pt x="537" y="348"/>
                  </a:lnTo>
                  <a:lnTo>
                    <a:pt x="537" y="353"/>
                  </a:lnTo>
                  <a:lnTo>
                    <a:pt x="536" y="359"/>
                  </a:lnTo>
                  <a:lnTo>
                    <a:pt x="531" y="369"/>
                  </a:lnTo>
                  <a:lnTo>
                    <a:pt x="524" y="381"/>
                  </a:lnTo>
                  <a:lnTo>
                    <a:pt x="512" y="391"/>
                  </a:lnTo>
                  <a:lnTo>
                    <a:pt x="496" y="401"/>
                  </a:lnTo>
                  <a:lnTo>
                    <a:pt x="479" y="413"/>
                  </a:lnTo>
                  <a:lnTo>
                    <a:pt x="459" y="421"/>
                  </a:lnTo>
                  <a:lnTo>
                    <a:pt x="436" y="4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3091"/>
            <p:cNvSpPr>
              <a:spLocks noChangeAspect="1"/>
            </p:cNvSpPr>
            <p:nvPr/>
          </p:nvSpPr>
          <p:spPr bwMode="auto">
            <a:xfrm>
              <a:off x="3008" y="3931"/>
              <a:ext cx="12" cy="12"/>
            </a:xfrm>
            <a:custGeom>
              <a:avLst/>
              <a:gdLst>
                <a:gd name="T0" fmla="*/ 0 w 37"/>
                <a:gd name="T1" fmla="*/ 0 h 36"/>
                <a:gd name="T2" fmla="*/ 0 w 37"/>
                <a:gd name="T3" fmla="*/ 0 h 36"/>
                <a:gd name="T4" fmla="*/ 0 w 37"/>
                <a:gd name="T5" fmla="*/ 0 h 36"/>
                <a:gd name="T6" fmla="*/ 0 w 37"/>
                <a:gd name="T7" fmla="*/ 0 h 36"/>
                <a:gd name="T8" fmla="*/ 0 w 37"/>
                <a:gd name="T9" fmla="*/ 0 h 36"/>
                <a:gd name="T10" fmla="*/ 0 w 37"/>
                <a:gd name="T11" fmla="*/ 0 h 36"/>
                <a:gd name="T12" fmla="*/ 0 w 37"/>
                <a:gd name="T13" fmla="*/ 0 h 36"/>
                <a:gd name="T14" fmla="*/ 0 w 37"/>
                <a:gd name="T15" fmla="*/ 0 h 36"/>
                <a:gd name="T16" fmla="*/ 0 w 37"/>
                <a:gd name="T17" fmla="*/ 0 h 36"/>
                <a:gd name="T18" fmla="*/ 0 w 37"/>
                <a:gd name="T19" fmla="*/ 0 h 36"/>
                <a:gd name="T20" fmla="*/ 0 w 37"/>
                <a:gd name="T21" fmla="*/ 0 h 36"/>
                <a:gd name="T22" fmla="*/ 0 w 37"/>
                <a:gd name="T23" fmla="*/ 0 h 36"/>
                <a:gd name="T24" fmla="*/ 0 w 37"/>
                <a:gd name="T25" fmla="*/ 0 h 36"/>
                <a:gd name="T26" fmla="*/ 0 w 37"/>
                <a:gd name="T27" fmla="*/ 0 h 36"/>
                <a:gd name="T28" fmla="*/ 0 w 37"/>
                <a:gd name="T29" fmla="*/ 0 h 36"/>
                <a:gd name="T30" fmla="*/ 0 w 37"/>
                <a:gd name="T31" fmla="*/ 0 h 36"/>
                <a:gd name="T32" fmla="*/ 0 w 37"/>
                <a:gd name="T33" fmla="*/ 0 h 36"/>
                <a:gd name="T34" fmla="*/ 0 w 37"/>
                <a:gd name="T35" fmla="*/ 0 h 36"/>
                <a:gd name="T36" fmla="*/ 0 w 37"/>
                <a:gd name="T37" fmla="*/ 0 h 36"/>
                <a:gd name="T38" fmla="*/ 0 w 37"/>
                <a:gd name="T39" fmla="*/ 0 h 36"/>
                <a:gd name="T40" fmla="*/ 0 w 37"/>
                <a:gd name="T41" fmla="*/ 0 h 36"/>
                <a:gd name="T42" fmla="*/ 0 w 37"/>
                <a:gd name="T43" fmla="*/ 0 h 36"/>
                <a:gd name="T44" fmla="*/ 0 w 37"/>
                <a:gd name="T45" fmla="*/ 0 h 36"/>
                <a:gd name="T46" fmla="*/ 0 w 37"/>
                <a:gd name="T47" fmla="*/ 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 h="36">
                  <a:moveTo>
                    <a:pt x="0" y="18"/>
                  </a:moveTo>
                  <a:lnTo>
                    <a:pt x="0" y="18"/>
                  </a:lnTo>
                  <a:lnTo>
                    <a:pt x="1" y="24"/>
                  </a:lnTo>
                  <a:lnTo>
                    <a:pt x="5" y="30"/>
                  </a:lnTo>
                  <a:lnTo>
                    <a:pt x="11" y="34"/>
                  </a:lnTo>
                  <a:lnTo>
                    <a:pt x="19" y="36"/>
                  </a:lnTo>
                  <a:lnTo>
                    <a:pt x="26" y="34"/>
                  </a:lnTo>
                  <a:lnTo>
                    <a:pt x="32" y="30"/>
                  </a:lnTo>
                  <a:lnTo>
                    <a:pt x="36" y="24"/>
                  </a:lnTo>
                  <a:lnTo>
                    <a:pt x="37" y="18"/>
                  </a:lnTo>
                  <a:lnTo>
                    <a:pt x="36" y="11"/>
                  </a:lnTo>
                  <a:lnTo>
                    <a:pt x="32" y="5"/>
                  </a:lnTo>
                  <a:lnTo>
                    <a:pt x="26" y="1"/>
                  </a:lnTo>
                  <a:lnTo>
                    <a:pt x="19" y="0"/>
                  </a:lnTo>
                  <a:lnTo>
                    <a:pt x="11" y="1"/>
                  </a:lnTo>
                  <a:lnTo>
                    <a:pt x="5" y="5"/>
                  </a:lnTo>
                  <a:lnTo>
                    <a:pt x="1" y="11"/>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3092"/>
            <p:cNvSpPr>
              <a:spLocks noChangeAspect="1"/>
            </p:cNvSpPr>
            <p:nvPr/>
          </p:nvSpPr>
          <p:spPr bwMode="auto">
            <a:xfrm>
              <a:off x="3226" y="3881"/>
              <a:ext cx="23" cy="116"/>
            </a:xfrm>
            <a:custGeom>
              <a:avLst/>
              <a:gdLst>
                <a:gd name="T0" fmla="*/ 0 w 69"/>
                <a:gd name="T1" fmla="*/ 0 h 347"/>
                <a:gd name="T2" fmla="*/ 0 w 69"/>
                <a:gd name="T3" fmla="*/ 0 h 347"/>
                <a:gd name="T4" fmla="*/ 0 w 69"/>
                <a:gd name="T5" fmla="*/ 0 h 347"/>
                <a:gd name="T6" fmla="*/ 0 w 69"/>
                <a:gd name="T7" fmla="*/ 0 h 347"/>
                <a:gd name="T8" fmla="*/ 0 w 69"/>
                <a:gd name="T9" fmla="*/ 0 h 347"/>
                <a:gd name="T10" fmla="*/ 0 w 69"/>
                <a:gd name="T11" fmla="*/ 0 h 347"/>
                <a:gd name="T12" fmla="*/ 0 w 69"/>
                <a:gd name="T13" fmla="*/ 0 h 3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347">
                  <a:moveTo>
                    <a:pt x="0" y="347"/>
                  </a:moveTo>
                  <a:lnTo>
                    <a:pt x="0" y="0"/>
                  </a:lnTo>
                  <a:lnTo>
                    <a:pt x="69" y="0"/>
                  </a:lnTo>
                  <a:lnTo>
                    <a:pt x="69" y="347"/>
                  </a:lnTo>
                  <a:lnTo>
                    <a:pt x="0" y="3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3093"/>
            <p:cNvSpPr>
              <a:spLocks noChangeAspect="1" noEditPoints="1"/>
            </p:cNvSpPr>
            <p:nvPr/>
          </p:nvSpPr>
          <p:spPr bwMode="auto">
            <a:xfrm>
              <a:off x="3279" y="3881"/>
              <a:ext cx="116" cy="116"/>
            </a:xfrm>
            <a:custGeom>
              <a:avLst/>
              <a:gdLst>
                <a:gd name="T0" fmla="*/ 0 w 349"/>
                <a:gd name="T1" fmla="*/ 0 h 347"/>
                <a:gd name="T2" fmla="*/ 0 w 349"/>
                <a:gd name="T3" fmla="*/ 0 h 347"/>
                <a:gd name="T4" fmla="*/ 0 w 349"/>
                <a:gd name="T5" fmla="*/ 0 h 347"/>
                <a:gd name="T6" fmla="*/ 0 w 349"/>
                <a:gd name="T7" fmla="*/ 0 h 347"/>
                <a:gd name="T8" fmla="*/ 0 w 349"/>
                <a:gd name="T9" fmla="*/ 0 h 347"/>
                <a:gd name="T10" fmla="*/ 0 w 349"/>
                <a:gd name="T11" fmla="*/ 0 h 347"/>
                <a:gd name="T12" fmla="*/ 0 w 349"/>
                <a:gd name="T13" fmla="*/ 0 h 347"/>
                <a:gd name="T14" fmla="*/ 0 w 349"/>
                <a:gd name="T15" fmla="*/ 0 h 347"/>
                <a:gd name="T16" fmla="*/ 0 w 349"/>
                <a:gd name="T17" fmla="*/ 0 h 347"/>
                <a:gd name="T18" fmla="*/ 0 w 349"/>
                <a:gd name="T19" fmla="*/ 0 h 347"/>
                <a:gd name="T20" fmla="*/ 0 w 349"/>
                <a:gd name="T21" fmla="*/ 0 h 347"/>
                <a:gd name="T22" fmla="*/ 0 w 349"/>
                <a:gd name="T23" fmla="*/ 0 h 347"/>
                <a:gd name="T24" fmla="*/ 0 w 349"/>
                <a:gd name="T25" fmla="*/ 0 h 347"/>
                <a:gd name="T26" fmla="*/ 0 w 349"/>
                <a:gd name="T27" fmla="*/ 0 h 347"/>
                <a:gd name="T28" fmla="*/ 0 w 349"/>
                <a:gd name="T29" fmla="*/ 0 h 347"/>
                <a:gd name="T30" fmla="*/ 0 w 349"/>
                <a:gd name="T31" fmla="*/ 0 h 347"/>
                <a:gd name="T32" fmla="*/ 0 w 349"/>
                <a:gd name="T33" fmla="*/ 0 h 3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9" h="347">
                  <a:moveTo>
                    <a:pt x="349" y="347"/>
                  </a:moveTo>
                  <a:lnTo>
                    <a:pt x="272" y="347"/>
                  </a:lnTo>
                  <a:lnTo>
                    <a:pt x="242" y="268"/>
                  </a:lnTo>
                  <a:lnTo>
                    <a:pt x="103" y="268"/>
                  </a:lnTo>
                  <a:lnTo>
                    <a:pt x="74" y="347"/>
                  </a:lnTo>
                  <a:lnTo>
                    <a:pt x="0" y="347"/>
                  </a:lnTo>
                  <a:lnTo>
                    <a:pt x="136" y="0"/>
                  </a:lnTo>
                  <a:lnTo>
                    <a:pt x="210" y="0"/>
                  </a:lnTo>
                  <a:lnTo>
                    <a:pt x="349" y="347"/>
                  </a:lnTo>
                  <a:close/>
                  <a:moveTo>
                    <a:pt x="220" y="210"/>
                  </a:moveTo>
                  <a:lnTo>
                    <a:pt x="173" y="81"/>
                  </a:lnTo>
                  <a:lnTo>
                    <a:pt x="125" y="210"/>
                  </a:lnTo>
                  <a:lnTo>
                    <a:pt x="220" y="2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3094"/>
            <p:cNvSpPr>
              <a:spLocks noChangeAspect="1"/>
            </p:cNvSpPr>
            <p:nvPr/>
          </p:nvSpPr>
          <p:spPr bwMode="auto">
            <a:xfrm>
              <a:off x="3428" y="3881"/>
              <a:ext cx="87" cy="116"/>
            </a:xfrm>
            <a:custGeom>
              <a:avLst/>
              <a:gdLst>
                <a:gd name="T0" fmla="*/ 0 w 263"/>
                <a:gd name="T1" fmla="*/ 0 h 347"/>
                <a:gd name="T2" fmla="*/ 0 w 263"/>
                <a:gd name="T3" fmla="*/ 0 h 347"/>
                <a:gd name="T4" fmla="*/ 0 w 263"/>
                <a:gd name="T5" fmla="*/ 0 h 347"/>
                <a:gd name="T6" fmla="*/ 0 w 263"/>
                <a:gd name="T7" fmla="*/ 0 h 347"/>
                <a:gd name="T8" fmla="*/ 0 w 263"/>
                <a:gd name="T9" fmla="*/ 0 h 347"/>
                <a:gd name="T10" fmla="*/ 0 w 263"/>
                <a:gd name="T11" fmla="*/ 0 h 347"/>
                <a:gd name="T12" fmla="*/ 0 w 263"/>
                <a:gd name="T13" fmla="*/ 0 h 347"/>
                <a:gd name="T14" fmla="*/ 0 w 263"/>
                <a:gd name="T15" fmla="*/ 0 h 347"/>
                <a:gd name="T16" fmla="*/ 0 w 263"/>
                <a:gd name="T17" fmla="*/ 0 h 347"/>
                <a:gd name="T18" fmla="*/ 0 w 263"/>
                <a:gd name="T19" fmla="*/ 0 h 347"/>
                <a:gd name="T20" fmla="*/ 0 w 263"/>
                <a:gd name="T21" fmla="*/ 0 h 347"/>
                <a:gd name="T22" fmla="*/ 0 w 263"/>
                <a:gd name="T23" fmla="*/ 0 h 347"/>
                <a:gd name="T24" fmla="*/ 0 w 263"/>
                <a:gd name="T25" fmla="*/ 0 h 347"/>
                <a:gd name="T26" fmla="*/ 0 w 263"/>
                <a:gd name="T27" fmla="*/ 0 h 347"/>
                <a:gd name="T28" fmla="*/ 0 w 263"/>
                <a:gd name="T29" fmla="*/ 0 h 3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3" h="347">
                  <a:moveTo>
                    <a:pt x="0" y="347"/>
                  </a:moveTo>
                  <a:lnTo>
                    <a:pt x="0" y="0"/>
                  </a:lnTo>
                  <a:lnTo>
                    <a:pt x="258" y="0"/>
                  </a:lnTo>
                  <a:lnTo>
                    <a:pt x="258" y="58"/>
                  </a:lnTo>
                  <a:lnTo>
                    <a:pt x="69" y="58"/>
                  </a:lnTo>
                  <a:lnTo>
                    <a:pt x="69" y="135"/>
                  </a:lnTo>
                  <a:lnTo>
                    <a:pt x="245" y="135"/>
                  </a:lnTo>
                  <a:lnTo>
                    <a:pt x="245" y="194"/>
                  </a:lnTo>
                  <a:lnTo>
                    <a:pt x="69" y="194"/>
                  </a:lnTo>
                  <a:lnTo>
                    <a:pt x="69" y="288"/>
                  </a:lnTo>
                  <a:lnTo>
                    <a:pt x="263" y="288"/>
                  </a:lnTo>
                  <a:lnTo>
                    <a:pt x="263" y="347"/>
                  </a:lnTo>
                  <a:lnTo>
                    <a:pt x="0" y="3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3095"/>
            <p:cNvSpPr>
              <a:spLocks noChangeAspect="1" noEditPoints="1"/>
            </p:cNvSpPr>
            <p:nvPr/>
          </p:nvSpPr>
          <p:spPr bwMode="auto">
            <a:xfrm>
              <a:off x="3543" y="3881"/>
              <a:ext cx="117" cy="116"/>
            </a:xfrm>
            <a:custGeom>
              <a:avLst/>
              <a:gdLst>
                <a:gd name="T0" fmla="*/ 0 w 349"/>
                <a:gd name="T1" fmla="*/ 0 h 347"/>
                <a:gd name="T2" fmla="*/ 0 w 349"/>
                <a:gd name="T3" fmla="*/ 0 h 347"/>
                <a:gd name="T4" fmla="*/ 0 w 349"/>
                <a:gd name="T5" fmla="*/ 0 h 347"/>
                <a:gd name="T6" fmla="*/ 0 w 349"/>
                <a:gd name="T7" fmla="*/ 0 h 347"/>
                <a:gd name="T8" fmla="*/ 0 w 349"/>
                <a:gd name="T9" fmla="*/ 0 h 347"/>
                <a:gd name="T10" fmla="*/ 0 w 349"/>
                <a:gd name="T11" fmla="*/ 0 h 347"/>
                <a:gd name="T12" fmla="*/ 0 w 349"/>
                <a:gd name="T13" fmla="*/ 0 h 347"/>
                <a:gd name="T14" fmla="*/ 0 w 349"/>
                <a:gd name="T15" fmla="*/ 0 h 347"/>
                <a:gd name="T16" fmla="*/ 0 w 349"/>
                <a:gd name="T17" fmla="*/ 0 h 347"/>
                <a:gd name="T18" fmla="*/ 0 w 349"/>
                <a:gd name="T19" fmla="*/ 0 h 347"/>
                <a:gd name="T20" fmla="*/ 0 w 349"/>
                <a:gd name="T21" fmla="*/ 0 h 347"/>
                <a:gd name="T22" fmla="*/ 0 w 349"/>
                <a:gd name="T23" fmla="*/ 0 h 347"/>
                <a:gd name="T24" fmla="*/ 0 w 349"/>
                <a:gd name="T25" fmla="*/ 0 h 347"/>
                <a:gd name="T26" fmla="*/ 0 w 349"/>
                <a:gd name="T27" fmla="*/ 0 h 347"/>
                <a:gd name="T28" fmla="*/ 0 w 349"/>
                <a:gd name="T29" fmla="*/ 0 h 347"/>
                <a:gd name="T30" fmla="*/ 0 w 349"/>
                <a:gd name="T31" fmla="*/ 0 h 347"/>
                <a:gd name="T32" fmla="*/ 0 w 349"/>
                <a:gd name="T33" fmla="*/ 0 h 3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9" h="347">
                  <a:moveTo>
                    <a:pt x="349" y="347"/>
                  </a:moveTo>
                  <a:lnTo>
                    <a:pt x="272" y="347"/>
                  </a:lnTo>
                  <a:lnTo>
                    <a:pt x="243" y="268"/>
                  </a:lnTo>
                  <a:lnTo>
                    <a:pt x="105" y="268"/>
                  </a:lnTo>
                  <a:lnTo>
                    <a:pt x="76" y="347"/>
                  </a:lnTo>
                  <a:lnTo>
                    <a:pt x="0" y="347"/>
                  </a:lnTo>
                  <a:lnTo>
                    <a:pt x="136" y="0"/>
                  </a:lnTo>
                  <a:lnTo>
                    <a:pt x="212" y="0"/>
                  </a:lnTo>
                  <a:lnTo>
                    <a:pt x="349" y="347"/>
                  </a:lnTo>
                  <a:close/>
                  <a:moveTo>
                    <a:pt x="220" y="210"/>
                  </a:moveTo>
                  <a:lnTo>
                    <a:pt x="173" y="81"/>
                  </a:lnTo>
                  <a:lnTo>
                    <a:pt x="126" y="210"/>
                  </a:lnTo>
                  <a:lnTo>
                    <a:pt x="220" y="2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27" name="Picture 309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hidden">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097"/>
          <p:cNvSpPr>
            <a:spLocks noGrp="1" noChangeArrowheads="1"/>
          </p:cNvSpPr>
          <p:nvPr>
            <p:ph type="title"/>
          </p:nvPr>
        </p:nvSpPr>
        <p:spPr bwMode="auto">
          <a:xfrm>
            <a:off x="282575" y="98425"/>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1029" name="Rectangle 3098"/>
          <p:cNvSpPr>
            <a:spLocks noGrp="1" noChangeArrowheads="1"/>
          </p:cNvSpPr>
          <p:nvPr>
            <p:ph type="body" idx="1"/>
          </p:nvPr>
        </p:nvSpPr>
        <p:spPr bwMode="auto">
          <a:xfrm>
            <a:off x="282575" y="1524000"/>
            <a:ext cx="859313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4844" name="Rectangle 3100"/>
          <p:cNvSpPr>
            <a:spLocks noGrp="1" noChangeArrowheads="1"/>
          </p:cNvSpPr>
          <p:nvPr>
            <p:ph type="ftr" sz="quarter" idx="3"/>
          </p:nvPr>
        </p:nvSpPr>
        <p:spPr bwMode="auto">
          <a:xfrm>
            <a:off x="2209800" y="6400800"/>
            <a:ext cx="6113463"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kumimoji="0" sz="1200" b="1">
                <a:solidFill>
                  <a:srgbClr val="D5D7D8"/>
                </a:solidFill>
              </a:defRPr>
            </a:lvl1pPr>
          </a:lstStyle>
          <a:p>
            <a:pPr>
              <a:defRPr/>
            </a:pPr>
            <a:endParaRPr lang="en-GB"/>
          </a:p>
        </p:txBody>
      </p:sp>
      <p:sp>
        <p:nvSpPr>
          <p:cNvPr id="34845" name="Rectangle 3101"/>
          <p:cNvSpPr>
            <a:spLocks noGrp="1" noChangeArrowheads="1"/>
          </p:cNvSpPr>
          <p:nvPr>
            <p:ph type="sldNum" sz="quarter" idx="4"/>
          </p:nvPr>
        </p:nvSpPr>
        <p:spPr bwMode="auto">
          <a:xfrm>
            <a:off x="8382000" y="6400800"/>
            <a:ext cx="50958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kumimoji="0" sz="1200" b="1">
                <a:solidFill>
                  <a:srgbClr val="D5D7D8"/>
                </a:solidFill>
              </a:defRPr>
            </a:lvl1pPr>
          </a:lstStyle>
          <a:p>
            <a:pPr>
              <a:defRPr/>
            </a:pPr>
            <a:fld id="{179BA0F0-5BA6-4142-A1D4-2942D013A2B4}"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39"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41" r:id="rId12"/>
  </p:sldLayoutIdLst>
  <p:transition/>
  <p:hf hdr="0" ftr="0" dt="0"/>
  <p:txStyles>
    <p:titleStyle>
      <a:lvl1pPr algn="l" rtl="0" eaLnBrk="0" fontAlgn="base" hangingPunct="0">
        <a:spcBef>
          <a:spcPct val="20000"/>
        </a:spcBef>
        <a:spcAft>
          <a:spcPct val="0"/>
        </a:spcAft>
        <a:defRPr sz="3600" b="1">
          <a:solidFill>
            <a:srgbClr val="CCECFF"/>
          </a:solidFill>
          <a:latin typeface="+mj-lt"/>
          <a:ea typeface="+mj-ea"/>
          <a:cs typeface="+mj-cs"/>
        </a:defRPr>
      </a:lvl1pPr>
      <a:lvl2pPr algn="l" rtl="0" eaLnBrk="0" fontAlgn="base" hangingPunct="0">
        <a:spcBef>
          <a:spcPct val="20000"/>
        </a:spcBef>
        <a:spcAft>
          <a:spcPct val="0"/>
        </a:spcAft>
        <a:defRPr sz="3600" b="1">
          <a:solidFill>
            <a:srgbClr val="CCECFF"/>
          </a:solidFill>
          <a:latin typeface="Arial" charset="0"/>
        </a:defRPr>
      </a:lvl2pPr>
      <a:lvl3pPr algn="l" rtl="0" eaLnBrk="0" fontAlgn="base" hangingPunct="0">
        <a:spcBef>
          <a:spcPct val="20000"/>
        </a:spcBef>
        <a:spcAft>
          <a:spcPct val="0"/>
        </a:spcAft>
        <a:defRPr sz="3600" b="1">
          <a:solidFill>
            <a:srgbClr val="CCECFF"/>
          </a:solidFill>
          <a:latin typeface="Arial" charset="0"/>
        </a:defRPr>
      </a:lvl3pPr>
      <a:lvl4pPr algn="l" rtl="0" eaLnBrk="0" fontAlgn="base" hangingPunct="0">
        <a:spcBef>
          <a:spcPct val="20000"/>
        </a:spcBef>
        <a:spcAft>
          <a:spcPct val="0"/>
        </a:spcAft>
        <a:defRPr sz="3600" b="1">
          <a:solidFill>
            <a:srgbClr val="CCECFF"/>
          </a:solidFill>
          <a:latin typeface="Arial" charset="0"/>
        </a:defRPr>
      </a:lvl4pPr>
      <a:lvl5pPr algn="l" rtl="0" eaLnBrk="0" fontAlgn="base" hangingPunct="0">
        <a:spcBef>
          <a:spcPct val="20000"/>
        </a:spcBef>
        <a:spcAft>
          <a:spcPct val="0"/>
        </a:spcAft>
        <a:defRPr sz="3600" b="1">
          <a:solidFill>
            <a:srgbClr val="CCECFF"/>
          </a:solidFill>
          <a:latin typeface="Arial" charset="0"/>
        </a:defRPr>
      </a:lvl5pPr>
      <a:lvl6pPr marL="457200" algn="l" rtl="0" fontAlgn="base">
        <a:spcBef>
          <a:spcPct val="20000"/>
        </a:spcBef>
        <a:spcAft>
          <a:spcPct val="0"/>
        </a:spcAft>
        <a:defRPr sz="3600" b="1">
          <a:solidFill>
            <a:srgbClr val="CCECFF"/>
          </a:solidFill>
          <a:latin typeface="Arial" charset="0"/>
        </a:defRPr>
      </a:lvl6pPr>
      <a:lvl7pPr marL="914400" algn="l" rtl="0" fontAlgn="base">
        <a:spcBef>
          <a:spcPct val="20000"/>
        </a:spcBef>
        <a:spcAft>
          <a:spcPct val="0"/>
        </a:spcAft>
        <a:defRPr sz="3600" b="1">
          <a:solidFill>
            <a:srgbClr val="CCECFF"/>
          </a:solidFill>
          <a:latin typeface="Arial" charset="0"/>
        </a:defRPr>
      </a:lvl7pPr>
      <a:lvl8pPr marL="1371600" algn="l" rtl="0" fontAlgn="base">
        <a:spcBef>
          <a:spcPct val="20000"/>
        </a:spcBef>
        <a:spcAft>
          <a:spcPct val="0"/>
        </a:spcAft>
        <a:defRPr sz="3600" b="1">
          <a:solidFill>
            <a:srgbClr val="CCECFF"/>
          </a:solidFill>
          <a:latin typeface="Arial" charset="0"/>
        </a:defRPr>
      </a:lvl8pPr>
      <a:lvl9pPr marL="1828800" algn="l" rtl="0" fontAlgn="base">
        <a:spcBef>
          <a:spcPct val="20000"/>
        </a:spcBef>
        <a:spcAft>
          <a:spcPct val="0"/>
        </a:spcAft>
        <a:defRPr sz="3600" b="1">
          <a:solidFill>
            <a:srgbClr val="CCECFF"/>
          </a:solidFill>
          <a:latin typeface="Arial" charset="0"/>
        </a:defRPr>
      </a:lvl9pPr>
    </p:titleStyle>
    <p:bodyStyle>
      <a:lvl1pPr marL="342900" indent="-342900" algn="l" rtl="0" eaLnBrk="0" fontAlgn="base" hangingPunct="0">
        <a:spcBef>
          <a:spcPct val="20000"/>
        </a:spcBef>
        <a:spcAft>
          <a:spcPct val="0"/>
        </a:spcAft>
        <a:buClr>
          <a:srgbClr val="99CCFF"/>
        </a:buClr>
        <a:buSzPct val="110000"/>
        <a:buChar char="•"/>
        <a:defRPr sz="3200">
          <a:solidFill>
            <a:srgbClr val="FFFFCC"/>
          </a:solidFill>
          <a:latin typeface="+mn-lt"/>
          <a:ea typeface="+mn-ea"/>
          <a:cs typeface="+mn-cs"/>
        </a:defRPr>
      </a:lvl1pPr>
      <a:lvl2pPr marL="742950" indent="-285750" algn="l" rtl="0" eaLnBrk="0" fontAlgn="base" hangingPunct="0">
        <a:spcBef>
          <a:spcPct val="20000"/>
        </a:spcBef>
        <a:spcAft>
          <a:spcPct val="0"/>
        </a:spcAft>
        <a:buClr>
          <a:srgbClr val="99CCFF"/>
        </a:buClr>
        <a:buSzPct val="110000"/>
        <a:buChar char="•"/>
        <a:defRPr sz="2800">
          <a:solidFill>
            <a:srgbClr val="FFFFCC"/>
          </a:solidFill>
          <a:latin typeface="+mn-lt"/>
        </a:defRPr>
      </a:lvl2pPr>
      <a:lvl3pPr marL="1143000" indent="-228600" algn="l" rtl="0" eaLnBrk="0" fontAlgn="base" hangingPunct="0">
        <a:spcBef>
          <a:spcPct val="20000"/>
        </a:spcBef>
        <a:spcAft>
          <a:spcPct val="0"/>
        </a:spcAft>
        <a:buClr>
          <a:srgbClr val="99CCFF"/>
        </a:buClr>
        <a:buSzPct val="110000"/>
        <a:buChar char="•"/>
        <a:defRPr sz="2400">
          <a:solidFill>
            <a:srgbClr val="FFFFCC"/>
          </a:solidFill>
          <a:latin typeface="+mn-lt"/>
        </a:defRPr>
      </a:lvl3pPr>
      <a:lvl4pPr marL="1600200" indent="-228600" algn="l" rtl="0" eaLnBrk="0" fontAlgn="base" hangingPunct="0">
        <a:spcBef>
          <a:spcPct val="20000"/>
        </a:spcBef>
        <a:spcAft>
          <a:spcPct val="0"/>
        </a:spcAft>
        <a:buClr>
          <a:srgbClr val="99CCFF"/>
        </a:buClr>
        <a:buSzPct val="110000"/>
        <a:buChar char="–"/>
        <a:defRPr sz="2000">
          <a:solidFill>
            <a:srgbClr val="FFFFCC"/>
          </a:solidFill>
          <a:latin typeface="+mn-lt"/>
        </a:defRPr>
      </a:lvl4pPr>
      <a:lvl5pPr marL="2057400" indent="-228600" algn="l" rtl="0" eaLnBrk="0" fontAlgn="base" hangingPunct="0">
        <a:spcBef>
          <a:spcPct val="20000"/>
        </a:spcBef>
        <a:spcAft>
          <a:spcPct val="0"/>
        </a:spcAft>
        <a:buClr>
          <a:srgbClr val="99CCFF"/>
        </a:buClr>
        <a:buSzPct val="110000"/>
        <a:buChar char="»"/>
        <a:defRPr sz="2000">
          <a:solidFill>
            <a:srgbClr val="FFFFCC"/>
          </a:solidFill>
          <a:latin typeface="+mn-lt"/>
        </a:defRPr>
      </a:lvl5pPr>
      <a:lvl6pPr marL="2514600" indent="-228600" algn="l" rtl="0" fontAlgn="base">
        <a:spcBef>
          <a:spcPct val="20000"/>
        </a:spcBef>
        <a:spcAft>
          <a:spcPct val="0"/>
        </a:spcAft>
        <a:buClr>
          <a:srgbClr val="99CCFF"/>
        </a:buClr>
        <a:buSzPct val="110000"/>
        <a:buChar char="»"/>
        <a:defRPr sz="2000">
          <a:solidFill>
            <a:srgbClr val="FFFFCC"/>
          </a:solidFill>
          <a:latin typeface="+mn-lt"/>
        </a:defRPr>
      </a:lvl6pPr>
      <a:lvl7pPr marL="2971800" indent="-228600" algn="l" rtl="0" fontAlgn="base">
        <a:spcBef>
          <a:spcPct val="20000"/>
        </a:spcBef>
        <a:spcAft>
          <a:spcPct val="0"/>
        </a:spcAft>
        <a:buClr>
          <a:srgbClr val="99CCFF"/>
        </a:buClr>
        <a:buSzPct val="110000"/>
        <a:buChar char="»"/>
        <a:defRPr sz="2000">
          <a:solidFill>
            <a:srgbClr val="FFFFCC"/>
          </a:solidFill>
          <a:latin typeface="+mn-lt"/>
        </a:defRPr>
      </a:lvl7pPr>
      <a:lvl8pPr marL="3429000" indent="-228600" algn="l" rtl="0" fontAlgn="base">
        <a:spcBef>
          <a:spcPct val="20000"/>
        </a:spcBef>
        <a:spcAft>
          <a:spcPct val="0"/>
        </a:spcAft>
        <a:buClr>
          <a:srgbClr val="99CCFF"/>
        </a:buClr>
        <a:buSzPct val="110000"/>
        <a:buChar char="»"/>
        <a:defRPr sz="2000">
          <a:solidFill>
            <a:srgbClr val="FFFFCC"/>
          </a:solidFill>
          <a:latin typeface="+mn-lt"/>
        </a:defRPr>
      </a:lvl8pPr>
      <a:lvl9pPr marL="3886200" indent="-228600" algn="l" rtl="0" fontAlgn="base">
        <a:spcBef>
          <a:spcPct val="20000"/>
        </a:spcBef>
        <a:spcAft>
          <a:spcPct val="0"/>
        </a:spcAft>
        <a:buClr>
          <a:srgbClr val="99CCFF"/>
        </a:buClr>
        <a:buSzPct val="110000"/>
        <a:buChar char="»"/>
        <a:defRPr sz="2000">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1.bin"/><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1676400"/>
            <a:ext cx="91440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0000"/>
              </a:lnSpc>
              <a:spcBef>
                <a:spcPct val="30000"/>
              </a:spcBef>
            </a:pPr>
            <a:r>
              <a:rPr lang="en-US" sz="4000" b="1" dirty="0" smtClean="0">
                <a:solidFill>
                  <a:srgbClr val="FFFF00"/>
                </a:solidFill>
              </a:rPr>
              <a:t>Emergency Management According to New IAEA BSS</a:t>
            </a:r>
            <a:endParaRPr lang="ru-RU" sz="4000" b="1" dirty="0">
              <a:solidFill>
                <a:srgbClr val="FFFF00"/>
              </a:solidFill>
            </a:endParaRPr>
          </a:p>
        </p:txBody>
      </p:sp>
      <p:sp>
        <p:nvSpPr>
          <p:cNvPr id="3075" name="Rectangle 3"/>
          <p:cNvSpPr>
            <a:spLocks noChangeArrowheads="1"/>
          </p:cNvSpPr>
          <p:nvPr/>
        </p:nvSpPr>
        <p:spPr bwMode="auto">
          <a:xfrm>
            <a:off x="0" y="3810000"/>
            <a:ext cx="9144000"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spcBef>
                <a:spcPct val="20000"/>
              </a:spcBef>
              <a:buClr>
                <a:srgbClr val="99CCFF"/>
              </a:buClr>
              <a:buSzPct val="110000"/>
              <a:defRPr/>
            </a:pPr>
            <a:r>
              <a:rPr lang="en-GB" sz="2800" i="1" dirty="0">
                <a:solidFill>
                  <a:srgbClr val="FFFFCC"/>
                </a:solidFill>
                <a:latin typeface="+mn-lt"/>
              </a:rPr>
              <a:t>Elena </a:t>
            </a:r>
            <a:r>
              <a:rPr lang="en-GB" sz="2800" i="1" dirty="0" err="1" smtClean="0">
                <a:solidFill>
                  <a:srgbClr val="FFFFCC"/>
                </a:solidFill>
                <a:latin typeface="+mn-lt"/>
              </a:rPr>
              <a:t>Buglova</a:t>
            </a:r>
            <a:endParaRPr lang="en-GB" sz="2800" i="1" dirty="0">
              <a:solidFill>
                <a:srgbClr val="FFFFCC"/>
              </a:solidFill>
              <a:latin typeface="+mn-lt"/>
            </a:endParaRPr>
          </a:p>
          <a:p>
            <a:pPr algn="ctr">
              <a:spcBef>
                <a:spcPct val="20000"/>
              </a:spcBef>
              <a:buClr>
                <a:srgbClr val="99CCFF"/>
              </a:buClr>
              <a:buSzPct val="110000"/>
              <a:defRPr/>
            </a:pPr>
            <a:r>
              <a:rPr lang="en-GB" sz="2800" i="1" dirty="0" smtClean="0">
                <a:solidFill>
                  <a:srgbClr val="FFFFCC"/>
                </a:solidFill>
                <a:latin typeface="+mn-lt"/>
              </a:rPr>
              <a:t>Head, Incident </a:t>
            </a:r>
            <a:r>
              <a:rPr lang="en-GB" sz="2800" i="1" dirty="0">
                <a:solidFill>
                  <a:srgbClr val="FFFFCC"/>
                </a:solidFill>
                <a:latin typeface="+mn-lt"/>
              </a:rPr>
              <a:t>and Emergency Centre</a:t>
            </a:r>
          </a:p>
        </p:txBody>
      </p:sp>
      <p:sp>
        <p:nvSpPr>
          <p:cNvPr id="3076" name="Rectangle 3"/>
          <p:cNvSpPr txBox="1">
            <a:spLocks noChangeArrowheads="1"/>
          </p:cNvSpPr>
          <p:nvPr/>
        </p:nvSpPr>
        <p:spPr bwMode="black">
          <a:xfrm>
            <a:off x="0" y="144463"/>
            <a:ext cx="9144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algn="ctr">
              <a:spcBef>
                <a:spcPct val="20000"/>
              </a:spcBef>
              <a:buClr>
                <a:srgbClr val="99CCFF"/>
              </a:buClr>
              <a:buSzPct val="110000"/>
            </a:pPr>
            <a:endParaRPr kumimoji="0" lang="en-US" sz="2000">
              <a:solidFill>
                <a:srgbClr val="FFFF00"/>
              </a:solidFill>
            </a:endParaRPr>
          </a:p>
        </p:txBody>
      </p:sp>
      <p:sp>
        <p:nvSpPr>
          <p:cNvPr id="2" name="Title 1"/>
          <p:cNvSpPr>
            <a:spLocks noGrp="1"/>
          </p:cNvSpPr>
          <p:nvPr>
            <p:ph type="ctrTitle"/>
          </p:nvPr>
        </p:nvSpPr>
        <p:spPr>
          <a:xfrm>
            <a:off x="-8238" y="162998"/>
            <a:ext cx="9144000" cy="857250"/>
          </a:xfrm>
        </p:spPr>
        <p:txBody>
          <a:bodyPr/>
          <a:lstStyle/>
          <a:p>
            <a:r>
              <a:rPr lang="en-US" dirty="0" smtClean="0"/>
              <a:t>IRPA 13: Refresher Course RC 19</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idx="4294967295"/>
          </p:nvPr>
        </p:nvSpPr>
        <p:spPr>
          <a:xfrm>
            <a:off x="282575" y="98425"/>
            <a:ext cx="8861425" cy="1044575"/>
          </a:xfrm>
        </p:spPr>
        <p:txBody>
          <a:bodyPr anchor="ctr"/>
          <a:lstStyle/>
          <a:p>
            <a:r>
              <a:rPr lang="en-GB" dirty="0" smtClean="0"/>
              <a:t>Section 4 </a:t>
            </a:r>
            <a:br>
              <a:rPr lang="en-GB" dirty="0" smtClean="0"/>
            </a:br>
            <a:r>
              <a:rPr lang="en-GB" dirty="0" smtClean="0"/>
              <a:t>Emergency Exposure Situations (2)</a:t>
            </a:r>
          </a:p>
        </p:txBody>
      </p:sp>
      <p:sp>
        <p:nvSpPr>
          <p:cNvPr id="12291" name="Rectangle 5"/>
          <p:cNvSpPr>
            <a:spLocks noGrp="1" noChangeArrowheads="1"/>
          </p:cNvSpPr>
          <p:nvPr>
            <p:ph type="body" idx="4294967295"/>
          </p:nvPr>
        </p:nvSpPr>
        <p:spPr>
          <a:xfrm>
            <a:off x="152400" y="1752600"/>
            <a:ext cx="8915400" cy="3733800"/>
          </a:xfrm>
        </p:spPr>
        <p:txBody>
          <a:bodyPr/>
          <a:lstStyle/>
          <a:p>
            <a:pPr>
              <a:lnSpc>
                <a:spcPct val="85000"/>
              </a:lnSpc>
              <a:buFontTx/>
              <a:buNone/>
            </a:pPr>
            <a:r>
              <a:rPr lang="en-GB" dirty="0" smtClean="0"/>
              <a:t>Generic Requirements: 		</a:t>
            </a:r>
            <a:r>
              <a:rPr lang="en-GB" b="1" dirty="0" smtClean="0">
                <a:solidFill>
                  <a:srgbClr val="FFC000"/>
                </a:solidFill>
              </a:rPr>
              <a:t>Requirement 43</a:t>
            </a:r>
          </a:p>
          <a:p>
            <a:pPr>
              <a:lnSpc>
                <a:spcPct val="85000"/>
              </a:lnSpc>
              <a:buFontTx/>
              <a:buNone/>
            </a:pPr>
            <a:endParaRPr lang="en-GB" sz="800" dirty="0" smtClean="0"/>
          </a:p>
          <a:p>
            <a:pPr>
              <a:lnSpc>
                <a:spcPct val="85000"/>
              </a:lnSpc>
              <a:buFontTx/>
              <a:buNone/>
            </a:pPr>
            <a:r>
              <a:rPr lang="en-GB" dirty="0" smtClean="0"/>
              <a:t>Public Exposure: 			</a:t>
            </a:r>
            <a:r>
              <a:rPr lang="en-GB" b="1" dirty="0" smtClean="0">
                <a:solidFill>
                  <a:srgbClr val="FFC000"/>
                </a:solidFill>
              </a:rPr>
              <a:t>Requirement 44</a:t>
            </a:r>
          </a:p>
          <a:p>
            <a:pPr marL="0" indent="0">
              <a:lnSpc>
                <a:spcPct val="85000"/>
              </a:lnSpc>
              <a:buFontTx/>
              <a:buNone/>
            </a:pPr>
            <a:endParaRPr lang="en-GB" sz="800" dirty="0" smtClean="0"/>
          </a:p>
          <a:p>
            <a:pPr marL="0" indent="0">
              <a:lnSpc>
                <a:spcPct val="85000"/>
              </a:lnSpc>
              <a:buFontTx/>
              <a:buNone/>
            </a:pPr>
            <a:r>
              <a:rPr lang="en-GB" dirty="0" smtClean="0"/>
              <a:t>Exposure of Emergency </a:t>
            </a:r>
            <a:br>
              <a:rPr lang="en-GB" dirty="0" smtClean="0"/>
            </a:br>
            <a:r>
              <a:rPr lang="en-GB" dirty="0" smtClean="0"/>
              <a:t>Workers: 					</a:t>
            </a:r>
            <a:r>
              <a:rPr lang="en-GB" b="1" dirty="0" smtClean="0">
                <a:solidFill>
                  <a:srgbClr val="FFC000"/>
                </a:solidFill>
              </a:rPr>
              <a:t>Requirement 45</a:t>
            </a:r>
          </a:p>
          <a:p>
            <a:pPr marL="0" indent="0">
              <a:lnSpc>
                <a:spcPct val="85000"/>
              </a:lnSpc>
              <a:buFontTx/>
              <a:buNone/>
            </a:pPr>
            <a:endParaRPr lang="en-GB" sz="800" dirty="0" smtClean="0"/>
          </a:p>
          <a:p>
            <a:pPr marL="0" indent="0">
              <a:lnSpc>
                <a:spcPct val="85000"/>
              </a:lnSpc>
              <a:buFontTx/>
              <a:buNone/>
            </a:pPr>
            <a:r>
              <a:rPr lang="en-GB" dirty="0" smtClean="0"/>
              <a:t>Transition from an</a:t>
            </a:r>
            <a:br>
              <a:rPr lang="en-GB" dirty="0" smtClean="0"/>
            </a:br>
            <a:r>
              <a:rPr lang="en-GB" dirty="0" smtClean="0"/>
              <a:t>Emergency Exposure </a:t>
            </a:r>
            <a:br>
              <a:rPr lang="en-GB" dirty="0" smtClean="0"/>
            </a:br>
            <a:r>
              <a:rPr lang="en-GB" dirty="0" smtClean="0"/>
              <a:t>to an Existing Exposure </a:t>
            </a:r>
            <a:br>
              <a:rPr lang="en-GB" dirty="0" smtClean="0"/>
            </a:br>
            <a:r>
              <a:rPr lang="en-GB" dirty="0" smtClean="0"/>
              <a:t>Situation: 					</a:t>
            </a:r>
            <a:r>
              <a:rPr lang="en-GB" b="1" dirty="0" smtClean="0">
                <a:solidFill>
                  <a:srgbClr val="FFC000"/>
                </a:solidFill>
              </a:rPr>
              <a:t>Requirement 46</a:t>
            </a:r>
          </a:p>
        </p:txBody>
      </p:sp>
      <p:sp>
        <p:nvSpPr>
          <p:cNvPr id="12293" name="Номер слайда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67ECCB44-1F1D-4407-9588-C5BDB9446CD9}" type="slidenum">
              <a:rPr kumimoji="0" lang="en-GB" sz="1200" smtClean="0">
                <a:solidFill>
                  <a:srgbClr val="D5D7D8"/>
                </a:solidFill>
              </a:rPr>
              <a:pPr eaLnBrk="1" hangingPunct="1"/>
              <a:t>10</a:t>
            </a:fld>
            <a:endParaRPr kumimoji="0" lang="en-GB" sz="1200" smtClean="0">
              <a:solidFill>
                <a:srgbClr val="D5D7D8"/>
              </a:solidFill>
            </a:endParaRPr>
          </a:p>
        </p:txBody>
      </p:sp>
    </p:spTree>
    <p:extLst>
      <p:ext uri="{BB962C8B-B14F-4D97-AF65-F5344CB8AC3E}">
        <p14:creationId xmlns:p14="http://schemas.microsoft.com/office/powerpoint/2010/main" val="787888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9A308E01-7127-4022-AB0A-CA4D2346C927}" type="slidenum">
              <a:rPr kumimoji="0" lang="en-GB" sz="1200" smtClean="0">
                <a:solidFill>
                  <a:srgbClr val="D5D7D8"/>
                </a:solidFill>
              </a:rPr>
              <a:pPr eaLnBrk="1" hangingPunct="1"/>
              <a:t>11</a:t>
            </a:fld>
            <a:endParaRPr kumimoji="0" lang="en-GB" sz="1200" smtClean="0">
              <a:solidFill>
                <a:srgbClr val="D5D7D8"/>
              </a:solidFill>
            </a:endParaRPr>
          </a:p>
        </p:txBody>
      </p:sp>
      <p:sp>
        <p:nvSpPr>
          <p:cNvPr id="14339" name="Rectangle 2"/>
          <p:cNvSpPr>
            <a:spLocks noGrp="1" noChangeArrowheads="1"/>
          </p:cNvSpPr>
          <p:nvPr>
            <p:ph type="title" idx="4294967295"/>
          </p:nvPr>
        </p:nvSpPr>
        <p:spPr/>
        <p:txBody>
          <a:bodyPr/>
          <a:lstStyle/>
          <a:p>
            <a:r>
              <a:rPr lang="en-US" smtClean="0"/>
              <a:t>Generic Requirements</a:t>
            </a:r>
          </a:p>
        </p:txBody>
      </p:sp>
      <p:sp>
        <p:nvSpPr>
          <p:cNvPr id="14340" name="Rectangle 3"/>
          <p:cNvSpPr>
            <a:spLocks noGrp="1" noChangeArrowheads="1"/>
          </p:cNvSpPr>
          <p:nvPr>
            <p:ph idx="4294967295"/>
          </p:nvPr>
        </p:nvSpPr>
        <p:spPr>
          <a:xfrm>
            <a:off x="457200" y="1676400"/>
            <a:ext cx="8229600" cy="4038600"/>
          </a:xfrm>
        </p:spPr>
        <p:txBody>
          <a:bodyPr anchor="ctr"/>
          <a:lstStyle/>
          <a:p>
            <a:pPr marL="0" indent="0">
              <a:lnSpc>
                <a:spcPct val="90000"/>
              </a:lnSpc>
              <a:buFontTx/>
              <a:buNone/>
              <a:tabLst>
                <a:tab pos="1077913" algn="l"/>
              </a:tabLst>
            </a:pPr>
            <a:r>
              <a:rPr lang="en-GB" altLang="ja-JP" b="1" dirty="0" smtClean="0">
                <a:solidFill>
                  <a:srgbClr val="FFC000"/>
                </a:solidFill>
                <a:ea typeface="MS PGothic" pitchFamily="34" charset="-128"/>
              </a:rPr>
              <a:t>Requirement 43: </a:t>
            </a:r>
            <a:r>
              <a:rPr lang="en-GB" altLang="ja-JP" b="1" dirty="0" smtClean="0">
                <a:ea typeface="MS PGothic" pitchFamily="34" charset="-128"/>
              </a:rPr>
              <a:t>Emergency management system</a:t>
            </a:r>
          </a:p>
          <a:p>
            <a:pPr marL="0" indent="0">
              <a:lnSpc>
                <a:spcPct val="90000"/>
              </a:lnSpc>
              <a:buFontTx/>
              <a:buNone/>
              <a:tabLst>
                <a:tab pos="1077913" algn="l"/>
              </a:tabLst>
            </a:pPr>
            <a:r>
              <a:rPr lang="en-GB" altLang="ja-JP" dirty="0" smtClean="0">
                <a:ea typeface="MS PGothic" pitchFamily="34" charset="-128"/>
              </a:rPr>
              <a:t> </a:t>
            </a:r>
          </a:p>
          <a:p>
            <a:pPr marL="0" indent="0">
              <a:lnSpc>
                <a:spcPct val="90000"/>
              </a:lnSpc>
              <a:buFontTx/>
              <a:buNone/>
              <a:tabLst>
                <a:tab pos="1077913" algn="l"/>
              </a:tabLst>
            </a:pPr>
            <a:r>
              <a:rPr lang="en-GB" altLang="ja-JP" dirty="0" smtClean="0">
                <a:ea typeface="MS PGothic" pitchFamily="34" charset="-128"/>
              </a:rPr>
              <a:t>The government shall ensure that an integrated and coordinated emergency management system is established and </a:t>
            </a:r>
            <a:r>
              <a:rPr lang="en-GB" altLang="ja-JP" dirty="0" smtClean="0">
                <a:ea typeface="MS PGothic" pitchFamily="34" charset="-128"/>
              </a:rPr>
              <a:t>maintained</a:t>
            </a:r>
            <a:endParaRPr lang="en-GB" altLang="ja-JP" dirty="0" smtClean="0">
              <a:ea typeface="MS PGothic" pitchFamily="34" charset="-128"/>
            </a:endParaRPr>
          </a:p>
        </p:txBody>
      </p:sp>
    </p:spTree>
    <p:extLst>
      <p:ext uri="{BB962C8B-B14F-4D97-AF65-F5344CB8AC3E}">
        <p14:creationId xmlns:p14="http://schemas.microsoft.com/office/powerpoint/2010/main" val="133479004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4159"/>
            <a:ext cx="8534400" cy="1120775"/>
          </a:xfrm>
        </p:spPr>
        <p:txBody>
          <a:bodyPr/>
          <a:lstStyle/>
          <a:p>
            <a:r>
              <a:rPr lang="en-US" dirty="0" smtClean="0"/>
              <a:t>Essential Elements Of Emergency Management System (1) </a:t>
            </a:r>
            <a:endParaRPr lang="en-US" dirty="0"/>
          </a:p>
        </p:txBody>
      </p:sp>
      <p:sp>
        <p:nvSpPr>
          <p:cNvPr id="4" name="Content Placeholder 3"/>
          <p:cNvSpPr>
            <a:spLocks noGrp="1"/>
          </p:cNvSpPr>
          <p:nvPr>
            <p:ph idx="1"/>
          </p:nvPr>
        </p:nvSpPr>
        <p:spPr/>
        <p:txBody>
          <a:bodyPr/>
          <a:lstStyle/>
          <a:p>
            <a:r>
              <a:rPr lang="en-US" dirty="0" smtClean="0"/>
              <a:t>Hazard assessment</a:t>
            </a:r>
          </a:p>
          <a:p>
            <a:r>
              <a:rPr lang="en-US" dirty="0" smtClean="0"/>
              <a:t>Emergency plans and procedures</a:t>
            </a:r>
          </a:p>
          <a:p>
            <a:r>
              <a:rPr lang="en-US" dirty="0" smtClean="0"/>
              <a:t>Allocation of responsibilities </a:t>
            </a:r>
          </a:p>
          <a:p>
            <a:pPr lvl="1"/>
            <a:r>
              <a:rPr lang="en-US" dirty="0" smtClean="0"/>
              <a:t>persons and organizations</a:t>
            </a:r>
          </a:p>
          <a:p>
            <a:r>
              <a:rPr lang="en-US" dirty="0" smtClean="0"/>
              <a:t>Cooperation and coordination</a:t>
            </a:r>
          </a:p>
          <a:p>
            <a:r>
              <a:rPr lang="en-US" dirty="0" smtClean="0"/>
              <a:t>Communication </a:t>
            </a:r>
            <a:r>
              <a:rPr lang="en-US" dirty="0"/>
              <a:t>and </a:t>
            </a:r>
            <a:r>
              <a:rPr lang="en-US" dirty="0" smtClean="0"/>
              <a:t>public information</a:t>
            </a:r>
          </a:p>
          <a:p>
            <a:r>
              <a:rPr lang="en-US" dirty="0" smtClean="0"/>
              <a:t>Optimized protection strategies</a:t>
            </a:r>
            <a:endParaRPr lang="en-US" dirty="0"/>
          </a:p>
        </p:txBody>
      </p:sp>
      <p:sp>
        <p:nvSpPr>
          <p:cNvPr id="2" name="Slide Number Placeholder 1"/>
          <p:cNvSpPr>
            <a:spLocks noGrp="1"/>
          </p:cNvSpPr>
          <p:nvPr>
            <p:ph type="sldNum" sz="quarter" idx="11"/>
          </p:nvPr>
        </p:nvSpPr>
        <p:spPr/>
        <p:txBody>
          <a:bodyPr/>
          <a:lstStyle/>
          <a:p>
            <a:pPr>
              <a:defRPr/>
            </a:pPr>
            <a:fld id="{790F476E-5C88-44FF-9E7A-666217613A1C}" type="slidenum">
              <a:rPr lang="en-GB" smtClean="0"/>
              <a:pPr>
                <a:defRPr/>
              </a:pPr>
              <a:t>12</a:t>
            </a:fld>
            <a:endParaRPr lang="en-GB"/>
          </a:p>
        </p:txBody>
      </p:sp>
    </p:spTree>
    <p:extLst>
      <p:ext uri="{BB962C8B-B14F-4D97-AF65-F5344CB8AC3E}">
        <p14:creationId xmlns:p14="http://schemas.microsoft.com/office/powerpoint/2010/main" val="383913844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4159"/>
            <a:ext cx="8534400" cy="1120775"/>
          </a:xfrm>
        </p:spPr>
        <p:txBody>
          <a:bodyPr/>
          <a:lstStyle/>
          <a:p>
            <a:r>
              <a:rPr lang="en-US" dirty="0" smtClean="0"/>
              <a:t>Essential Elements Of Emergency Management System (2) </a:t>
            </a:r>
            <a:endParaRPr lang="en-US" dirty="0"/>
          </a:p>
        </p:txBody>
      </p:sp>
      <p:sp>
        <p:nvSpPr>
          <p:cNvPr id="4" name="Content Placeholder 3"/>
          <p:cNvSpPr>
            <a:spLocks noGrp="1"/>
          </p:cNvSpPr>
          <p:nvPr>
            <p:ph idx="1"/>
          </p:nvPr>
        </p:nvSpPr>
        <p:spPr>
          <a:xfrm>
            <a:off x="270641" y="1447800"/>
            <a:ext cx="8839200" cy="4572000"/>
          </a:xfrm>
        </p:spPr>
        <p:txBody>
          <a:bodyPr/>
          <a:lstStyle/>
          <a:p>
            <a:r>
              <a:rPr lang="en-US" sz="2800" dirty="0" smtClean="0"/>
              <a:t>Emergency workers protection</a:t>
            </a:r>
          </a:p>
          <a:p>
            <a:r>
              <a:rPr lang="en-US" sz="2800" dirty="0" smtClean="0"/>
              <a:t>Education and training</a:t>
            </a:r>
          </a:p>
          <a:p>
            <a:r>
              <a:rPr lang="en-US" sz="2800" dirty="0" smtClean="0"/>
              <a:t>Provisions for transition to existing exposure situation</a:t>
            </a:r>
          </a:p>
          <a:p>
            <a:r>
              <a:rPr lang="en-US" sz="2800" dirty="0" smtClean="0"/>
              <a:t>Arrangements for medical response</a:t>
            </a:r>
          </a:p>
          <a:p>
            <a:r>
              <a:rPr lang="en-US" sz="2800" dirty="0" smtClean="0"/>
              <a:t>Provisions for individual and environmental monitoring</a:t>
            </a:r>
          </a:p>
          <a:p>
            <a:r>
              <a:rPr lang="en-US" sz="2800" dirty="0" smtClean="0"/>
              <a:t>Involvement of relevant parties and interested parties</a:t>
            </a:r>
          </a:p>
        </p:txBody>
      </p:sp>
      <p:sp>
        <p:nvSpPr>
          <p:cNvPr id="2" name="Slide Number Placeholder 1"/>
          <p:cNvSpPr>
            <a:spLocks noGrp="1"/>
          </p:cNvSpPr>
          <p:nvPr>
            <p:ph type="sldNum" sz="quarter" idx="11"/>
          </p:nvPr>
        </p:nvSpPr>
        <p:spPr/>
        <p:txBody>
          <a:bodyPr/>
          <a:lstStyle/>
          <a:p>
            <a:pPr>
              <a:defRPr/>
            </a:pPr>
            <a:fld id="{790F476E-5C88-44FF-9E7A-666217613A1C}" type="slidenum">
              <a:rPr lang="en-GB" smtClean="0"/>
              <a:pPr>
                <a:defRPr/>
              </a:pPr>
              <a:t>13</a:t>
            </a:fld>
            <a:endParaRPr lang="en-GB"/>
          </a:p>
        </p:txBody>
      </p:sp>
    </p:spTree>
    <p:extLst>
      <p:ext uri="{BB962C8B-B14F-4D97-AF65-F5344CB8AC3E}">
        <p14:creationId xmlns:p14="http://schemas.microsoft.com/office/powerpoint/2010/main" val="118940438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омер слайда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32FEDF0C-7532-4501-AF37-A096082D6CBA}" type="slidenum">
              <a:rPr kumimoji="0" lang="en-GB" sz="1200" smtClean="0">
                <a:solidFill>
                  <a:srgbClr val="D5D7D8"/>
                </a:solidFill>
              </a:rPr>
              <a:pPr eaLnBrk="1" hangingPunct="1"/>
              <a:t>14</a:t>
            </a:fld>
            <a:endParaRPr kumimoji="0" lang="en-GB" sz="1200" smtClean="0">
              <a:solidFill>
                <a:srgbClr val="D5D7D8"/>
              </a:solidFill>
            </a:endParaRPr>
          </a:p>
        </p:txBody>
      </p:sp>
      <p:sp>
        <p:nvSpPr>
          <p:cNvPr id="20483" name="Rectangle 2"/>
          <p:cNvSpPr>
            <a:spLocks noGrp="1" noChangeArrowheads="1"/>
          </p:cNvSpPr>
          <p:nvPr>
            <p:ph type="title" idx="4294967295"/>
          </p:nvPr>
        </p:nvSpPr>
        <p:spPr/>
        <p:txBody>
          <a:bodyPr/>
          <a:lstStyle/>
          <a:p>
            <a:r>
              <a:rPr lang="en-US" smtClean="0"/>
              <a:t>Public Exposure</a:t>
            </a:r>
          </a:p>
        </p:txBody>
      </p:sp>
      <p:sp>
        <p:nvSpPr>
          <p:cNvPr id="20484" name="Rectangle 3"/>
          <p:cNvSpPr>
            <a:spLocks noGrp="1" noChangeArrowheads="1"/>
          </p:cNvSpPr>
          <p:nvPr>
            <p:ph idx="4294967295"/>
          </p:nvPr>
        </p:nvSpPr>
        <p:spPr>
          <a:xfrm>
            <a:off x="457200" y="1371600"/>
            <a:ext cx="8229600" cy="4572000"/>
          </a:xfrm>
        </p:spPr>
        <p:txBody>
          <a:bodyPr/>
          <a:lstStyle/>
          <a:p>
            <a:pPr marL="0" indent="0">
              <a:lnSpc>
                <a:spcPct val="90000"/>
              </a:lnSpc>
              <a:buFontTx/>
              <a:buNone/>
              <a:tabLst>
                <a:tab pos="1077913" algn="l"/>
              </a:tabLst>
            </a:pPr>
            <a:r>
              <a:rPr lang="en-GB" altLang="ja-JP" b="1" dirty="0" smtClean="0">
                <a:solidFill>
                  <a:srgbClr val="FFC000"/>
                </a:solidFill>
                <a:ea typeface="MS PGothic" pitchFamily="34" charset="-128"/>
              </a:rPr>
              <a:t>Requirement 44: </a:t>
            </a:r>
            <a:r>
              <a:rPr lang="en-GB" altLang="ja-JP" b="1" dirty="0" smtClean="0">
                <a:ea typeface="MS PGothic" pitchFamily="34" charset="-128"/>
              </a:rPr>
              <a:t>Preparedness and response to an emergency</a:t>
            </a:r>
            <a:r>
              <a:rPr lang="en-GB" altLang="ja-JP" dirty="0" smtClean="0">
                <a:ea typeface="MS PGothic" pitchFamily="34" charset="-128"/>
              </a:rPr>
              <a:t> </a:t>
            </a:r>
          </a:p>
          <a:p>
            <a:pPr marL="0" indent="0">
              <a:lnSpc>
                <a:spcPct val="90000"/>
              </a:lnSpc>
              <a:buFontTx/>
              <a:buNone/>
              <a:tabLst>
                <a:tab pos="1077913" algn="l"/>
              </a:tabLst>
            </a:pPr>
            <a:endParaRPr lang="en-GB" altLang="ja-JP" dirty="0" smtClean="0">
              <a:ea typeface="MS PGothic" pitchFamily="34" charset="-128"/>
            </a:endParaRPr>
          </a:p>
          <a:p>
            <a:pPr marL="0" indent="0">
              <a:lnSpc>
                <a:spcPct val="90000"/>
              </a:lnSpc>
              <a:buFontTx/>
              <a:buNone/>
              <a:tabLst>
                <a:tab pos="1077913" algn="l"/>
              </a:tabLst>
            </a:pPr>
            <a:r>
              <a:rPr lang="en-GB" altLang="ja-JP" dirty="0" smtClean="0">
                <a:ea typeface="MS PGothic" pitchFamily="34" charset="-128"/>
              </a:rPr>
              <a:t>The government shall ensure that protection strategies are developed, justified and optimized at the planning stage, and that the response in an emergency is undertaken through their timely implementation. </a:t>
            </a:r>
            <a:endParaRPr lang="en-GB" dirty="0" smtClean="0">
              <a:ea typeface="MS PGothic" pitchFamily="34" charset="-128"/>
            </a:endParaRPr>
          </a:p>
        </p:txBody>
      </p:sp>
    </p:spTree>
    <p:extLst>
      <p:ext uri="{BB962C8B-B14F-4D97-AF65-F5344CB8AC3E}">
        <p14:creationId xmlns:p14="http://schemas.microsoft.com/office/powerpoint/2010/main" val="382211515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4"/>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503D37AD-764D-4056-9458-0DA94E47E52F}" type="slidenum">
              <a:rPr kumimoji="0" lang="en-GB" sz="1200" smtClean="0">
                <a:solidFill>
                  <a:srgbClr val="D5D7D8"/>
                </a:solidFill>
              </a:rPr>
              <a:pPr eaLnBrk="1" hangingPunct="1"/>
              <a:t>15</a:t>
            </a:fld>
            <a:endParaRPr kumimoji="0" lang="en-GB" sz="1200" smtClean="0">
              <a:solidFill>
                <a:srgbClr val="D5D7D8"/>
              </a:solidFill>
            </a:endParaRPr>
          </a:p>
        </p:txBody>
      </p:sp>
      <p:graphicFrame>
        <p:nvGraphicFramePr>
          <p:cNvPr id="15364" name="Object 4"/>
          <p:cNvGraphicFramePr>
            <a:graphicFrameLocks noGrp="1" noChangeAspect="1"/>
          </p:cNvGraphicFramePr>
          <p:nvPr>
            <p:ph idx="1"/>
            <p:extLst>
              <p:ext uri="{D42A27DB-BD31-4B8C-83A1-F6EECF244321}">
                <p14:modId xmlns:p14="http://schemas.microsoft.com/office/powerpoint/2010/main" val="2405806491"/>
              </p:ext>
            </p:extLst>
          </p:nvPr>
        </p:nvGraphicFramePr>
        <p:xfrm>
          <a:off x="0" y="228600"/>
          <a:ext cx="9224739" cy="5791200"/>
        </p:xfrm>
        <a:graphic>
          <a:graphicData uri="http://schemas.openxmlformats.org/presentationml/2006/ole">
            <mc:AlternateContent xmlns:mc="http://schemas.openxmlformats.org/markup-compatibility/2006">
              <mc:Choice xmlns:v="urn:schemas-microsoft-com:vml" Requires="v">
                <p:oleObj spid="_x0000_s55315" name="Visio" r:id="rId4" imgW="9980524" imgH="6267048" progId="Visio.Drawing.11">
                  <p:embed/>
                </p:oleObj>
              </mc:Choice>
              <mc:Fallback>
                <p:oleObj name="Visio" r:id="rId4" imgW="9980524" imgH="62670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
                        <a:ext cx="9224739" cy="57912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84605693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GB" sz="3200" dirty="0" err="1"/>
              <a:t>Dosimetric</a:t>
            </a:r>
            <a:r>
              <a:rPr lang="en-GB" sz="3200" dirty="0"/>
              <a:t> Concepts and Their Application In Emergency Exposure Situations </a:t>
            </a:r>
            <a:r>
              <a:rPr lang="en-GB" sz="3200" dirty="0" smtClean="0"/>
              <a:t> (1)</a:t>
            </a:r>
            <a:endParaRPr lang="en-GB" sz="3200" dirty="0"/>
          </a:p>
        </p:txBody>
      </p:sp>
      <p:sp>
        <p:nvSpPr>
          <p:cNvPr id="17412" name="Rectangle 3"/>
          <p:cNvSpPr>
            <a:spLocks noGrp="1" noChangeArrowheads="1"/>
          </p:cNvSpPr>
          <p:nvPr>
            <p:ph idx="1"/>
          </p:nvPr>
        </p:nvSpPr>
        <p:spPr/>
        <p:txBody>
          <a:bodyPr/>
          <a:lstStyle/>
          <a:p>
            <a:pPr>
              <a:tabLst>
                <a:tab pos="1077913" algn="l"/>
              </a:tabLst>
            </a:pPr>
            <a:r>
              <a:rPr lang="en-GB" b="1" dirty="0" smtClean="0">
                <a:solidFill>
                  <a:srgbClr val="FFC000"/>
                </a:solidFill>
                <a:ea typeface="MS PGothic" pitchFamily="34" charset="-128"/>
              </a:rPr>
              <a:t>Residual dose</a:t>
            </a:r>
            <a:r>
              <a:rPr lang="en-GB" dirty="0" smtClean="0">
                <a:solidFill>
                  <a:srgbClr val="FFC000"/>
                </a:solidFill>
              </a:rPr>
              <a:t> </a:t>
            </a:r>
            <a:r>
              <a:rPr lang="en-GB" dirty="0" smtClean="0"/>
              <a:t>- dose expected to be incurred in the future after protective actions have been termi</a:t>
            </a:r>
            <a:r>
              <a:rPr lang="en-GB" dirty="0"/>
              <a:t>n</a:t>
            </a:r>
            <a:r>
              <a:rPr lang="en-GB" dirty="0" smtClean="0"/>
              <a:t>ated (or a decision has been taken not to</a:t>
            </a:r>
            <a:r>
              <a:rPr lang="en-GB" i="1" dirty="0" smtClean="0"/>
              <a:t> implement protective actions</a:t>
            </a:r>
            <a:r>
              <a:rPr lang="en-GB" dirty="0" smtClean="0"/>
              <a:t>)</a:t>
            </a:r>
          </a:p>
          <a:p>
            <a:pPr>
              <a:tabLst>
                <a:tab pos="1077913" algn="l"/>
              </a:tabLst>
            </a:pPr>
            <a:endParaRPr lang="en-GB" sz="1000" dirty="0" smtClean="0"/>
          </a:p>
          <a:p>
            <a:pPr>
              <a:tabLst>
                <a:tab pos="1077913" algn="l"/>
              </a:tabLst>
            </a:pPr>
            <a:r>
              <a:rPr lang="en-GB" altLang="ja-JP" b="1" dirty="0" smtClean="0">
                <a:solidFill>
                  <a:srgbClr val="FFC000"/>
                </a:solidFill>
                <a:ea typeface="MS PGothic" pitchFamily="34" charset="-128"/>
              </a:rPr>
              <a:t>Projected dose</a:t>
            </a:r>
            <a:r>
              <a:rPr lang="en-US" altLang="ja-JP" b="1" i="1" dirty="0" smtClean="0">
                <a:solidFill>
                  <a:srgbClr val="FFC000"/>
                </a:solidFill>
                <a:ea typeface="MS PGothic" pitchFamily="34" charset="-128"/>
              </a:rPr>
              <a:t> </a:t>
            </a:r>
            <a:r>
              <a:rPr lang="en-US" altLang="ja-JP" b="1" i="1" dirty="0" smtClean="0">
                <a:ea typeface="MS PGothic" pitchFamily="34" charset="-128"/>
              </a:rPr>
              <a:t>- </a:t>
            </a:r>
            <a:r>
              <a:rPr lang="en-US" altLang="ja-JP" dirty="0" smtClean="0">
                <a:ea typeface="MS PGothic" pitchFamily="34" charset="-128"/>
              </a:rPr>
              <a:t>dose that would be expected to be received if planned protective actions were not taken </a:t>
            </a:r>
          </a:p>
          <a:p>
            <a:pPr>
              <a:tabLst>
                <a:tab pos="1077913" algn="l"/>
              </a:tabLst>
            </a:pPr>
            <a:endParaRPr lang="en-GB" altLang="ja-JP" sz="1000" b="1" dirty="0" smtClean="0">
              <a:solidFill>
                <a:srgbClr val="FFFF00"/>
              </a:solidFill>
              <a:ea typeface="MS PGothic" pitchFamily="34" charset="-128"/>
            </a:endParaRPr>
          </a:p>
        </p:txBody>
      </p:sp>
      <p:sp>
        <p:nvSpPr>
          <p:cNvPr id="17410" name="Номер слайда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B91513F8-B82D-4C2D-8AC1-D7D069125042}" type="slidenum">
              <a:rPr kumimoji="0" lang="en-GB" sz="1200" smtClean="0">
                <a:solidFill>
                  <a:srgbClr val="D5D7D8"/>
                </a:solidFill>
              </a:rPr>
              <a:pPr eaLnBrk="1" hangingPunct="1"/>
              <a:t>16</a:t>
            </a:fld>
            <a:endParaRPr kumimoji="0" lang="en-GB" sz="1200" smtClean="0">
              <a:solidFill>
                <a:srgbClr val="D5D7D8"/>
              </a:solidFill>
            </a:endParaRPr>
          </a:p>
        </p:txBody>
      </p:sp>
    </p:spTree>
    <p:extLst>
      <p:ext uri="{BB962C8B-B14F-4D97-AF65-F5344CB8AC3E}">
        <p14:creationId xmlns:p14="http://schemas.microsoft.com/office/powerpoint/2010/main" val="105995578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GB" sz="3200" dirty="0" err="1"/>
              <a:t>Dosimetric</a:t>
            </a:r>
            <a:r>
              <a:rPr lang="en-GB" sz="3200" dirty="0"/>
              <a:t> Concepts and Their Application In Emergency Exposure Situations</a:t>
            </a:r>
            <a:r>
              <a:rPr lang="de-DE" sz="3200" dirty="0"/>
              <a:t> </a:t>
            </a:r>
            <a:r>
              <a:rPr lang="de-DE" sz="3200" dirty="0" smtClean="0"/>
              <a:t> (2)</a:t>
            </a:r>
            <a:endParaRPr lang="en-GB" sz="3200" dirty="0"/>
          </a:p>
        </p:txBody>
      </p:sp>
      <p:sp>
        <p:nvSpPr>
          <p:cNvPr id="189443" name="Rectangle 3"/>
          <p:cNvSpPr>
            <a:spLocks noGrp="1" noChangeArrowheads="1"/>
          </p:cNvSpPr>
          <p:nvPr>
            <p:ph type="body" idx="1"/>
          </p:nvPr>
        </p:nvSpPr>
        <p:spPr>
          <a:xfrm>
            <a:off x="282575" y="1524000"/>
            <a:ext cx="8861425" cy="4800600"/>
          </a:xfrm>
        </p:spPr>
        <p:txBody>
          <a:bodyPr/>
          <a:lstStyle/>
          <a:p>
            <a:pPr>
              <a:lnSpc>
                <a:spcPct val="90000"/>
              </a:lnSpc>
            </a:pPr>
            <a:r>
              <a:rPr lang="en-US" b="1" dirty="0" smtClean="0">
                <a:solidFill>
                  <a:srgbClr val="FFC000"/>
                </a:solidFill>
              </a:rPr>
              <a:t>Averted dose </a:t>
            </a:r>
            <a:r>
              <a:rPr lang="en-US" dirty="0"/>
              <a:t>- dose expected to be avoided through </a:t>
            </a:r>
            <a:r>
              <a:rPr lang="en-US" dirty="0" smtClean="0"/>
              <a:t>implementation </a:t>
            </a:r>
            <a:r>
              <a:rPr lang="en-US" dirty="0"/>
              <a:t>of planned protective actions</a:t>
            </a:r>
          </a:p>
          <a:p>
            <a:pPr lvl="1">
              <a:lnSpc>
                <a:spcPct val="90000"/>
              </a:lnSpc>
            </a:pPr>
            <a:r>
              <a:rPr lang="en-US" sz="3200" dirty="0"/>
              <a:t>In general, refers to </a:t>
            </a:r>
            <a:r>
              <a:rPr lang="en-US" sz="3200" dirty="0" smtClean="0"/>
              <a:t>implementation </a:t>
            </a:r>
            <a:r>
              <a:rPr lang="en-US" sz="3200" dirty="0"/>
              <a:t>of individual protective actions, but may, if specified, refer </a:t>
            </a:r>
            <a:r>
              <a:rPr lang="en-US" sz="3200" dirty="0" smtClean="0"/>
              <a:t>to </a:t>
            </a:r>
            <a:r>
              <a:rPr lang="en-US" sz="3200" dirty="0"/>
              <a:t>dose avoided from </a:t>
            </a:r>
            <a:r>
              <a:rPr lang="en-US" sz="3200" dirty="0" smtClean="0"/>
              <a:t>implementation </a:t>
            </a:r>
            <a:r>
              <a:rPr lang="en-US" sz="3200" dirty="0"/>
              <a:t>of several protective actions</a:t>
            </a:r>
          </a:p>
          <a:p>
            <a:pPr marL="457200" lvl="1" indent="0">
              <a:lnSpc>
                <a:spcPct val="90000"/>
              </a:lnSpc>
              <a:buNone/>
            </a:pPr>
            <a:endParaRPr lang="en-GB" sz="1800" dirty="0"/>
          </a:p>
        </p:txBody>
      </p:sp>
      <p:sp>
        <p:nvSpPr>
          <p:cNvPr id="2" name="Slide Number Placeholder 1"/>
          <p:cNvSpPr>
            <a:spLocks noGrp="1"/>
          </p:cNvSpPr>
          <p:nvPr>
            <p:ph type="sldNum" sz="quarter" idx="11"/>
          </p:nvPr>
        </p:nvSpPr>
        <p:spPr/>
        <p:txBody>
          <a:bodyPr/>
          <a:lstStyle/>
          <a:p>
            <a:pPr>
              <a:defRPr/>
            </a:pPr>
            <a:fld id="{504E1F06-D0B9-4ADB-AD1F-905D5B3A1605}" type="slidenum">
              <a:rPr lang="en-GB" smtClean="0"/>
              <a:pPr>
                <a:defRPr/>
              </a:pPr>
              <a:t>17</a:t>
            </a:fld>
            <a:endParaRPr lang="en-GB"/>
          </a:p>
        </p:txBody>
      </p:sp>
    </p:spTree>
    <p:extLst>
      <p:ext uri="{BB962C8B-B14F-4D97-AF65-F5344CB8AC3E}">
        <p14:creationId xmlns:p14="http://schemas.microsoft.com/office/powerpoint/2010/main" val="708087227"/>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GB" sz="3200" dirty="0" err="1"/>
              <a:t>Dosimetric</a:t>
            </a:r>
            <a:r>
              <a:rPr lang="en-GB" sz="3200" dirty="0"/>
              <a:t> Concepts and Their Application In Emergency Exposure Situations</a:t>
            </a:r>
            <a:r>
              <a:rPr lang="de-DE" sz="3200" dirty="0"/>
              <a:t> </a:t>
            </a:r>
            <a:r>
              <a:rPr lang="de-DE" sz="3200" dirty="0" smtClean="0"/>
              <a:t> (3)</a:t>
            </a:r>
            <a:endParaRPr lang="en-GB" sz="3200" dirty="0"/>
          </a:p>
        </p:txBody>
      </p:sp>
      <p:sp>
        <p:nvSpPr>
          <p:cNvPr id="189443" name="Rectangle 3"/>
          <p:cNvSpPr>
            <a:spLocks noGrp="1" noChangeArrowheads="1"/>
          </p:cNvSpPr>
          <p:nvPr>
            <p:ph type="body" idx="1"/>
          </p:nvPr>
        </p:nvSpPr>
        <p:spPr>
          <a:xfrm>
            <a:off x="282575" y="1371600"/>
            <a:ext cx="8861425" cy="4800600"/>
          </a:xfrm>
        </p:spPr>
        <p:txBody>
          <a:bodyPr/>
          <a:lstStyle/>
          <a:p>
            <a:pPr>
              <a:lnSpc>
                <a:spcPct val="90000"/>
              </a:lnSpc>
            </a:pPr>
            <a:r>
              <a:rPr lang="en-GB" b="1" dirty="0" smtClean="0">
                <a:solidFill>
                  <a:srgbClr val="FFC000"/>
                </a:solidFill>
              </a:rPr>
              <a:t>Dose </a:t>
            </a:r>
            <a:r>
              <a:rPr lang="en-GB" b="1" dirty="0">
                <a:solidFill>
                  <a:srgbClr val="FFC000"/>
                </a:solidFill>
              </a:rPr>
              <a:t>that has been received</a:t>
            </a:r>
          </a:p>
          <a:p>
            <a:pPr lvl="1">
              <a:lnSpc>
                <a:spcPct val="90000"/>
              </a:lnSpc>
            </a:pPr>
            <a:r>
              <a:rPr lang="en-GB" sz="3200" dirty="0"/>
              <a:t>At </a:t>
            </a:r>
            <a:r>
              <a:rPr lang="en-GB" sz="3200" dirty="0" smtClean="0"/>
              <a:t>planning </a:t>
            </a:r>
            <a:r>
              <a:rPr lang="en-GB" sz="3200" dirty="0"/>
              <a:t>stage falls under </a:t>
            </a:r>
            <a:r>
              <a:rPr lang="en-GB" sz="3200" dirty="0" smtClean="0"/>
              <a:t>definition </a:t>
            </a:r>
            <a:r>
              <a:rPr lang="en-GB" sz="3200" dirty="0"/>
              <a:t>of </a:t>
            </a:r>
            <a:r>
              <a:rPr lang="en-GB" sz="3200" dirty="0" smtClean="0"/>
              <a:t> </a:t>
            </a:r>
            <a:r>
              <a:rPr lang="en-GB" sz="3200" b="1" dirty="0">
                <a:solidFill>
                  <a:srgbClr val="FFC000"/>
                </a:solidFill>
              </a:rPr>
              <a:t>residual dose</a:t>
            </a:r>
          </a:p>
          <a:p>
            <a:pPr lvl="1">
              <a:lnSpc>
                <a:spcPct val="90000"/>
              </a:lnSpc>
            </a:pPr>
            <a:r>
              <a:rPr lang="en-GB" sz="3200" dirty="0"/>
              <a:t>In an actual situation, is </a:t>
            </a:r>
            <a:r>
              <a:rPr lang="en-GB" sz="3200" dirty="0" smtClean="0"/>
              <a:t>actual </a:t>
            </a:r>
            <a:r>
              <a:rPr lang="en-GB" sz="3200" dirty="0"/>
              <a:t>dose received via all exposure </a:t>
            </a:r>
            <a:r>
              <a:rPr lang="en-GB" sz="3200" dirty="0" smtClean="0"/>
              <a:t>pathways (after </a:t>
            </a:r>
            <a:r>
              <a:rPr lang="en-GB" sz="3200" dirty="0"/>
              <a:t>protective actions have been fully implemented </a:t>
            </a:r>
            <a:r>
              <a:rPr lang="en-GB" sz="3200" dirty="0" smtClean="0"/>
              <a:t>or </a:t>
            </a:r>
            <a:r>
              <a:rPr lang="en-GB" sz="3200" dirty="0"/>
              <a:t>a decision has been taken not to implement any protective actions)</a:t>
            </a:r>
          </a:p>
          <a:p>
            <a:pPr lvl="1">
              <a:lnSpc>
                <a:spcPct val="90000"/>
              </a:lnSpc>
            </a:pPr>
            <a:endParaRPr lang="en-GB" sz="3200" dirty="0"/>
          </a:p>
        </p:txBody>
      </p:sp>
      <p:sp>
        <p:nvSpPr>
          <p:cNvPr id="2" name="Slide Number Placeholder 1"/>
          <p:cNvSpPr>
            <a:spLocks noGrp="1"/>
          </p:cNvSpPr>
          <p:nvPr>
            <p:ph type="sldNum" sz="quarter" idx="11"/>
          </p:nvPr>
        </p:nvSpPr>
        <p:spPr/>
        <p:txBody>
          <a:bodyPr/>
          <a:lstStyle/>
          <a:p>
            <a:pPr>
              <a:defRPr/>
            </a:pPr>
            <a:fld id="{504E1F06-D0B9-4ADB-AD1F-905D5B3A1605}" type="slidenum">
              <a:rPr lang="en-GB" smtClean="0"/>
              <a:pPr>
                <a:defRPr/>
              </a:pPr>
              <a:t>18</a:t>
            </a:fld>
            <a:endParaRPr lang="en-GB"/>
          </a:p>
        </p:txBody>
      </p:sp>
    </p:spTree>
    <p:extLst>
      <p:ext uri="{BB962C8B-B14F-4D97-AF65-F5344CB8AC3E}">
        <p14:creationId xmlns:p14="http://schemas.microsoft.com/office/powerpoint/2010/main" val="3042497903"/>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омер слайда 4"/>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668760B2-21B4-42AB-A954-D2694D0EDA03}" type="slidenum">
              <a:rPr kumimoji="0" lang="en-GB" sz="1200" smtClean="0">
                <a:solidFill>
                  <a:srgbClr val="D5D7D8"/>
                </a:solidFill>
              </a:rPr>
              <a:pPr eaLnBrk="1" hangingPunct="1"/>
              <a:t>19</a:t>
            </a:fld>
            <a:endParaRPr kumimoji="0" lang="en-GB" sz="1200" smtClean="0">
              <a:solidFill>
                <a:srgbClr val="D5D7D8"/>
              </a:solidFill>
            </a:endParaRPr>
          </a:p>
        </p:txBody>
      </p:sp>
      <p:sp>
        <p:nvSpPr>
          <p:cNvPr id="18435" name="Rectangle 2"/>
          <p:cNvSpPr>
            <a:spLocks noGrp="1" noChangeArrowheads="1"/>
          </p:cNvSpPr>
          <p:nvPr>
            <p:ph type="title"/>
          </p:nvPr>
        </p:nvSpPr>
        <p:spPr>
          <a:xfrm>
            <a:off x="36786" y="0"/>
            <a:ext cx="8861425" cy="1219200"/>
          </a:xfrm>
        </p:spPr>
        <p:txBody>
          <a:bodyPr/>
          <a:lstStyle/>
          <a:p>
            <a:r>
              <a:rPr lang="en-GB" dirty="0" smtClean="0"/>
              <a:t>Developing </a:t>
            </a:r>
            <a:r>
              <a:rPr lang="en-US" dirty="0" smtClean="0"/>
              <a:t>Strategy of Response to Emergency</a:t>
            </a:r>
            <a:r>
              <a:rPr lang="en-US" sz="3200" dirty="0" smtClean="0"/>
              <a:t> (1)</a:t>
            </a:r>
            <a:endParaRPr lang="en-GB" sz="3200" dirty="0" smtClean="0"/>
          </a:p>
        </p:txBody>
      </p:sp>
      <p:graphicFrame>
        <p:nvGraphicFramePr>
          <p:cNvPr id="18436" name="Object 5"/>
          <p:cNvGraphicFramePr>
            <a:graphicFrameLocks noGrp="1" noChangeAspect="1"/>
          </p:cNvGraphicFramePr>
          <p:nvPr>
            <p:ph idx="1"/>
          </p:nvPr>
        </p:nvGraphicFramePr>
        <p:xfrm>
          <a:off x="546100" y="1377950"/>
          <a:ext cx="8432800" cy="4870450"/>
        </p:xfrm>
        <a:graphic>
          <a:graphicData uri="http://schemas.openxmlformats.org/presentationml/2006/ole">
            <mc:AlternateContent xmlns:mc="http://schemas.openxmlformats.org/markup-compatibility/2006">
              <mc:Choice xmlns:v="urn:schemas-microsoft-com:vml" Requires="v">
                <p:oleObj spid="_x0000_s56339" name="Visio" r:id="rId4" imgW="12315512" imgH="7113560" progId="Visio.Drawing.11">
                  <p:embed/>
                </p:oleObj>
              </mc:Choice>
              <mc:Fallback>
                <p:oleObj name="Visio" r:id="rId4" imgW="12315512" imgH="711356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 y="1377950"/>
                        <a:ext cx="8432800"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5988172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550863" y="1298575"/>
            <a:ext cx="8593137" cy="4572000"/>
          </a:xfrm>
        </p:spPr>
        <p:txBody>
          <a:bodyPr lIns="92075" tIns="46038" rIns="92075" bIns="46038"/>
          <a:lstStyle/>
          <a:p>
            <a:pPr eaLnBrk="1" hangingPunct="1">
              <a:buFontTx/>
              <a:buNone/>
            </a:pPr>
            <a:r>
              <a:rPr lang="en-GB" sz="4000" dirty="0" smtClean="0"/>
              <a:t> </a:t>
            </a:r>
            <a:endParaRPr lang="en-US" sz="4000" dirty="0" smtClean="0"/>
          </a:p>
        </p:txBody>
      </p:sp>
      <p:sp>
        <p:nvSpPr>
          <p:cNvPr id="8195" name="Rectangle 3"/>
          <p:cNvSpPr>
            <a:spLocks noGrp="1" noChangeArrowheads="1"/>
          </p:cNvSpPr>
          <p:nvPr>
            <p:ph type="title" idx="4294967295"/>
          </p:nvPr>
        </p:nvSpPr>
        <p:spPr>
          <a:noFill/>
        </p:spPr>
        <p:txBody>
          <a:bodyPr/>
          <a:lstStyle/>
          <a:p>
            <a:pPr eaLnBrk="1" hangingPunct="1"/>
            <a:r>
              <a:rPr lang="en-US" dirty="0" smtClean="0"/>
              <a:t>IAEA Safety </a:t>
            </a:r>
            <a:r>
              <a:rPr lang="en-US" dirty="0" smtClean="0"/>
              <a:t>Standards: Hierarchy</a:t>
            </a:r>
          </a:p>
        </p:txBody>
      </p:sp>
      <p:grpSp>
        <p:nvGrpSpPr>
          <p:cNvPr id="8196" name="Group 4"/>
          <p:cNvGrpSpPr>
            <a:grpSpLocks/>
          </p:cNvGrpSpPr>
          <p:nvPr/>
        </p:nvGrpSpPr>
        <p:grpSpPr bwMode="auto">
          <a:xfrm>
            <a:off x="2339975" y="4106863"/>
            <a:ext cx="4327525" cy="1843087"/>
            <a:chOff x="1436" y="2574"/>
            <a:chExt cx="2726" cy="1161"/>
          </a:xfrm>
        </p:grpSpPr>
        <p:sp>
          <p:nvSpPr>
            <p:cNvPr id="8214" name="Freeform 5"/>
            <p:cNvSpPr>
              <a:spLocks/>
            </p:cNvSpPr>
            <p:nvPr/>
          </p:nvSpPr>
          <p:spPr bwMode="auto">
            <a:xfrm>
              <a:off x="1823" y="2574"/>
              <a:ext cx="1948" cy="387"/>
            </a:xfrm>
            <a:custGeom>
              <a:avLst/>
              <a:gdLst>
                <a:gd name="T0" fmla="*/ 0 w 1948"/>
                <a:gd name="T1" fmla="*/ 387 h 387"/>
                <a:gd name="T2" fmla="*/ 1561 w 1948"/>
                <a:gd name="T3" fmla="*/ 387 h 387"/>
                <a:gd name="T4" fmla="*/ 1948 w 1948"/>
                <a:gd name="T5" fmla="*/ 0 h 387"/>
                <a:gd name="T6" fmla="*/ 387 w 1948"/>
                <a:gd name="T7" fmla="*/ 0 h 387"/>
                <a:gd name="T8" fmla="*/ 0 w 1948"/>
                <a:gd name="T9" fmla="*/ 387 h 387"/>
                <a:gd name="T10" fmla="*/ 0 60000 65536"/>
                <a:gd name="T11" fmla="*/ 0 60000 65536"/>
                <a:gd name="T12" fmla="*/ 0 60000 65536"/>
                <a:gd name="T13" fmla="*/ 0 60000 65536"/>
                <a:gd name="T14" fmla="*/ 0 60000 65536"/>
                <a:gd name="T15" fmla="*/ 0 w 1948"/>
                <a:gd name="T16" fmla="*/ 0 h 387"/>
                <a:gd name="T17" fmla="*/ 1948 w 1948"/>
                <a:gd name="T18" fmla="*/ 387 h 387"/>
              </a:gdLst>
              <a:ahLst/>
              <a:cxnLst>
                <a:cxn ang="T10">
                  <a:pos x="T0" y="T1"/>
                </a:cxn>
                <a:cxn ang="T11">
                  <a:pos x="T2" y="T3"/>
                </a:cxn>
                <a:cxn ang="T12">
                  <a:pos x="T4" y="T5"/>
                </a:cxn>
                <a:cxn ang="T13">
                  <a:pos x="T6" y="T7"/>
                </a:cxn>
                <a:cxn ang="T14">
                  <a:pos x="T8" y="T9"/>
                </a:cxn>
              </a:cxnLst>
              <a:rect l="T15" t="T16" r="T17" b="T18"/>
              <a:pathLst>
                <a:path w="1948" h="387">
                  <a:moveTo>
                    <a:pt x="0" y="387"/>
                  </a:moveTo>
                  <a:lnTo>
                    <a:pt x="1561" y="387"/>
                  </a:lnTo>
                  <a:lnTo>
                    <a:pt x="1948" y="0"/>
                  </a:lnTo>
                  <a:lnTo>
                    <a:pt x="387" y="0"/>
                  </a:lnTo>
                  <a:lnTo>
                    <a:pt x="0" y="387"/>
                  </a:lnTo>
                  <a:close/>
                </a:path>
              </a:pathLst>
            </a:cu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 name="Freeform 6"/>
            <p:cNvSpPr>
              <a:spLocks/>
            </p:cNvSpPr>
            <p:nvPr/>
          </p:nvSpPr>
          <p:spPr bwMode="auto">
            <a:xfrm>
              <a:off x="1823" y="2574"/>
              <a:ext cx="1948" cy="387"/>
            </a:xfrm>
            <a:custGeom>
              <a:avLst/>
              <a:gdLst>
                <a:gd name="T0" fmla="*/ 0 w 1948"/>
                <a:gd name="T1" fmla="*/ 387 h 387"/>
                <a:gd name="T2" fmla="*/ 1561 w 1948"/>
                <a:gd name="T3" fmla="*/ 387 h 387"/>
                <a:gd name="T4" fmla="*/ 1948 w 1948"/>
                <a:gd name="T5" fmla="*/ 0 h 387"/>
                <a:gd name="T6" fmla="*/ 387 w 1948"/>
                <a:gd name="T7" fmla="*/ 0 h 387"/>
                <a:gd name="T8" fmla="*/ 0 w 1948"/>
                <a:gd name="T9" fmla="*/ 387 h 387"/>
                <a:gd name="T10" fmla="*/ 0 60000 65536"/>
                <a:gd name="T11" fmla="*/ 0 60000 65536"/>
                <a:gd name="T12" fmla="*/ 0 60000 65536"/>
                <a:gd name="T13" fmla="*/ 0 60000 65536"/>
                <a:gd name="T14" fmla="*/ 0 60000 65536"/>
                <a:gd name="T15" fmla="*/ 0 w 1948"/>
                <a:gd name="T16" fmla="*/ 0 h 387"/>
                <a:gd name="T17" fmla="*/ 1948 w 1948"/>
                <a:gd name="T18" fmla="*/ 387 h 387"/>
              </a:gdLst>
              <a:ahLst/>
              <a:cxnLst>
                <a:cxn ang="T10">
                  <a:pos x="T0" y="T1"/>
                </a:cxn>
                <a:cxn ang="T11">
                  <a:pos x="T2" y="T3"/>
                </a:cxn>
                <a:cxn ang="T12">
                  <a:pos x="T4" y="T5"/>
                </a:cxn>
                <a:cxn ang="T13">
                  <a:pos x="T6" y="T7"/>
                </a:cxn>
                <a:cxn ang="T14">
                  <a:pos x="T8" y="T9"/>
                </a:cxn>
              </a:cxnLst>
              <a:rect l="T15" t="T16" r="T17" b="T18"/>
              <a:pathLst>
                <a:path w="1948" h="387">
                  <a:moveTo>
                    <a:pt x="0" y="387"/>
                  </a:moveTo>
                  <a:lnTo>
                    <a:pt x="1561" y="387"/>
                  </a:lnTo>
                  <a:lnTo>
                    <a:pt x="1948" y="0"/>
                  </a:lnTo>
                  <a:lnTo>
                    <a:pt x="387" y="0"/>
                  </a:lnTo>
                  <a:lnTo>
                    <a:pt x="0" y="3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6" name="Freeform 7"/>
            <p:cNvSpPr>
              <a:spLocks/>
            </p:cNvSpPr>
            <p:nvPr/>
          </p:nvSpPr>
          <p:spPr bwMode="auto">
            <a:xfrm>
              <a:off x="3384" y="2574"/>
              <a:ext cx="778" cy="1161"/>
            </a:xfrm>
            <a:custGeom>
              <a:avLst/>
              <a:gdLst>
                <a:gd name="T0" fmla="*/ 0 w 778"/>
                <a:gd name="T1" fmla="*/ 387 h 1161"/>
                <a:gd name="T2" fmla="*/ 391 w 778"/>
                <a:gd name="T3" fmla="*/ 1161 h 1161"/>
                <a:gd name="T4" fmla="*/ 778 w 778"/>
                <a:gd name="T5" fmla="*/ 774 h 1161"/>
                <a:gd name="T6" fmla="*/ 387 w 778"/>
                <a:gd name="T7" fmla="*/ 0 h 1161"/>
                <a:gd name="T8" fmla="*/ 0 w 778"/>
                <a:gd name="T9" fmla="*/ 387 h 1161"/>
                <a:gd name="T10" fmla="*/ 0 60000 65536"/>
                <a:gd name="T11" fmla="*/ 0 60000 65536"/>
                <a:gd name="T12" fmla="*/ 0 60000 65536"/>
                <a:gd name="T13" fmla="*/ 0 60000 65536"/>
                <a:gd name="T14" fmla="*/ 0 60000 65536"/>
                <a:gd name="T15" fmla="*/ 0 w 778"/>
                <a:gd name="T16" fmla="*/ 0 h 1161"/>
                <a:gd name="T17" fmla="*/ 778 w 778"/>
                <a:gd name="T18" fmla="*/ 1161 h 1161"/>
              </a:gdLst>
              <a:ahLst/>
              <a:cxnLst>
                <a:cxn ang="T10">
                  <a:pos x="T0" y="T1"/>
                </a:cxn>
                <a:cxn ang="T11">
                  <a:pos x="T2" y="T3"/>
                </a:cxn>
                <a:cxn ang="T12">
                  <a:pos x="T4" y="T5"/>
                </a:cxn>
                <a:cxn ang="T13">
                  <a:pos x="T6" y="T7"/>
                </a:cxn>
                <a:cxn ang="T14">
                  <a:pos x="T8" y="T9"/>
                </a:cxn>
              </a:cxnLst>
              <a:rect l="T15" t="T16" r="T17" b="T18"/>
              <a:pathLst>
                <a:path w="778" h="1161">
                  <a:moveTo>
                    <a:pt x="0" y="387"/>
                  </a:moveTo>
                  <a:lnTo>
                    <a:pt x="391" y="1161"/>
                  </a:lnTo>
                  <a:lnTo>
                    <a:pt x="778" y="774"/>
                  </a:lnTo>
                  <a:lnTo>
                    <a:pt x="387" y="0"/>
                  </a:lnTo>
                  <a:lnTo>
                    <a:pt x="0" y="387"/>
                  </a:lnTo>
                  <a:close/>
                </a:path>
              </a:pathLst>
            </a:cu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 name="Freeform 8"/>
            <p:cNvSpPr>
              <a:spLocks/>
            </p:cNvSpPr>
            <p:nvPr/>
          </p:nvSpPr>
          <p:spPr bwMode="auto">
            <a:xfrm>
              <a:off x="3384" y="2574"/>
              <a:ext cx="778" cy="1161"/>
            </a:xfrm>
            <a:custGeom>
              <a:avLst/>
              <a:gdLst>
                <a:gd name="T0" fmla="*/ 0 w 778"/>
                <a:gd name="T1" fmla="*/ 387 h 1161"/>
                <a:gd name="T2" fmla="*/ 391 w 778"/>
                <a:gd name="T3" fmla="*/ 1161 h 1161"/>
                <a:gd name="T4" fmla="*/ 778 w 778"/>
                <a:gd name="T5" fmla="*/ 774 h 1161"/>
                <a:gd name="T6" fmla="*/ 387 w 778"/>
                <a:gd name="T7" fmla="*/ 0 h 1161"/>
                <a:gd name="T8" fmla="*/ 0 w 778"/>
                <a:gd name="T9" fmla="*/ 387 h 1161"/>
                <a:gd name="T10" fmla="*/ 0 60000 65536"/>
                <a:gd name="T11" fmla="*/ 0 60000 65536"/>
                <a:gd name="T12" fmla="*/ 0 60000 65536"/>
                <a:gd name="T13" fmla="*/ 0 60000 65536"/>
                <a:gd name="T14" fmla="*/ 0 60000 65536"/>
                <a:gd name="T15" fmla="*/ 0 w 778"/>
                <a:gd name="T16" fmla="*/ 0 h 1161"/>
                <a:gd name="T17" fmla="*/ 778 w 778"/>
                <a:gd name="T18" fmla="*/ 1161 h 1161"/>
              </a:gdLst>
              <a:ahLst/>
              <a:cxnLst>
                <a:cxn ang="T10">
                  <a:pos x="T0" y="T1"/>
                </a:cxn>
                <a:cxn ang="T11">
                  <a:pos x="T2" y="T3"/>
                </a:cxn>
                <a:cxn ang="T12">
                  <a:pos x="T4" y="T5"/>
                </a:cxn>
                <a:cxn ang="T13">
                  <a:pos x="T6" y="T7"/>
                </a:cxn>
                <a:cxn ang="T14">
                  <a:pos x="T8" y="T9"/>
                </a:cxn>
              </a:cxnLst>
              <a:rect l="T15" t="T16" r="T17" b="T18"/>
              <a:pathLst>
                <a:path w="778" h="1161">
                  <a:moveTo>
                    <a:pt x="0" y="387"/>
                  </a:moveTo>
                  <a:lnTo>
                    <a:pt x="391" y="1161"/>
                  </a:lnTo>
                  <a:lnTo>
                    <a:pt x="778" y="774"/>
                  </a:lnTo>
                  <a:lnTo>
                    <a:pt x="387" y="0"/>
                  </a:lnTo>
                  <a:lnTo>
                    <a:pt x="0" y="3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8" name="Freeform 9"/>
            <p:cNvSpPr>
              <a:spLocks/>
            </p:cNvSpPr>
            <p:nvPr/>
          </p:nvSpPr>
          <p:spPr bwMode="auto">
            <a:xfrm>
              <a:off x="1436" y="2961"/>
              <a:ext cx="2339" cy="774"/>
            </a:xfrm>
            <a:custGeom>
              <a:avLst/>
              <a:gdLst>
                <a:gd name="T0" fmla="*/ 387 w 2339"/>
                <a:gd name="T1" fmla="*/ 0 h 774"/>
                <a:gd name="T2" fmla="*/ 1948 w 2339"/>
                <a:gd name="T3" fmla="*/ 0 h 774"/>
                <a:gd name="T4" fmla="*/ 2339 w 2339"/>
                <a:gd name="T5" fmla="*/ 774 h 774"/>
                <a:gd name="T6" fmla="*/ 0 w 2339"/>
                <a:gd name="T7" fmla="*/ 774 h 774"/>
                <a:gd name="T8" fmla="*/ 387 w 2339"/>
                <a:gd name="T9" fmla="*/ 0 h 774"/>
                <a:gd name="T10" fmla="*/ 0 60000 65536"/>
                <a:gd name="T11" fmla="*/ 0 60000 65536"/>
                <a:gd name="T12" fmla="*/ 0 60000 65536"/>
                <a:gd name="T13" fmla="*/ 0 60000 65536"/>
                <a:gd name="T14" fmla="*/ 0 60000 65536"/>
                <a:gd name="T15" fmla="*/ 0 w 2339"/>
                <a:gd name="T16" fmla="*/ 0 h 774"/>
                <a:gd name="T17" fmla="*/ 2339 w 2339"/>
                <a:gd name="T18" fmla="*/ 774 h 774"/>
              </a:gdLst>
              <a:ahLst/>
              <a:cxnLst>
                <a:cxn ang="T10">
                  <a:pos x="T0" y="T1"/>
                </a:cxn>
                <a:cxn ang="T11">
                  <a:pos x="T2" y="T3"/>
                </a:cxn>
                <a:cxn ang="T12">
                  <a:pos x="T4" y="T5"/>
                </a:cxn>
                <a:cxn ang="T13">
                  <a:pos x="T6" y="T7"/>
                </a:cxn>
                <a:cxn ang="T14">
                  <a:pos x="T8" y="T9"/>
                </a:cxn>
              </a:cxnLst>
              <a:rect l="T15" t="T16" r="T17" b="T18"/>
              <a:pathLst>
                <a:path w="2339" h="774">
                  <a:moveTo>
                    <a:pt x="387" y="0"/>
                  </a:moveTo>
                  <a:lnTo>
                    <a:pt x="1948" y="0"/>
                  </a:lnTo>
                  <a:lnTo>
                    <a:pt x="2339" y="774"/>
                  </a:lnTo>
                  <a:lnTo>
                    <a:pt x="0" y="774"/>
                  </a:lnTo>
                  <a:lnTo>
                    <a:pt x="38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 name="Freeform 10"/>
            <p:cNvSpPr>
              <a:spLocks/>
            </p:cNvSpPr>
            <p:nvPr/>
          </p:nvSpPr>
          <p:spPr bwMode="auto">
            <a:xfrm>
              <a:off x="1436" y="2961"/>
              <a:ext cx="2339" cy="774"/>
            </a:xfrm>
            <a:custGeom>
              <a:avLst/>
              <a:gdLst>
                <a:gd name="T0" fmla="*/ 387 w 2339"/>
                <a:gd name="T1" fmla="*/ 0 h 774"/>
                <a:gd name="T2" fmla="*/ 1948 w 2339"/>
                <a:gd name="T3" fmla="*/ 0 h 774"/>
                <a:gd name="T4" fmla="*/ 2339 w 2339"/>
                <a:gd name="T5" fmla="*/ 774 h 774"/>
                <a:gd name="T6" fmla="*/ 0 w 2339"/>
                <a:gd name="T7" fmla="*/ 774 h 774"/>
                <a:gd name="T8" fmla="*/ 387 w 2339"/>
                <a:gd name="T9" fmla="*/ 0 h 774"/>
                <a:gd name="T10" fmla="*/ 0 60000 65536"/>
                <a:gd name="T11" fmla="*/ 0 60000 65536"/>
                <a:gd name="T12" fmla="*/ 0 60000 65536"/>
                <a:gd name="T13" fmla="*/ 0 60000 65536"/>
                <a:gd name="T14" fmla="*/ 0 60000 65536"/>
                <a:gd name="T15" fmla="*/ 0 w 2339"/>
                <a:gd name="T16" fmla="*/ 0 h 774"/>
                <a:gd name="T17" fmla="*/ 2339 w 2339"/>
                <a:gd name="T18" fmla="*/ 774 h 774"/>
              </a:gdLst>
              <a:ahLst/>
              <a:cxnLst>
                <a:cxn ang="T10">
                  <a:pos x="T0" y="T1"/>
                </a:cxn>
                <a:cxn ang="T11">
                  <a:pos x="T2" y="T3"/>
                </a:cxn>
                <a:cxn ang="T12">
                  <a:pos x="T4" y="T5"/>
                </a:cxn>
                <a:cxn ang="T13">
                  <a:pos x="T6" y="T7"/>
                </a:cxn>
                <a:cxn ang="T14">
                  <a:pos x="T8" y="T9"/>
                </a:cxn>
              </a:cxnLst>
              <a:rect l="T15" t="T16" r="T17" b="T18"/>
              <a:pathLst>
                <a:path w="2339" h="774">
                  <a:moveTo>
                    <a:pt x="387" y="0"/>
                  </a:moveTo>
                  <a:lnTo>
                    <a:pt x="1948" y="0"/>
                  </a:lnTo>
                  <a:lnTo>
                    <a:pt x="2339" y="774"/>
                  </a:lnTo>
                  <a:lnTo>
                    <a:pt x="0" y="774"/>
                  </a:lnTo>
                  <a:lnTo>
                    <a:pt x="387"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083" name="Rectangle 11"/>
            <p:cNvSpPr>
              <a:spLocks noChangeArrowheads="1"/>
            </p:cNvSpPr>
            <p:nvPr/>
          </p:nvSpPr>
          <p:spPr bwMode="auto">
            <a:xfrm>
              <a:off x="2551" y="3125"/>
              <a:ext cx="116" cy="576"/>
            </a:xfrm>
            <a:prstGeom prst="rect">
              <a:avLst/>
            </a:prstGeom>
            <a:noFill/>
            <a:ln w="9525">
              <a:noFill/>
              <a:miter lim="800000"/>
              <a:headEnd/>
              <a:tailEnd/>
            </a:ln>
            <a:effectLst/>
          </p:spPr>
          <p:txBody>
            <a:bodyPr wrap="none" lIns="92075" tIns="46038" rIns="92075" bIns="46038">
              <a:spAutoFit/>
            </a:bodyPr>
            <a:lstStyle/>
            <a:p>
              <a:pPr algn="ctr" eaLnBrk="0" hangingPunct="0">
                <a:defRPr/>
              </a:pPr>
              <a:endParaRPr lang="en-US" sz="5400" b="1">
                <a:effectLst>
                  <a:outerShdw blurRad="38100" dist="38100" dir="2700000" algn="tl">
                    <a:srgbClr val="FFFFFF"/>
                  </a:outerShdw>
                </a:effectLst>
                <a:latin typeface="Arial" charset="0"/>
                <a:cs typeface="Arial" charset="0"/>
              </a:endParaRPr>
            </a:p>
          </p:txBody>
        </p:sp>
      </p:grpSp>
      <p:grpSp>
        <p:nvGrpSpPr>
          <p:cNvPr id="8197" name="Group 12"/>
          <p:cNvGrpSpPr>
            <a:grpSpLocks/>
          </p:cNvGrpSpPr>
          <p:nvPr/>
        </p:nvGrpSpPr>
        <p:grpSpPr bwMode="auto">
          <a:xfrm>
            <a:off x="2954338" y="2633663"/>
            <a:ext cx="3092450" cy="1843087"/>
            <a:chOff x="1823" y="1646"/>
            <a:chExt cx="1948" cy="1161"/>
          </a:xfrm>
        </p:grpSpPr>
        <p:sp>
          <p:nvSpPr>
            <p:cNvPr id="8207" name="Freeform 13"/>
            <p:cNvSpPr>
              <a:spLocks/>
            </p:cNvSpPr>
            <p:nvPr/>
          </p:nvSpPr>
          <p:spPr bwMode="auto">
            <a:xfrm>
              <a:off x="2210" y="1646"/>
              <a:ext cx="1169" cy="387"/>
            </a:xfrm>
            <a:custGeom>
              <a:avLst/>
              <a:gdLst>
                <a:gd name="T0" fmla="*/ 0 w 1169"/>
                <a:gd name="T1" fmla="*/ 387 h 387"/>
                <a:gd name="T2" fmla="*/ 782 w 1169"/>
                <a:gd name="T3" fmla="*/ 387 h 387"/>
                <a:gd name="T4" fmla="*/ 1169 w 1169"/>
                <a:gd name="T5" fmla="*/ 0 h 387"/>
                <a:gd name="T6" fmla="*/ 387 w 1169"/>
                <a:gd name="T7" fmla="*/ 0 h 387"/>
                <a:gd name="T8" fmla="*/ 0 w 1169"/>
                <a:gd name="T9" fmla="*/ 387 h 387"/>
                <a:gd name="T10" fmla="*/ 0 60000 65536"/>
                <a:gd name="T11" fmla="*/ 0 60000 65536"/>
                <a:gd name="T12" fmla="*/ 0 60000 65536"/>
                <a:gd name="T13" fmla="*/ 0 60000 65536"/>
                <a:gd name="T14" fmla="*/ 0 60000 65536"/>
                <a:gd name="T15" fmla="*/ 0 w 1169"/>
                <a:gd name="T16" fmla="*/ 0 h 387"/>
                <a:gd name="T17" fmla="*/ 1169 w 1169"/>
                <a:gd name="T18" fmla="*/ 387 h 387"/>
              </a:gdLst>
              <a:ahLst/>
              <a:cxnLst>
                <a:cxn ang="T10">
                  <a:pos x="T0" y="T1"/>
                </a:cxn>
                <a:cxn ang="T11">
                  <a:pos x="T2" y="T3"/>
                </a:cxn>
                <a:cxn ang="T12">
                  <a:pos x="T4" y="T5"/>
                </a:cxn>
                <a:cxn ang="T13">
                  <a:pos x="T6" y="T7"/>
                </a:cxn>
                <a:cxn ang="T14">
                  <a:pos x="T8" y="T9"/>
                </a:cxn>
              </a:cxnLst>
              <a:rect l="T15" t="T16" r="T17" b="T18"/>
              <a:pathLst>
                <a:path w="1169" h="387">
                  <a:moveTo>
                    <a:pt x="0" y="387"/>
                  </a:moveTo>
                  <a:lnTo>
                    <a:pt x="782" y="387"/>
                  </a:lnTo>
                  <a:lnTo>
                    <a:pt x="1169" y="0"/>
                  </a:lnTo>
                  <a:lnTo>
                    <a:pt x="387" y="0"/>
                  </a:lnTo>
                  <a:lnTo>
                    <a:pt x="0" y="387"/>
                  </a:lnTo>
                  <a:close/>
                </a:path>
              </a:pathLst>
            </a:custGeom>
            <a:solidFill>
              <a:srgbClr val="FF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14"/>
            <p:cNvSpPr>
              <a:spLocks/>
            </p:cNvSpPr>
            <p:nvPr/>
          </p:nvSpPr>
          <p:spPr bwMode="auto">
            <a:xfrm>
              <a:off x="2210" y="1646"/>
              <a:ext cx="1169" cy="387"/>
            </a:xfrm>
            <a:custGeom>
              <a:avLst/>
              <a:gdLst>
                <a:gd name="T0" fmla="*/ 0 w 1169"/>
                <a:gd name="T1" fmla="*/ 387 h 387"/>
                <a:gd name="T2" fmla="*/ 782 w 1169"/>
                <a:gd name="T3" fmla="*/ 387 h 387"/>
                <a:gd name="T4" fmla="*/ 1169 w 1169"/>
                <a:gd name="T5" fmla="*/ 0 h 387"/>
                <a:gd name="T6" fmla="*/ 387 w 1169"/>
                <a:gd name="T7" fmla="*/ 0 h 387"/>
                <a:gd name="T8" fmla="*/ 0 w 1169"/>
                <a:gd name="T9" fmla="*/ 387 h 387"/>
                <a:gd name="T10" fmla="*/ 0 60000 65536"/>
                <a:gd name="T11" fmla="*/ 0 60000 65536"/>
                <a:gd name="T12" fmla="*/ 0 60000 65536"/>
                <a:gd name="T13" fmla="*/ 0 60000 65536"/>
                <a:gd name="T14" fmla="*/ 0 60000 65536"/>
                <a:gd name="T15" fmla="*/ 0 w 1169"/>
                <a:gd name="T16" fmla="*/ 0 h 387"/>
                <a:gd name="T17" fmla="*/ 1169 w 1169"/>
                <a:gd name="T18" fmla="*/ 387 h 387"/>
              </a:gdLst>
              <a:ahLst/>
              <a:cxnLst>
                <a:cxn ang="T10">
                  <a:pos x="T0" y="T1"/>
                </a:cxn>
                <a:cxn ang="T11">
                  <a:pos x="T2" y="T3"/>
                </a:cxn>
                <a:cxn ang="T12">
                  <a:pos x="T4" y="T5"/>
                </a:cxn>
                <a:cxn ang="T13">
                  <a:pos x="T6" y="T7"/>
                </a:cxn>
                <a:cxn ang="T14">
                  <a:pos x="T8" y="T9"/>
                </a:cxn>
              </a:cxnLst>
              <a:rect l="T15" t="T16" r="T17" b="T18"/>
              <a:pathLst>
                <a:path w="1169" h="387">
                  <a:moveTo>
                    <a:pt x="0" y="387"/>
                  </a:moveTo>
                  <a:lnTo>
                    <a:pt x="782" y="387"/>
                  </a:lnTo>
                  <a:lnTo>
                    <a:pt x="1169" y="0"/>
                  </a:lnTo>
                  <a:lnTo>
                    <a:pt x="387" y="0"/>
                  </a:lnTo>
                  <a:lnTo>
                    <a:pt x="0" y="3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9" name="Freeform 15"/>
            <p:cNvSpPr>
              <a:spLocks/>
            </p:cNvSpPr>
            <p:nvPr/>
          </p:nvSpPr>
          <p:spPr bwMode="auto">
            <a:xfrm>
              <a:off x="2992" y="1646"/>
              <a:ext cx="779" cy="1161"/>
            </a:xfrm>
            <a:custGeom>
              <a:avLst/>
              <a:gdLst>
                <a:gd name="T0" fmla="*/ 0 w 779"/>
                <a:gd name="T1" fmla="*/ 387 h 1161"/>
                <a:gd name="T2" fmla="*/ 392 w 779"/>
                <a:gd name="T3" fmla="*/ 1161 h 1161"/>
                <a:gd name="T4" fmla="*/ 779 w 779"/>
                <a:gd name="T5" fmla="*/ 774 h 1161"/>
                <a:gd name="T6" fmla="*/ 387 w 779"/>
                <a:gd name="T7" fmla="*/ 0 h 1161"/>
                <a:gd name="T8" fmla="*/ 0 w 779"/>
                <a:gd name="T9" fmla="*/ 387 h 1161"/>
                <a:gd name="T10" fmla="*/ 0 60000 65536"/>
                <a:gd name="T11" fmla="*/ 0 60000 65536"/>
                <a:gd name="T12" fmla="*/ 0 60000 65536"/>
                <a:gd name="T13" fmla="*/ 0 60000 65536"/>
                <a:gd name="T14" fmla="*/ 0 60000 65536"/>
                <a:gd name="T15" fmla="*/ 0 w 779"/>
                <a:gd name="T16" fmla="*/ 0 h 1161"/>
                <a:gd name="T17" fmla="*/ 779 w 779"/>
                <a:gd name="T18" fmla="*/ 1161 h 1161"/>
              </a:gdLst>
              <a:ahLst/>
              <a:cxnLst>
                <a:cxn ang="T10">
                  <a:pos x="T0" y="T1"/>
                </a:cxn>
                <a:cxn ang="T11">
                  <a:pos x="T2" y="T3"/>
                </a:cxn>
                <a:cxn ang="T12">
                  <a:pos x="T4" y="T5"/>
                </a:cxn>
                <a:cxn ang="T13">
                  <a:pos x="T6" y="T7"/>
                </a:cxn>
                <a:cxn ang="T14">
                  <a:pos x="T8" y="T9"/>
                </a:cxn>
              </a:cxnLst>
              <a:rect l="T15" t="T16" r="T17" b="T18"/>
              <a:pathLst>
                <a:path w="779" h="1161">
                  <a:moveTo>
                    <a:pt x="0" y="387"/>
                  </a:moveTo>
                  <a:lnTo>
                    <a:pt x="392" y="1161"/>
                  </a:lnTo>
                  <a:lnTo>
                    <a:pt x="779" y="774"/>
                  </a:lnTo>
                  <a:lnTo>
                    <a:pt x="387" y="0"/>
                  </a:lnTo>
                  <a:lnTo>
                    <a:pt x="0" y="387"/>
                  </a:lnTo>
                  <a:close/>
                </a:path>
              </a:pathLst>
            </a:custGeom>
            <a:solidFill>
              <a:srgbClr val="FF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16"/>
            <p:cNvSpPr>
              <a:spLocks/>
            </p:cNvSpPr>
            <p:nvPr/>
          </p:nvSpPr>
          <p:spPr bwMode="auto">
            <a:xfrm>
              <a:off x="2992" y="1646"/>
              <a:ext cx="779" cy="1161"/>
            </a:xfrm>
            <a:custGeom>
              <a:avLst/>
              <a:gdLst>
                <a:gd name="T0" fmla="*/ 0 w 779"/>
                <a:gd name="T1" fmla="*/ 387 h 1161"/>
                <a:gd name="T2" fmla="*/ 392 w 779"/>
                <a:gd name="T3" fmla="*/ 1161 h 1161"/>
                <a:gd name="T4" fmla="*/ 779 w 779"/>
                <a:gd name="T5" fmla="*/ 774 h 1161"/>
                <a:gd name="T6" fmla="*/ 387 w 779"/>
                <a:gd name="T7" fmla="*/ 0 h 1161"/>
                <a:gd name="T8" fmla="*/ 0 w 779"/>
                <a:gd name="T9" fmla="*/ 387 h 1161"/>
                <a:gd name="T10" fmla="*/ 0 60000 65536"/>
                <a:gd name="T11" fmla="*/ 0 60000 65536"/>
                <a:gd name="T12" fmla="*/ 0 60000 65536"/>
                <a:gd name="T13" fmla="*/ 0 60000 65536"/>
                <a:gd name="T14" fmla="*/ 0 60000 65536"/>
                <a:gd name="T15" fmla="*/ 0 w 779"/>
                <a:gd name="T16" fmla="*/ 0 h 1161"/>
                <a:gd name="T17" fmla="*/ 779 w 779"/>
                <a:gd name="T18" fmla="*/ 1161 h 1161"/>
              </a:gdLst>
              <a:ahLst/>
              <a:cxnLst>
                <a:cxn ang="T10">
                  <a:pos x="T0" y="T1"/>
                </a:cxn>
                <a:cxn ang="T11">
                  <a:pos x="T2" y="T3"/>
                </a:cxn>
                <a:cxn ang="T12">
                  <a:pos x="T4" y="T5"/>
                </a:cxn>
                <a:cxn ang="T13">
                  <a:pos x="T6" y="T7"/>
                </a:cxn>
                <a:cxn ang="T14">
                  <a:pos x="T8" y="T9"/>
                </a:cxn>
              </a:cxnLst>
              <a:rect l="T15" t="T16" r="T17" b="T18"/>
              <a:pathLst>
                <a:path w="779" h="1161">
                  <a:moveTo>
                    <a:pt x="0" y="387"/>
                  </a:moveTo>
                  <a:lnTo>
                    <a:pt x="392" y="1161"/>
                  </a:lnTo>
                  <a:lnTo>
                    <a:pt x="779" y="774"/>
                  </a:lnTo>
                  <a:lnTo>
                    <a:pt x="387" y="0"/>
                  </a:lnTo>
                  <a:lnTo>
                    <a:pt x="0" y="3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1" name="Freeform 17"/>
            <p:cNvSpPr>
              <a:spLocks/>
            </p:cNvSpPr>
            <p:nvPr/>
          </p:nvSpPr>
          <p:spPr bwMode="auto">
            <a:xfrm>
              <a:off x="1823" y="2033"/>
              <a:ext cx="1561" cy="774"/>
            </a:xfrm>
            <a:custGeom>
              <a:avLst/>
              <a:gdLst>
                <a:gd name="T0" fmla="*/ 387 w 1561"/>
                <a:gd name="T1" fmla="*/ 0 h 774"/>
                <a:gd name="T2" fmla="*/ 1169 w 1561"/>
                <a:gd name="T3" fmla="*/ 0 h 774"/>
                <a:gd name="T4" fmla="*/ 1561 w 1561"/>
                <a:gd name="T5" fmla="*/ 774 h 774"/>
                <a:gd name="T6" fmla="*/ 0 w 1561"/>
                <a:gd name="T7" fmla="*/ 774 h 774"/>
                <a:gd name="T8" fmla="*/ 387 w 1561"/>
                <a:gd name="T9" fmla="*/ 0 h 774"/>
                <a:gd name="T10" fmla="*/ 0 60000 65536"/>
                <a:gd name="T11" fmla="*/ 0 60000 65536"/>
                <a:gd name="T12" fmla="*/ 0 60000 65536"/>
                <a:gd name="T13" fmla="*/ 0 60000 65536"/>
                <a:gd name="T14" fmla="*/ 0 60000 65536"/>
                <a:gd name="T15" fmla="*/ 0 w 1561"/>
                <a:gd name="T16" fmla="*/ 0 h 774"/>
                <a:gd name="T17" fmla="*/ 1561 w 1561"/>
                <a:gd name="T18" fmla="*/ 774 h 774"/>
              </a:gdLst>
              <a:ahLst/>
              <a:cxnLst>
                <a:cxn ang="T10">
                  <a:pos x="T0" y="T1"/>
                </a:cxn>
                <a:cxn ang="T11">
                  <a:pos x="T2" y="T3"/>
                </a:cxn>
                <a:cxn ang="T12">
                  <a:pos x="T4" y="T5"/>
                </a:cxn>
                <a:cxn ang="T13">
                  <a:pos x="T6" y="T7"/>
                </a:cxn>
                <a:cxn ang="T14">
                  <a:pos x="T8" y="T9"/>
                </a:cxn>
              </a:cxnLst>
              <a:rect l="T15" t="T16" r="T17" b="T18"/>
              <a:pathLst>
                <a:path w="1561" h="774">
                  <a:moveTo>
                    <a:pt x="387" y="0"/>
                  </a:moveTo>
                  <a:lnTo>
                    <a:pt x="1169" y="0"/>
                  </a:lnTo>
                  <a:lnTo>
                    <a:pt x="1561" y="774"/>
                  </a:lnTo>
                  <a:lnTo>
                    <a:pt x="0" y="774"/>
                  </a:lnTo>
                  <a:lnTo>
                    <a:pt x="38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18"/>
            <p:cNvSpPr>
              <a:spLocks/>
            </p:cNvSpPr>
            <p:nvPr/>
          </p:nvSpPr>
          <p:spPr bwMode="auto">
            <a:xfrm>
              <a:off x="1823" y="2033"/>
              <a:ext cx="1561" cy="774"/>
            </a:xfrm>
            <a:custGeom>
              <a:avLst/>
              <a:gdLst>
                <a:gd name="T0" fmla="*/ 387 w 1561"/>
                <a:gd name="T1" fmla="*/ 0 h 774"/>
                <a:gd name="T2" fmla="*/ 1169 w 1561"/>
                <a:gd name="T3" fmla="*/ 0 h 774"/>
                <a:gd name="T4" fmla="*/ 1561 w 1561"/>
                <a:gd name="T5" fmla="*/ 774 h 774"/>
                <a:gd name="T6" fmla="*/ 0 w 1561"/>
                <a:gd name="T7" fmla="*/ 774 h 774"/>
                <a:gd name="T8" fmla="*/ 387 w 1561"/>
                <a:gd name="T9" fmla="*/ 0 h 774"/>
                <a:gd name="T10" fmla="*/ 0 60000 65536"/>
                <a:gd name="T11" fmla="*/ 0 60000 65536"/>
                <a:gd name="T12" fmla="*/ 0 60000 65536"/>
                <a:gd name="T13" fmla="*/ 0 60000 65536"/>
                <a:gd name="T14" fmla="*/ 0 60000 65536"/>
                <a:gd name="T15" fmla="*/ 0 w 1561"/>
                <a:gd name="T16" fmla="*/ 0 h 774"/>
                <a:gd name="T17" fmla="*/ 1561 w 1561"/>
                <a:gd name="T18" fmla="*/ 774 h 774"/>
              </a:gdLst>
              <a:ahLst/>
              <a:cxnLst>
                <a:cxn ang="T10">
                  <a:pos x="T0" y="T1"/>
                </a:cxn>
                <a:cxn ang="T11">
                  <a:pos x="T2" y="T3"/>
                </a:cxn>
                <a:cxn ang="T12">
                  <a:pos x="T4" y="T5"/>
                </a:cxn>
                <a:cxn ang="T13">
                  <a:pos x="T6" y="T7"/>
                </a:cxn>
                <a:cxn ang="T14">
                  <a:pos x="T8" y="T9"/>
                </a:cxn>
              </a:cxnLst>
              <a:rect l="T15" t="T16" r="T17" b="T18"/>
              <a:pathLst>
                <a:path w="1561" h="774">
                  <a:moveTo>
                    <a:pt x="387" y="0"/>
                  </a:moveTo>
                  <a:lnTo>
                    <a:pt x="1169" y="0"/>
                  </a:lnTo>
                  <a:lnTo>
                    <a:pt x="1561" y="774"/>
                  </a:lnTo>
                  <a:lnTo>
                    <a:pt x="0" y="774"/>
                  </a:lnTo>
                  <a:lnTo>
                    <a:pt x="387"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091" name="Rectangle 19"/>
            <p:cNvSpPr>
              <a:spLocks noChangeArrowheads="1"/>
            </p:cNvSpPr>
            <p:nvPr/>
          </p:nvSpPr>
          <p:spPr bwMode="auto">
            <a:xfrm>
              <a:off x="2552" y="2213"/>
              <a:ext cx="116" cy="576"/>
            </a:xfrm>
            <a:prstGeom prst="rect">
              <a:avLst/>
            </a:prstGeom>
            <a:noFill/>
            <a:ln w="9525">
              <a:noFill/>
              <a:miter lim="800000"/>
              <a:headEnd/>
              <a:tailEnd/>
            </a:ln>
            <a:effectLst/>
          </p:spPr>
          <p:txBody>
            <a:bodyPr wrap="none" lIns="92075" tIns="46038" rIns="92075" bIns="46038">
              <a:spAutoFit/>
            </a:bodyPr>
            <a:lstStyle/>
            <a:p>
              <a:pPr algn="ctr" eaLnBrk="0" hangingPunct="0">
                <a:defRPr/>
              </a:pPr>
              <a:endParaRPr lang="en-US" sz="5400" b="1">
                <a:effectLst>
                  <a:outerShdw blurRad="38100" dist="38100" dir="2700000" algn="tl">
                    <a:srgbClr val="FFFFFF"/>
                  </a:outerShdw>
                </a:effectLst>
                <a:latin typeface="Arial" charset="0"/>
                <a:cs typeface="Arial" charset="0"/>
              </a:endParaRPr>
            </a:p>
          </p:txBody>
        </p:sp>
      </p:grpSp>
      <p:grpSp>
        <p:nvGrpSpPr>
          <p:cNvPr id="8198" name="Group 20"/>
          <p:cNvGrpSpPr>
            <a:grpSpLocks/>
          </p:cNvGrpSpPr>
          <p:nvPr/>
        </p:nvGrpSpPr>
        <p:grpSpPr bwMode="auto">
          <a:xfrm>
            <a:off x="3568700" y="1146175"/>
            <a:ext cx="1855788" cy="1863725"/>
            <a:chOff x="2210" y="709"/>
            <a:chExt cx="1169" cy="1174"/>
          </a:xfrm>
        </p:grpSpPr>
        <p:sp>
          <p:nvSpPr>
            <p:cNvPr id="8202" name="Freeform 21"/>
            <p:cNvSpPr>
              <a:spLocks/>
            </p:cNvSpPr>
            <p:nvPr/>
          </p:nvSpPr>
          <p:spPr bwMode="auto">
            <a:xfrm>
              <a:off x="2601" y="709"/>
              <a:ext cx="778" cy="1174"/>
            </a:xfrm>
            <a:custGeom>
              <a:avLst/>
              <a:gdLst>
                <a:gd name="T0" fmla="*/ 0 w 778"/>
                <a:gd name="T1" fmla="*/ 387 h 1174"/>
                <a:gd name="T2" fmla="*/ 391 w 778"/>
                <a:gd name="T3" fmla="*/ 1174 h 1174"/>
                <a:gd name="T4" fmla="*/ 778 w 778"/>
                <a:gd name="T5" fmla="*/ 787 h 1174"/>
                <a:gd name="T6" fmla="*/ 383 w 778"/>
                <a:gd name="T7" fmla="*/ 0 h 1174"/>
                <a:gd name="T8" fmla="*/ 0 w 778"/>
                <a:gd name="T9" fmla="*/ 387 h 1174"/>
                <a:gd name="T10" fmla="*/ 0 60000 65536"/>
                <a:gd name="T11" fmla="*/ 0 60000 65536"/>
                <a:gd name="T12" fmla="*/ 0 60000 65536"/>
                <a:gd name="T13" fmla="*/ 0 60000 65536"/>
                <a:gd name="T14" fmla="*/ 0 60000 65536"/>
                <a:gd name="T15" fmla="*/ 0 w 778"/>
                <a:gd name="T16" fmla="*/ 0 h 1174"/>
                <a:gd name="T17" fmla="*/ 778 w 778"/>
                <a:gd name="T18" fmla="*/ 1174 h 1174"/>
              </a:gdLst>
              <a:ahLst/>
              <a:cxnLst>
                <a:cxn ang="T10">
                  <a:pos x="T0" y="T1"/>
                </a:cxn>
                <a:cxn ang="T11">
                  <a:pos x="T2" y="T3"/>
                </a:cxn>
                <a:cxn ang="T12">
                  <a:pos x="T4" y="T5"/>
                </a:cxn>
                <a:cxn ang="T13">
                  <a:pos x="T6" y="T7"/>
                </a:cxn>
                <a:cxn ang="T14">
                  <a:pos x="T8" y="T9"/>
                </a:cxn>
              </a:cxnLst>
              <a:rect l="T15" t="T16" r="T17" b="T18"/>
              <a:pathLst>
                <a:path w="778" h="1174">
                  <a:moveTo>
                    <a:pt x="0" y="387"/>
                  </a:moveTo>
                  <a:lnTo>
                    <a:pt x="391" y="1174"/>
                  </a:lnTo>
                  <a:lnTo>
                    <a:pt x="778" y="787"/>
                  </a:lnTo>
                  <a:lnTo>
                    <a:pt x="383" y="0"/>
                  </a:lnTo>
                  <a:lnTo>
                    <a:pt x="0" y="38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 name="Freeform 22"/>
            <p:cNvSpPr>
              <a:spLocks/>
            </p:cNvSpPr>
            <p:nvPr/>
          </p:nvSpPr>
          <p:spPr bwMode="auto">
            <a:xfrm>
              <a:off x="2601" y="709"/>
              <a:ext cx="778" cy="1174"/>
            </a:xfrm>
            <a:custGeom>
              <a:avLst/>
              <a:gdLst>
                <a:gd name="T0" fmla="*/ 0 w 778"/>
                <a:gd name="T1" fmla="*/ 387 h 1174"/>
                <a:gd name="T2" fmla="*/ 391 w 778"/>
                <a:gd name="T3" fmla="*/ 1174 h 1174"/>
                <a:gd name="T4" fmla="*/ 778 w 778"/>
                <a:gd name="T5" fmla="*/ 787 h 1174"/>
                <a:gd name="T6" fmla="*/ 383 w 778"/>
                <a:gd name="T7" fmla="*/ 0 h 1174"/>
                <a:gd name="T8" fmla="*/ 0 w 778"/>
                <a:gd name="T9" fmla="*/ 387 h 1174"/>
                <a:gd name="T10" fmla="*/ 0 60000 65536"/>
                <a:gd name="T11" fmla="*/ 0 60000 65536"/>
                <a:gd name="T12" fmla="*/ 0 60000 65536"/>
                <a:gd name="T13" fmla="*/ 0 60000 65536"/>
                <a:gd name="T14" fmla="*/ 0 60000 65536"/>
                <a:gd name="T15" fmla="*/ 0 w 778"/>
                <a:gd name="T16" fmla="*/ 0 h 1174"/>
                <a:gd name="T17" fmla="*/ 778 w 778"/>
                <a:gd name="T18" fmla="*/ 1174 h 1174"/>
              </a:gdLst>
              <a:ahLst/>
              <a:cxnLst>
                <a:cxn ang="T10">
                  <a:pos x="T0" y="T1"/>
                </a:cxn>
                <a:cxn ang="T11">
                  <a:pos x="T2" y="T3"/>
                </a:cxn>
                <a:cxn ang="T12">
                  <a:pos x="T4" y="T5"/>
                </a:cxn>
                <a:cxn ang="T13">
                  <a:pos x="T6" y="T7"/>
                </a:cxn>
                <a:cxn ang="T14">
                  <a:pos x="T8" y="T9"/>
                </a:cxn>
              </a:cxnLst>
              <a:rect l="T15" t="T16" r="T17" b="T18"/>
              <a:pathLst>
                <a:path w="778" h="1174">
                  <a:moveTo>
                    <a:pt x="0" y="387"/>
                  </a:moveTo>
                  <a:lnTo>
                    <a:pt x="391" y="1174"/>
                  </a:lnTo>
                  <a:lnTo>
                    <a:pt x="778" y="787"/>
                  </a:lnTo>
                  <a:lnTo>
                    <a:pt x="383" y="0"/>
                  </a:lnTo>
                  <a:lnTo>
                    <a:pt x="0" y="38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4" name="Freeform 23"/>
            <p:cNvSpPr>
              <a:spLocks/>
            </p:cNvSpPr>
            <p:nvPr/>
          </p:nvSpPr>
          <p:spPr bwMode="auto">
            <a:xfrm>
              <a:off x="2210" y="1096"/>
              <a:ext cx="782" cy="787"/>
            </a:xfrm>
            <a:custGeom>
              <a:avLst/>
              <a:gdLst>
                <a:gd name="T0" fmla="*/ 391 w 782"/>
                <a:gd name="T1" fmla="*/ 0 h 787"/>
                <a:gd name="T2" fmla="*/ 782 w 782"/>
                <a:gd name="T3" fmla="*/ 787 h 787"/>
                <a:gd name="T4" fmla="*/ 0 w 782"/>
                <a:gd name="T5" fmla="*/ 787 h 787"/>
                <a:gd name="T6" fmla="*/ 391 w 782"/>
                <a:gd name="T7" fmla="*/ 0 h 787"/>
                <a:gd name="T8" fmla="*/ 0 60000 65536"/>
                <a:gd name="T9" fmla="*/ 0 60000 65536"/>
                <a:gd name="T10" fmla="*/ 0 60000 65536"/>
                <a:gd name="T11" fmla="*/ 0 60000 65536"/>
                <a:gd name="T12" fmla="*/ 0 w 782"/>
                <a:gd name="T13" fmla="*/ 0 h 787"/>
                <a:gd name="T14" fmla="*/ 782 w 782"/>
                <a:gd name="T15" fmla="*/ 787 h 787"/>
              </a:gdLst>
              <a:ahLst/>
              <a:cxnLst>
                <a:cxn ang="T8">
                  <a:pos x="T0" y="T1"/>
                </a:cxn>
                <a:cxn ang="T9">
                  <a:pos x="T2" y="T3"/>
                </a:cxn>
                <a:cxn ang="T10">
                  <a:pos x="T4" y="T5"/>
                </a:cxn>
                <a:cxn ang="T11">
                  <a:pos x="T6" y="T7"/>
                </a:cxn>
              </a:cxnLst>
              <a:rect l="T12" t="T13" r="T14" b="T15"/>
              <a:pathLst>
                <a:path w="782" h="787">
                  <a:moveTo>
                    <a:pt x="391" y="0"/>
                  </a:moveTo>
                  <a:lnTo>
                    <a:pt x="782" y="787"/>
                  </a:lnTo>
                  <a:lnTo>
                    <a:pt x="0" y="787"/>
                  </a:lnTo>
                  <a:lnTo>
                    <a:pt x="391"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 name="Freeform 24"/>
            <p:cNvSpPr>
              <a:spLocks/>
            </p:cNvSpPr>
            <p:nvPr/>
          </p:nvSpPr>
          <p:spPr bwMode="auto">
            <a:xfrm>
              <a:off x="2210" y="1096"/>
              <a:ext cx="782" cy="787"/>
            </a:xfrm>
            <a:custGeom>
              <a:avLst/>
              <a:gdLst>
                <a:gd name="T0" fmla="*/ 391 w 782"/>
                <a:gd name="T1" fmla="*/ 0 h 787"/>
                <a:gd name="T2" fmla="*/ 782 w 782"/>
                <a:gd name="T3" fmla="*/ 787 h 787"/>
                <a:gd name="T4" fmla="*/ 0 w 782"/>
                <a:gd name="T5" fmla="*/ 787 h 787"/>
                <a:gd name="T6" fmla="*/ 391 w 782"/>
                <a:gd name="T7" fmla="*/ 0 h 787"/>
                <a:gd name="T8" fmla="*/ 0 60000 65536"/>
                <a:gd name="T9" fmla="*/ 0 60000 65536"/>
                <a:gd name="T10" fmla="*/ 0 60000 65536"/>
                <a:gd name="T11" fmla="*/ 0 60000 65536"/>
                <a:gd name="T12" fmla="*/ 0 w 782"/>
                <a:gd name="T13" fmla="*/ 0 h 787"/>
                <a:gd name="T14" fmla="*/ 782 w 782"/>
                <a:gd name="T15" fmla="*/ 787 h 787"/>
              </a:gdLst>
              <a:ahLst/>
              <a:cxnLst>
                <a:cxn ang="T8">
                  <a:pos x="T0" y="T1"/>
                </a:cxn>
                <a:cxn ang="T9">
                  <a:pos x="T2" y="T3"/>
                </a:cxn>
                <a:cxn ang="T10">
                  <a:pos x="T4" y="T5"/>
                </a:cxn>
                <a:cxn ang="T11">
                  <a:pos x="T6" y="T7"/>
                </a:cxn>
              </a:cxnLst>
              <a:rect l="T12" t="T13" r="T14" b="T15"/>
              <a:pathLst>
                <a:path w="782" h="787">
                  <a:moveTo>
                    <a:pt x="391" y="0"/>
                  </a:moveTo>
                  <a:lnTo>
                    <a:pt x="782" y="787"/>
                  </a:lnTo>
                  <a:lnTo>
                    <a:pt x="0" y="787"/>
                  </a:lnTo>
                  <a:lnTo>
                    <a:pt x="391"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097" name="Rectangle 25"/>
            <p:cNvSpPr>
              <a:spLocks noChangeArrowheads="1"/>
            </p:cNvSpPr>
            <p:nvPr/>
          </p:nvSpPr>
          <p:spPr bwMode="auto">
            <a:xfrm>
              <a:off x="2551" y="1301"/>
              <a:ext cx="116" cy="576"/>
            </a:xfrm>
            <a:prstGeom prst="rect">
              <a:avLst/>
            </a:prstGeom>
            <a:noFill/>
            <a:ln w="9525">
              <a:noFill/>
              <a:miter lim="800000"/>
              <a:headEnd/>
              <a:tailEnd/>
            </a:ln>
            <a:effectLst/>
          </p:spPr>
          <p:txBody>
            <a:bodyPr wrap="none" lIns="92075" tIns="46038" rIns="92075" bIns="46038">
              <a:spAutoFit/>
            </a:bodyPr>
            <a:lstStyle/>
            <a:p>
              <a:pPr algn="ctr" eaLnBrk="0" hangingPunct="0">
                <a:defRPr/>
              </a:pPr>
              <a:endParaRPr lang="en-US" sz="5400" b="1">
                <a:effectLst>
                  <a:outerShdw blurRad="38100" dist="38100" dir="2700000" algn="tl">
                    <a:srgbClr val="FFFFFF"/>
                  </a:outerShdw>
                </a:effectLst>
                <a:latin typeface="Arial" charset="0"/>
                <a:cs typeface="Arial" charset="0"/>
              </a:endParaRPr>
            </a:p>
          </p:txBody>
        </p:sp>
      </p:grpSp>
      <p:sp>
        <p:nvSpPr>
          <p:cNvPr id="8199" name="Text Box 33"/>
          <p:cNvSpPr txBox="1">
            <a:spLocks noChangeArrowheads="1"/>
          </p:cNvSpPr>
          <p:nvPr/>
        </p:nvSpPr>
        <p:spPr bwMode="auto">
          <a:xfrm>
            <a:off x="2416175" y="2160588"/>
            <a:ext cx="37306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3200" b="1">
                <a:latin typeface="Calibri" pitchFamily="34" charset="0"/>
              </a:rPr>
              <a:t>Safety Fundamentals</a:t>
            </a:r>
          </a:p>
        </p:txBody>
      </p:sp>
      <p:sp>
        <p:nvSpPr>
          <p:cNvPr id="8200" name="Text Box 34"/>
          <p:cNvSpPr txBox="1">
            <a:spLocks noChangeArrowheads="1"/>
          </p:cNvSpPr>
          <p:nvPr/>
        </p:nvSpPr>
        <p:spPr bwMode="auto">
          <a:xfrm>
            <a:off x="2427288" y="3455988"/>
            <a:ext cx="3708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3200" b="1">
                <a:latin typeface="Calibri" pitchFamily="34" charset="0"/>
              </a:rPr>
              <a:t>Safety Requirements</a:t>
            </a:r>
          </a:p>
        </p:txBody>
      </p:sp>
      <p:sp>
        <p:nvSpPr>
          <p:cNvPr id="8201" name="Text Box 35"/>
          <p:cNvSpPr txBox="1">
            <a:spLocks noChangeArrowheads="1"/>
          </p:cNvSpPr>
          <p:nvPr/>
        </p:nvSpPr>
        <p:spPr bwMode="auto">
          <a:xfrm>
            <a:off x="3032125" y="5010150"/>
            <a:ext cx="2495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3200" b="1" dirty="0">
                <a:latin typeface="Calibri" pitchFamily="34" charset="0"/>
              </a:rPr>
              <a:t>Safety Guides</a:t>
            </a:r>
          </a:p>
        </p:txBody>
      </p:sp>
      <p:sp>
        <p:nvSpPr>
          <p:cNvPr id="2" name="Slide Number Placeholder 1"/>
          <p:cNvSpPr>
            <a:spLocks noGrp="1"/>
          </p:cNvSpPr>
          <p:nvPr>
            <p:ph type="sldNum" sz="quarter" idx="11"/>
          </p:nvPr>
        </p:nvSpPr>
        <p:spPr/>
        <p:txBody>
          <a:bodyPr/>
          <a:lstStyle/>
          <a:p>
            <a:pPr>
              <a:defRPr/>
            </a:pPr>
            <a:fld id="{790F476E-5C88-44FF-9E7A-666217613A1C}" type="slidenum">
              <a:rPr lang="en-GB" smtClean="0"/>
              <a:pPr>
                <a:defRPr/>
              </a:pPr>
              <a:t>2</a:t>
            </a:fld>
            <a:endParaRPr lang="en-GB"/>
          </a:p>
        </p:txBody>
      </p:sp>
    </p:spTree>
    <p:extLst>
      <p:ext uri="{BB962C8B-B14F-4D97-AF65-F5344CB8AC3E}">
        <p14:creationId xmlns:p14="http://schemas.microsoft.com/office/powerpoint/2010/main" val="202629581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chor="ctr"/>
          <a:lstStyle/>
          <a:p>
            <a:r>
              <a:rPr lang="en-US" dirty="0" smtClean="0"/>
              <a:t>Generic Criteria for Protective Actions</a:t>
            </a:r>
          </a:p>
        </p:txBody>
      </p:sp>
      <p:graphicFrame>
        <p:nvGraphicFramePr>
          <p:cNvPr id="14339" name="Object 3"/>
          <p:cNvGraphicFramePr>
            <a:graphicFrameLocks noChangeAspect="1"/>
          </p:cNvGraphicFramePr>
          <p:nvPr>
            <p:extLst>
              <p:ext uri="{D42A27DB-BD31-4B8C-83A1-F6EECF244321}">
                <p14:modId xmlns:p14="http://schemas.microsoft.com/office/powerpoint/2010/main" val="3867596973"/>
              </p:ext>
            </p:extLst>
          </p:nvPr>
        </p:nvGraphicFramePr>
        <p:xfrm>
          <a:off x="0" y="1285875"/>
          <a:ext cx="9144000" cy="4657725"/>
        </p:xfrm>
        <a:graphic>
          <a:graphicData uri="http://schemas.openxmlformats.org/presentationml/2006/ole">
            <mc:AlternateContent xmlns:mc="http://schemas.openxmlformats.org/markup-compatibility/2006">
              <mc:Choice xmlns:v="urn:schemas-microsoft-com:vml" Requires="v">
                <p:oleObj spid="_x0000_s62467" name="Visio" r:id="rId4" imgW="9538637" imgH="5323942" progId="Visio.Drawing.11">
                  <p:embed/>
                </p:oleObj>
              </mc:Choice>
              <mc:Fallback>
                <p:oleObj name="Visio" r:id="rId4" imgW="9538637" imgH="5323942" progId="Visio.Drawing.11">
                  <p:embed/>
                  <p:pic>
                    <p:nvPicPr>
                      <p:cNvPr id="0" name=""/>
                      <p:cNvPicPr>
                        <a:picLocks noChangeAspect="1" noChangeArrowheads="1"/>
                      </p:cNvPicPr>
                      <p:nvPr/>
                    </p:nvPicPr>
                    <p:blipFill>
                      <a:blip r:embed="rId5"/>
                      <a:srcRect/>
                      <a:stretch>
                        <a:fillRect/>
                      </a:stretch>
                    </p:blipFill>
                    <p:spPr bwMode="auto">
                      <a:xfrm>
                        <a:off x="0" y="1285875"/>
                        <a:ext cx="914400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1" name="Slide Number Placeholder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FB85C52F-F2A5-414B-821E-6F29476EFE46}" type="slidenum">
              <a:rPr kumimoji="0" lang="en-GB" sz="1200" smtClean="0">
                <a:solidFill>
                  <a:srgbClr val="D5D7D8"/>
                </a:solidFill>
              </a:rPr>
              <a:pPr eaLnBrk="1" hangingPunct="1"/>
              <a:t>20</a:t>
            </a:fld>
            <a:endParaRPr kumimoji="0" lang="en-GB" sz="1200" smtClean="0">
              <a:solidFill>
                <a:srgbClr val="D5D7D8"/>
              </a:solidFill>
            </a:endParaRPr>
          </a:p>
        </p:txBody>
      </p:sp>
    </p:spTree>
    <p:extLst>
      <p:ext uri="{BB962C8B-B14F-4D97-AF65-F5344CB8AC3E}">
        <p14:creationId xmlns:p14="http://schemas.microsoft.com/office/powerpoint/2010/main" val="336199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6773" y="0"/>
            <a:ext cx="9067799" cy="1098550"/>
          </a:xfrm>
        </p:spPr>
        <p:txBody>
          <a:bodyPr anchor="ctr"/>
          <a:lstStyle/>
          <a:p>
            <a:r>
              <a:rPr lang="en-GB" dirty="0"/>
              <a:t>Developing </a:t>
            </a:r>
            <a:r>
              <a:rPr lang="en-GB" dirty="0" smtClean="0"/>
              <a:t>Strategy </a:t>
            </a:r>
            <a:r>
              <a:rPr lang="en-GB" dirty="0"/>
              <a:t>of Response to Emergency </a:t>
            </a:r>
            <a:r>
              <a:rPr lang="en-GB" dirty="0" smtClean="0"/>
              <a:t>(2)</a:t>
            </a:r>
          </a:p>
        </p:txBody>
      </p:sp>
      <p:graphicFrame>
        <p:nvGraphicFramePr>
          <p:cNvPr id="15363" name="Object 3"/>
          <p:cNvGraphicFramePr>
            <a:graphicFrameLocks noGrp="1" noChangeAspect="1"/>
          </p:cNvGraphicFramePr>
          <p:nvPr>
            <p:ph idx="4294967295"/>
          </p:nvPr>
        </p:nvGraphicFramePr>
        <p:xfrm>
          <a:off x="1198563" y="1314450"/>
          <a:ext cx="6745287" cy="5010150"/>
        </p:xfrm>
        <a:graphic>
          <a:graphicData uri="http://schemas.openxmlformats.org/presentationml/2006/ole">
            <mc:AlternateContent xmlns:mc="http://schemas.openxmlformats.org/markup-compatibility/2006">
              <mc:Choice xmlns:v="urn:schemas-microsoft-com:vml" Requires="v">
                <p:oleObj spid="_x0000_s15388" name="Visio" r:id="rId4" imgW="10997184" imgH="8167990" progId="Visio.Drawing.11">
                  <p:embed/>
                </p:oleObj>
              </mc:Choice>
              <mc:Fallback>
                <p:oleObj name="Visio" r:id="rId4" imgW="10997184" imgH="8167990" progId="Visio.Drawing.11">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8563" y="1314450"/>
                        <a:ext cx="6745287"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365" name="Slide Number Placeholder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84E5BF3F-3203-4238-B581-5B865EA33620}" type="slidenum">
              <a:rPr kumimoji="0" lang="en-GB" sz="1200" smtClean="0">
                <a:solidFill>
                  <a:srgbClr val="D5D7D8"/>
                </a:solidFill>
              </a:rPr>
              <a:pPr eaLnBrk="1" hangingPunct="1"/>
              <a:t>21</a:t>
            </a:fld>
            <a:endParaRPr kumimoji="0" lang="en-GB" sz="1200" smtClean="0">
              <a:solidFill>
                <a:srgbClr val="D5D7D8"/>
              </a:solidFill>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Номер слайда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992F4D2D-AA08-438D-8FE8-96088F1CB6DE}" type="slidenum">
              <a:rPr kumimoji="0" lang="en-GB" sz="1200" smtClean="0">
                <a:solidFill>
                  <a:srgbClr val="D5D7D8"/>
                </a:solidFill>
              </a:rPr>
              <a:pPr eaLnBrk="1" hangingPunct="1"/>
              <a:t>22</a:t>
            </a:fld>
            <a:endParaRPr kumimoji="0" lang="en-GB" sz="1200" smtClean="0">
              <a:solidFill>
                <a:srgbClr val="D5D7D8"/>
              </a:solidFill>
            </a:endParaRPr>
          </a:p>
        </p:txBody>
      </p:sp>
      <p:sp>
        <p:nvSpPr>
          <p:cNvPr id="25603" name="Rectangle 4"/>
          <p:cNvSpPr>
            <a:spLocks noGrp="1" noChangeArrowheads="1"/>
          </p:cNvSpPr>
          <p:nvPr>
            <p:ph type="title" idx="4294967295"/>
          </p:nvPr>
        </p:nvSpPr>
        <p:spPr>
          <a:xfrm>
            <a:off x="228600" y="98425"/>
            <a:ext cx="8915400" cy="739775"/>
          </a:xfrm>
        </p:spPr>
        <p:txBody>
          <a:bodyPr anchor="ctr"/>
          <a:lstStyle/>
          <a:p>
            <a:r>
              <a:rPr lang="en-GB" dirty="0" smtClean="0"/>
              <a:t>Schedule IV</a:t>
            </a:r>
          </a:p>
        </p:txBody>
      </p:sp>
      <p:sp>
        <p:nvSpPr>
          <p:cNvPr id="27652" name="Rectangle 5"/>
          <p:cNvSpPr>
            <a:spLocks noGrp="1" noChangeArrowheads="1"/>
          </p:cNvSpPr>
          <p:nvPr>
            <p:ph type="body" idx="4294967295"/>
          </p:nvPr>
        </p:nvSpPr>
        <p:spPr>
          <a:xfrm>
            <a:off x="228600" y="914400"/>
            <a:ext cx="8763000" cy="4953000"/>
          </a:xfrm>
        </p:spPr>
        <p:txBody>
          <a:bodyPr/>
          <a:lstStyle/>
          <a:p>
            <a:pPr marL="0" indent="0">
              <a:lnSpc>
                <a:spcPct val="90000"/>
              </a:lnSpc>
              <a:buFontTx/>
              <a:buNone/>
              <a:defRPr/>
            </a:pPr>
            <a:endParaRPr lang="en-GB" b="1" dirty="0" smtClean="0">
              <a:solidFill>
                <a:schemeClr val="tx1"/>
              </a:solidFill>
            </a:endParaRPr>
          </a:p>
          <a:p>
            <a:pPr marL="0" indent="0">
              <a:lnSpc>
                <a:spcPct val="90000"/>
              </a:lnSpc>
              <a:buFontTx/>
              <a:buNone/>
              <a:defRPr/>
            </a:pPr>
            <a:r>
              <a:rPr lang="en-GB" b="1" dirty="0" smtClean="0"/>
              <a:t>Criteria for Use in Emergency Preparedness and Response</a:t>
            </a:r>
          </a:p>
          <a:p>
            <a:pPr>
              <a:lnSpc>
                <a:spcPct val="90000"/>
              </a:lnSpc>
              <a:buFontTx/>
              <a:buNone/>
              <a:defRPr/>
            </a:pPr>
            <a:endParaRPr lang="en-GB" sz="1400" b="1" dirty="0" smtClean="0">
              <a:solidFill>
                <a:schemeClr val="tx1"/>
              </a:solidFill>
            </a:endParaRPr>
          </a:p>
          <a:p>
            <a:pPr marL="0" indent="0">
              <a:lnSpc>
                <a:spcPct val="90000"/>
              </a:lnSpc>
              <a:buFontTx/>
              <a:buNone/>
              <a:defRPr/>
            </a:pPr>
            <a:r>
              <a:rPr lang="en-GB" b="1" dirty="0" smtClean="0">
                <a:solidFill>
                  <a:srgbClr val="FFC000"/>
                </a:solidFill>
              </a:rPr>
              <a:t>Table IV-1</a:t>
            </a:r>
            <a:r>
              <a:rPr lang="en-GB" dirty="0" smtClean="0">
                <a:solidFill>
                  <a:srgbClr val="FFC000"/>
                </a:solidFill>
              </a:rPr>
              <a:t>: </a:t>
            </a:r>
            <a:r>
              <a:rPr lang="en-GB" dirty="0" smtClean="0"/>
              <a:t>Generic criteria for acute doses at which protective and other actions are expected to be  undertaken under any circumstances to avoid or to minimize severe deterministic effects </a:t>
            </a:r>
          </a:p>
          <a:p>
            <a:pPr marL="0" indent="0">
              <a:lnSpc>
                <a:spcPct val="90000"/>
              </a:lnSpc>
              <a:buFontTx/>
              <a:buNone/>
              <a:defRPr/>
            </a:pPr>
            <a:r>
              <a:rPr lang="en-GB" sz="2800" b="1" dirty="0" smtClean="0">
                <a:solidFill>
                  <a:srgbClr val="FFC000"/>
                </a:solidFill>
              </a:rPr>
              <a:t>(GSR Part 3, p. 92)</a:t>
            </a:r>
          </a:p>
          <a:p>
            <a:pPr marL="0" indent="0">
              <a:lnSpc>
                <a:spcPct val="90000"/>
              </a:lnSpc>
              <a:buFontTx/>
              <a:buNone/>
              <a:defRPr/>
            </a:pPr>
            <a:endParaRPr lang="en-GB" sz="1400" b="1" dirty="0" smtClean="0">
              <a:solidFill>
                <a:srgbClr val="FFFF00"/>
              </a:solidFill>
            </a:endParaRPr>
          </a:p>
        </p:txBody>
      </p:sp>
    </p:spTree>
    <p:extLst>
      <p:ext uri="{BB962C8B-B14F-4D97-AF65-F5344CB8AC3E}">
        <p14:creationId xmlns:p14="http://schemas.microsoft.com/office/powerpoint/2010/main" val="14722634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52400" y="0"/>
            <a:ext cx="8763000" cy="1143000"/>
          </a:xfrm>
        </p:spPr>
        <p:txBody>
          <a:bodyPr/>
          <a:lstStyle/>
          <a:p>
            <a:pPr eaLnBrk="1" hangingPunct="1"/>
            <a:r>
              <a:rPr kumimoji="1" lang="en-US" dirty="0" smtClean="0"/>
              <a:t>Generic Criteria for </a:t>
            </a:r>
            <a:r>
              <a:rPr lang="en-GB" dirty="0" smtClean="0"/>
              <a:t>Preventing Severe Deterministic Effects (1)</a:t>
            </a:r>
            <a:endParaRPr lang="en-US" dirty="0" smtClean="0">
              <a:solidFill>
                <a:schemeClr val="accent1"/>
              </a:solidFill>
            </a:endParaRPr>
          </a:p>
        </p:txBody>
      </p:sp>
      <p:graphicFrame>
        <p:nvGraphicFramePr>
          <p:cNvPr id="908344" name="Group 56"/>
          <p:cNvGraphicFramePr>
            <a:graphicFrameLocks noGrp="1"/>
          </p:cNvGraphicFramePr>
          <p:nvPr>
            <p:ph idx="4294967295"/>
          </p:nvPr>
        </p:nvGraphicFramePr>
        <p:xfrm>
          <a:off x="304800" y="2333625"/>
          <a:ext cx="8593138" cy="3381374"/>
        </p:xfrm>
        <a:graphic>
          <a:graphicData uri="http://schemas.openxmlformats.org/drawingml/2006/table">
            <a:tbl>
              <a:tblPr/>
              <a:tblGrid>
                <a:gridCol w="3276600"/>
                <a:gridCol w="5316538"/>
              </a:tblGrid>
              <a:tr h="736093">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1" i="0" u="none" strike="noStrike" kern="1200" cap="none" normalizeH="0" baseline="0" dirty="0" smtClean="0">
                          <a:ln>
                            <a:noFill/>
                          </a:ln>
                          <a:solidFill>
                            <a:srgbClr val="002060"/>
                          </a:solidFill>
                          <a:effectLst/>
                          <a:latin typeface="Arial" charset="0"/>
                          <a:ea typeface="+mn-ea"/>
                          <a:cs typeface="+mn-cs"/>
                        </a:rPr>
                        <a:t>Organ or tissue</a:t>
                      </a:r>
                    </a:p>
                  </a:txBody>
                  <a:tcPr marT="45719" marB="45719"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1" i="0" u="none" strike="noStrike" kern="1200" cap="none" normalizeH="0" baseline="0" dirty="0" smtClean="0">
                          <a:ln>
                            <a:noFill/>
                          </a:ln>
                          <a:solidFill>
                            <a:srgbClr val="002060"/>
                          </a:solidFill>
                          <a:effectLst/>
                          <a:latin typeface="Arial" charset="0"/>
                          <a:ea typeface="+mn-ea"/>
                          <a:cs typeface="+mn-cs"/>
                        </a:rPr>
                        <a:t>RBE-weighted dose</a:t>
                      </a:r>
                    </a:p>
                  </a:txBody>
                  <a:tcPr marT="45719" marB="45719"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FFFF"/>
                    </a:solidFill>
                  </a:tcPr>
                </a:tc>
              </a:tr>
              <a:tr h="576055">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Red marrow</a:t>
                      </a:r>
                    </a:p>
                  </a:txBody>
                  <a:tcPr marT="45719" marB="4571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1 Gy</a:t>
                      </a:r>
                    </a:p>
                  </a:txBody>
                  <a:tcPr marT="45719" marB="4571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r h="576055">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Foetus</a:t>
                      </a:r>
                    </a:p>
                  </a:txBody>
                  <a:tcPr marT="45719" marB="4571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0.1 Gy</a:t>
                      </a:r>
                    </a:p>
                  </a:txBody>
                  <a:tcPr marT="45719" marB="4571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r h="720069">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Soft tissue</a:t>
                      </a:r>
                    </a:p>
                  </a:txBody>
                  <a:tcPr marT="45719" marB="4571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25 Gy  at 0.5 cm to 100 cm</a:t>
                      </a:r>
                      <a:r>
                        <a:rPr kumimoji="0" lang="en-GB" sz="2800" b="0" i="0" u="none" strike="noStrike" kern="1200" cap="none" normalizeH="0" baseline="30000" dirty="0" smtClean="0">
                          <a:ln>
                            <a:noFill/>
                          </a:ln>
                          <a:solidFill>
                            <a:srgbClr val="FFFFCC"/>
                          </a:solidFill>
                          <a:effectLst/>
                          <a:latin typeface="Arial" charset="0"/>
                          <a:ea typeface="+mn-ea"/>
                          <a:cs typeface="+mn-cs"/>
                        </a:rPr>
                        <a:t>2</a:t>
                      </a:r>
                    </a:p>
                  </a:txBody>
                  <a:tcPr marT="45719" marB="4571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r h="773102">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Skin derma</a:t>
                      </a:r>
                    </a:p>
                  </a:txBody>
                  <a:tcPr marT="45719" marB="4571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10 Gy at 0.4 mm to 100 cm</a:t>
                      </a:r>
                      <a:r>
                        <a:rPr kumimoji="0" lang="en-GB" sz="2800" b="0" i="0" u="none" strike="noStrike" kern="1200" cap="none" normalizeH="0" baseline="30000" dirty="0" smtClean="0">
                          <a:ln>
                            <a:noFill/>
                          </a:ln>
                          <a:solidFill>
                            <a:srgbClr val="FFFFCC"/>
                          </a:solidFill>
                          <a:effectLst/>
                          <a:latin typeface="Arial" charset="0"/>
                          <a:ea typeface="+mn-ea"/>
                          <a:cs typeface="+mn-cs"/>
                        </a:rPr>
                        <a:t>2</a:t>
                      </a:r>
                      <a:r>
                        <a:rPr kumimoji="0" lang="en-GB" sz="2800" b="0" i="0" u="none" strike="noStrike" kern="1200" cap="none" normalizeH="0" baseline="0" dirty="0" smtClean="0">
                          <a:ln>
                            <a:noFill/>
                          </a:ln>
                          <a:solidFill>
                            <a:srgbClr val="FFFFCC"/>
                          </a:solidFill>
                          <a:effectLst/>
                          <a:latin typeface="Arial" charset="0"/>
                          <a:ea typeface="+mn-ea"/>
                          <a:cs typeface="+mn-cs"/>
                        </a:rPr>
                        <a:t>  </a:t>
                      </a:r>
                    </a:p>
                  </a:txBody>
                  <a:tcPr marT="45719" marB="4571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32794" name="Rectangle 20"/>
          <p:cNvSpPr>
            <a:spLocks noChangeArrowheads="1"/>
          </p:cNvSpPr>
          <p:nvPr/>
        </p:nvSpPr>
        <p:spPr bwMode="auto">
          <a:xfrm>
            <a:off x="366713" y="1495425"/>
            <a:ext cx="76009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lgn="ctr">
              <a:spcBef>
                <a:spcPct val="20000"/>
              </a:spcBef>
              <a:buClr>
                <a:srgbClr val="99CCFF"/>
              </a:buClr>
              <a:buSzPct val="110000"/>
              <a:defRPr/>
            </a:pPr>
            <a:r>
              <a:rPr lang="en-GB" sz="2800" b="1" dirty="0">
                <a:solidFill>
                  <a:srgbClr val="FFC000"/>
                </a:solidFill>
                <a:latin typeface="+mn-lt"/>
              </a:rPr>
              <a:t>Acute external, local and contact </a:t>
            </a:r>
            <a:r>
              <a:rPr lang="en-GB" sz="2800" b="1" dirty="0" smtClean="0">
                <a:solidFill>
                  <a:srgbClr val="FFC000"/>
                </a:solidFill>
                <a:latin typeface="+mn-lt"/>
              </a:rPr>
              <a:t>exposure</a:t>
            </a:r>
            <a:endParaRPr lang="en-GB" sz="2800" b="1" dirty="0">
              <a:solidFill>
                <a:srgbClr val="FFC000"/>
              </a:solidFill>
              <a:latin typeface="+mn-lt"/>
            </a:endParaRPr>
          </a:p>
        </p:txBody>
      </p:sp>
      <p:sp>
        <p:nvSpPr>
          <p:cNvPr id="9244" name="Slide Number Placeholder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91528451-5ED4-4C88-B93A-0F19AB9333A7}" type="slidenum">
              <a:rPr kumimoji="0" lang="en-GB" sz="1200" smtClean="0">
                <a:solidFill>
                  <a:srgbClr val="D5D7D8"/>
                </a:solidFill>
              </a:rPr>
              <a:pPr eaLnBrk="1" hangingPunct="1"/>
              <a:t>23</a:t>
            </a:fld>
            <a:endParaRPr kumimoji="0" lang="en-GB" sz="1200" smtClean="0">
              <a:solidFill>
                <a:srgbClr val="D5D7D8"/>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76200" y="1"/>
            <a:ext cx="8763000" cy="838200"/>
          </a:xfrm>
        </p:spPr>
        <p:txBody>
          <a:bodyPr/>
          <a:lstStyle/>
          <a:p>
            <a:pPr eaLnBrk="1" hangingPunct="1"/>
            <a:r>
              <a:rPr kumimoji="1" lang="en-US" dirty="0" smtClean="0"/>
              <a:t>Generic Criteria for </a:t>
            </a:r>
            <a:r>
              <a:rPr lang="en-GB" dirty="0" smtClean="0"/>
              <a:t>Preventing Severe Deterministic Effects (2)</a:t>
            </a:r>
            <a:endParaRPr lang="en-US" dirty="0" smtClean="0"/>
          </a:p>
        </p:txBody>
      </p:sp>
      <p:graphicFrame>
        <p:nvGraphicFramePr>
          <p:cNvPr id="910339" name="Group 3"/>
          <p:cNvGraphicFramePr>
            <a:graphicFrameLocks noGrp="1"/>
          </p:cNvGraphicFramePr>
          <p:nvPr>
            <p:ph idx="4294967295"/>
          </p:nvPr>
        </p:nvGraphicFramePr>
        <p:xfrm>
          <a:off x="406400" y="1679575"/>
          <a:ext cx="8280400" cy="4494215"/>
        </p:xfrm>
        <a:graphic>
          <a:graphicData uri="http://schemas.openxmlformats.org/drawingml/2006/table">
            <a:tbl>
              <a:tblPr/>
              <a:tblGrid>
                <a:gridCol w="2489200"/>
                <a:gridCol w="5791200"/>
              </a:tblGrid>
              <a:tr h="944870">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1" i="0" u="none" strike="noStrike" kern="1200" cap="none" normalizeH="0" baseline="0" dirty="0" smtClean="0">
                          <a:ln>
                            <a:noFill/>
                          </a:ln>
                          <a:solidFill>
                            <a:srgbClr val="002060"/>
                          </a:solidFill>
                          <a:effectLst/>
                          <a:latin typeface="Arial" charset="0"/>
                          <a:ea typeface="+mn-ea"/>
                          <a:cs typeface="+mn-cs"/>
                        </a:rPr>
                        <a:t>Organ or tissue</a:t>
                      </a:r>
                    </a:p>
                  </a:txBody>
                  <a:tcPr marT="45715" marB="45715"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1" i="0" u="none" strike="noStrike" kern="1200" cap="none" normalizeH="0" baseline="0" dirty="0" smtClean="0">
                          <a:ln>
                            <a:noFill/>
                          </a:ln>
                          <a:solidFill>
                            <a:srgbClr val="002060"/>
                          </a:solidFill>
                          <a:effectLst/>
                          <a:latin typeface="Arial" charset="0"/>
                          <a:ea typeface="+mn-ea"/>
                          <a:cs typeface="+mn-cs"/>
                        </a:rPr>
                        <a:t>30-day committed </a:t>
                      </a:r>
                      <a:br>
                        <a:rPr kumimoji="0" lang="en-GB" sz="2800" b="1" i="0" u="none" strike="noStrike" kern="1200" cap="none" normalizeH="0" baseline="0" dirty="0" smtClean="0">
                          <a:ln>
                            <a:noFill/>
                          </a:ln>
                          <a:solidFill>
                            <a:srgbClr val="002060"/>
                          </a:solidFill>
                          <a:effectLst/>
                          <a:latin typeface="Arial" charset="0"/>
                          <a:ea typeface="+mn-ea"/>
                          <a:cs typeface="+mn-cs"/>
                        </a:rPr>
                      </a:br>
                      <a:r>
                        <a:rPr kumimoji="0" lang="en-GB" sz="2800" b="1" i="0" u="none" strike="noStrike" kern="1200" cap="none" normalizeH="0" baseline="0" dirty="0" smtClean="0">
                          <a:ln>
                            <a:noFill/>
                          </a:ln>
                          <a:solidFill>
                            <a:srgbClr val="002060"/>
                          </a:solidFill>
                          <a:effectLst/>
                          <a:latin typeface="Arial" charset="0"/>
                          <a:ea typeface="+mn-ea"/>
                          <a:cs typeface="+mn-cs"/>
                        </a:rPr>
                        <a:t>RBE-weighted dose</a:t>
                      </a:r>
                    </a:p>
                  </a:txBody>
                  <a:tcPr marT="45715" marB="45715"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FFFF"/>
                    </a:solidFill>
                  </a:tcPr>
                </a:tc>
              </a:tr>
              <a:tr h="1066789">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Red marrow</a:t>
                      </a:r>
                    </a:p>
                  </a:txBody>
                  <a:tcPr marT="45715" marB="45715"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0.2 Gy [RN with Z&gt;89]; </a:t>
                      </a:r>
                      <a:br>
                        <a:rPr kumimoji="0" lang="en-GB" sz="2800" b="0" i="0" u="none" strike="noStrike" kern="1200" cap="none" normalizeH="0" baseline="0" dirty="0" smtClean="0">
                          <a:ln>
                            <a:noFill/>
                          </a:ln>
                          <a:solidFill>
                            <a:srgbClr val="FFFFCC"/>
                          </a:solidFill>
                          <a:effectLst/>
                          <a:latin typeface="Arial" charset="0"/>
                          <a:ea typeface="+mn-ea"/>
                          <a:cs typeface="+mn-cs"/>
                        </a:rPr>
                      </a:br>
                      <a:r>
                        <a:rPr kumimoji="0" lang="en-GB" sz="2800" b="0" i="0" u="none" strike="noStrike" kern="1200" cap="none" normalizeH="0" baseline="0" dirty="0" smtClean="0">
                          <a:ln>
                            <a:noFill/>
                          </a:ln>
                          <a:solidFill>
                            <a:srgbClr val="FFFFCC"/>
                          </a:solidFill>
                          <a:effectLst/>
                          <a:latin typeface="Arial" charset="0"/>
                          <a:ea typeface="+mn-ea"/>
                          <a:cs typeface="+mn-cs"/>
                        </a:rPr>
                        <a:t>2 Gy    [other]</a:t>
                      </a:r>
                    </a:p>
                  </a:txBody>
                  <a:tcPr marT="45715" marB="45715"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r h="620639">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Thyroid</a:t>
                      </a:r>
                    </a:p>
                  </a:txBody>
                  <a:tcPr marT="45715" marB="45715"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2 Gy  [thyroid seeking RN]</a:t>
                      </a:r>
                    </a:p>
                  </a:txBody>
                  <a:tcPr marT="45715" marB="45715"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r h="620639">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Lung</a:t>
                      </a:r>
                    </a:p>
                  </a:txBody>
                  <a:tcPr marT="45715" marB="45715"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30 Gy</a:t>
                      </a:r>
                    </a:p>
                  </a:txBody>
                  <a:tcPr marT="45715" marB="45715"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r h="620639">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Colon</a:t>
                      </a:r>
                    </a:p>
                  </a:txBody>
                  <a:tcPr marT="45715" marB="45715"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20 Gy</a:t>
                      </a:r>
                    </a:p>
                  </a:txBody>
                  <a:tcPr marT="45715" marB="45715"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r h="620639">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Foetus</a:t>
                      </a:r>
                    </a:p>
                  </a:txBody>
                  <a:tcPr marT="45715" marB="45715"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0.1 Gy</a:t>
                      </a:r>
                    </a:p>
                  </a:txBody>
                  <a:tcPr marT="45715" marB="45715"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33821" name="Rectangle 29"/>
          <p:cNvSpPr>
            <a:spLocks noChangeArrowheads="1"/>
          </p:cNvSpPr>
          <p:nvPr/>
        </p:nvSpPr>
        <p:spPr bwMode="auto">
          <a:xfrm>
            <a:off x="457200" y="1081088"/>
            <a:ext cx="2324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lgn="ctr">
              <a:spcBef>
                <a:spcPct val="20000"/>
              </a:spcBef>
              <a:buClr>
                <a:srgbClr val="99CCFF"/>
              </a:buClr>
              <a:buSzPct val="110000"/>
              <a:defRPr/>
            </a:pPr>
            <a:r>
              <a:rPr lang="en-GB" sz="2800" b="1" dirty="0">
                <a:solidFill>
                  <a:srgbClr val="FFC000"/>
                </a:solidFill>
                <a:latin typeface="+mn-lt"/>
              </a:rPr>
              <a:t>Acute intake</a:t>
            </a:r>
          </a:p>
        </p:txBody>
      </p:sp>
      <p:sp>
        <p:nvSpPr>
          <p:cNvPr id="10271" name="Slide Number Placeholder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E21CFA8D-9E4A-4572-859F-D1DB8C9B36A7}" type="slidenum">
              <a:rPr kumimoji="0" lang="en-GB" sz="1200" smtClean="0">
                <a:solidFill>
                  <a:srgbClr val="D5D7D8"/>
                </a:solidFill>
              </a:rPr>
              <a:pPr eaLnBrk="1" hangingPunct="1"/>
              <a:t>24</a:t>
            </a:fld>
            <a:endParaRPr kumimoji="0" lang="en-GB" sz="1200" smtClean="0">
              <a:solidFill>
                <a:srgbClr val="D5D7D8"/>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Номер слайда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532BA78A-ED8A-4998-AD14-F378DBCE4CE7}" type="slidenum">
              <a:rPr kumimoji="0" lang="en-GB" sz="1200" smtClean="0">
                <a:solidFill>
                  <a:srgbClr val="D5D7D8"/>
                </a:solidFill>
              </a:rPr>
              <a:pPr eaLnBrk="1" hangingPunct="1"/>
              <a:t>25</a:t>
            </a:fld>
            <a:endParaRPr kumimoji="0" lang="en-GB" sz="1200" smtClean="0">
              <a:solidFill>
                <a:srgbClr val="D5D7D8"/>
              </a:solidFill>
            </a:endParaRPr>
          </a:p>
        </p:txBody>
      </p:sp>
      <p:sp>
        <p:nvSpPr>
          <p:cNvPr id="28675" name="Rectangle 4"/>
          <p:cNvSpPr>
            <a:spLocks noGrp="1" noChangeArrowheads="1"/>
          </p:cNvSpPr>
          <p:nvPr>
            <p:ph type="title" idx="4294967295"/>
          </p:nvPr>
        </p:nvSpPr>
        <p:spPr>
          <a:xfrm>
            <a:off x="228600" y="98425"/>
            <a:ext cx="8915400" cy="968375"/>
          </a:xfrm>
        </p:spPr>
        <p:txBody>
          <a:bodyPr anchor="ctr"/>
          <a:lstStyle/>
          <a:p>
            <a:r>
              <a:rPr lang="en-GB" dirty="0" smtClean="0"/>
              <a:t>Annex</a:t>
            </a:r>
            <a:endParaRPr lang="en-GB" sz="3200" b="0" dirty="0" smtClean="0"/>
          </a:p>
        </p:txBody>
      </p:sp>
      <p:sp>
        <p:nvSpPr>
          <p:cNvPr id="28676" name="Rectangle 5"/>
          <p:cNvSpPr>
            <a:spLocks noGrp="1" noChangeArrowheads="1"/>
          </p:cNvSpPr>
          <p:nvPr>
            <p:ph type="body" idx="4294967295"/>
          </p:nvPr>
        </p:nvSpPr>
        <p:spPr>
          <a:xfrm>
            <a:off x="228600" y="1066800"/>
            <a:ext cx="8534400" cy="5181600"/>
          </a:xfrm>
        </p:spPr>
        <p:txBody>
          <a:bodyPr/>
          <a:lstStyle/>
          <a:p>
            <a:pPr marL="0" indent="0">
              <a:buFontTx/>
              <a:buNone/>
            </a:pPr>
            <a:r>
              <a:rPr lang="en-GB" b="1" dirty="0" smtClean="0"/>
              <a:t>Generic Criteria for Protective Actions and other Response Actions in Emergency Exposure Situations to Reduce the Risk of Stochastic Effects</a:t>
            </a:r>
          </a:p>
          <a:p>
            <a:pPr marL="0" indent="0">
              <a:buFontTx/>
              <a:buNone/>
            </a:pPr>
            <a:endParaRPr lang="en-GB" sz="1100" b="1" dirty="0" smtClean="0">
              <a:solidFill>
                <a:srgbClr val="CCECFF"/>
              </a:solidFill>
            </a:endParaRPr>
          </a:p>
          <a:p>
            <a:pPr marL="173038" lvl="1" indent="6350">
              <a:buFontTx/>
              <a:buNone/>
            </a:pPr>
            <a:r>
              <a:rPr lang="en-GB" sz="3200" b="1" dirty="0" smtClean="0">
                <a:solidFill>
                  <a:srgbClr val="FFC000"/>
                </a:solidFill>
              </a:rPr>
              <a:t>Table A-1</a:t>
            </a:r>
            <a:r>
              <a:rPr lang="en-GB" sz="3200" dirty="0" smtClean="0">
                <a:solidFill>
                  <a:srgbClr val="FFC000"/>
                </a:solidFill>
              </a:rPr>
              <a:t>: </a:t>
            </a:r>
            <a:r>
              <a:rPr lang="en-GB" sz="3200" dirty="0" smtClean="0"/>
              <a:t>Generic criteria for protective actions and other response actions in emergency exposure situations to reduce the risk of stochastic effects </a:t>
            </a:r>
          </a:p>
          <a:p>
            <a:pPr marL="173038" lvl="1" indent="6350">
              <a:buFontTx/>
              <a:buNone/>
            </a:pPr>
            <a:r>
              <a:rPr lang="en-GB" b="1" dirty="0" smtClean="0">
                <a:solidFill>
                  <a:srgbClr val="FFC000"/>
                </a:solidFill>
              </a:rPr>
              <a:t>(GSR Part 3, p. 97)</a:t>
            </a:r>
            <a:endParaRPr lang="en-GB" sz="3200" dirty="0" smtClean="0">
              <a:solidFill>
                <a:srgbClr val="FFC000"/>
              </a:solidFill>
            </a:endParaRPr>
          </a:p>
        </p:txBody>
      </p:sp>
    </p:spTree>
    <p:extLst>
      <p:ext uri="{BB962C8B-B14F-4D97-AF65-F5344CB8AC3E}">
        <p14:creationId xmlns:p14="http://schemas.microsoft.com/office/powerpoint/2010/main" val="226891436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04800" y="0"/>
            <a:ext cx="8610600" cy="1196975"/>
          </a:xfrm>
        </p:spPr>
        <p:txBody>
          <a:bodyPr/>
          <a:lstStyle/>
          <a:p>
            <a:pPr eaLnBrk="1" hangingPunct="1"/>
            <a:r>
              <a:rPr kumimoji="1" lang="en-US" dirty="0" smtClean="0"/>
              <a:t>Generic Criteria for Reducing</a:t>
            </a:r>
            <a:r>
              <a:rPr lang="en-GB" dirty="0" smtClean="0"/>
              <a:t> Risk of Stochastic Effects (1)</a:t>
            </a:r>
            <a:endParaRPr lang="en-US" dirty="0" smtClean="0"/>
          </a:p>
        </p:txBody>
      </p:sp>
      <p:graphicFrame>
        <p:nvGraphicFramePr>
          <p:cNvPr id="11" name="Group 86"/>
          <p:cNvGraphicFramePr>
            <a:graphicFrameLocks/>
          </p:cNvGraphicFramePr>
          <p:nvPr>
            <p:extLst>
              <p:ext uri="{D42A27DB-BD31-4B8C-83A1-F6EECF244321}">
                <p14:modId xmlns:p14="http://schemas.microsoft.com/office/powerpoint/2010/main" val="3613902055"/>
              </p:ext>
            </p:extLst>
          </p:nvPr>
        </p:nvGraphicFramePr>
        <p:xfrm>
          <a:off x="152400" y="1371600"/>
          <a:ext cx="8877300" cy="4724401"/>
        </p:xfrm>
        <a:graphic>
          <a:graphicData uri="http://schemas.openxmlformats.org/drawingml/2006/table">
            <a:tbl>
              <a:tblPr/>
              <a:tblGrid>
                <a:gridCol w="3238500"/>
                <a:gridCol w="2496393"/>
                <a:gridCol w="3142407"/>
              </a:tblGrid>
              <a:tr h="1052513">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2800" b="1" i="0" u="none" strike="noStrike" cap="none" normalizeH="0" baseline="0" dirty="0" smtClean="0">
                          <a:ln>
                            <a:noFill/>
                          </a:ln>
                          <a:solidFill>
                            <a:srgbClr val="000000"/>
                          </a:solidFill>
                          <a:effectLst/>
                          <a:latin typeface="Arial" charset="0"/>
                        </a:rPr>
                        <a:t>Dosimetric quantity</a:t>
                      </a:r>
                      <a:endParaRPr kumimoji="1" lang="en-GB" sz="2800" b="1" i="0" u="none" strike="noStrike" cap="none" normalizeH="0" baseline="0" dirty="0" smtClean="0">
                        <a:ln>
                          <a:noFill/>
                        </a:ln>
                        <a:solidFill>
                          <a:srgbClr val="000000"/>
                        </a:solidFill>
                        <a:effectLst/>
                        <a:latin typeface="Arial" charset="0"/>
                      </a:endParaRPr>
                    </a:p>
                  </a:txBody>
                  <a:tcPr anchor="ctr" horzOverflow="overflow">
                    <a:lnL w="38100" cap="flat" cmpd="sng" algn="ctr">
                      <a:solidFill>
                        <a:srgbClr val="FFFF00"/>
                      </a:solidFill>
                      <a:prstDash val="solid"/>
                      <a:round/>
                      <a:headEnd type="none" w="sm" len="sm"/>
                      <a:tailEnd type="none" w="sm" len="sm"/>
                    </a:lnL>
                    <a:lnR w="38100" cap="flat" cmpd="sng" algn="ctr">
                      <a:solidFill>
                        <a:srgbClr val="FFFF00"/>
                      </a:solidFill>
                      <a:prstDash val="solid"/>
                      <a:round/>
                      <a:headEnd type="none" w="sm" len="sm"/>
                      <a:tailEnd type="none" w="sm" len="sm"/>
                    </a:lnR>
                    <a:lnT w="38100" cap="flat" cmpd="sng" algn="ctr">
                      <a:solidFill>
                        <a:srgbClr val="FFFF00"/>
                      </a:solidFill>
                      <a:prstDash val="solid"/>
                      <a:round/>
                      <a:headEnd type="none" w="sm" len="sm"/>
                      <a:tailEnd type="none" w="sm" len="sm"/>
                    </a:lnT>
                    <a:lnB w="38100" cap="flat" cmpd="sng" algn="ctr">
                      <a:solidFill>
                        <a:srgbClr val="FFFF00"/>
                      </a:solidFill>
                      <a:prstDash val="solid"/>
                      <a:round/>
                      <a:headEnd type="none" w="sm" len="sm"/>
                      <a:tailEnd type="none" w="sm" len="sm"/>
                    </a:lnB>
                    <a:lnTlToBr>
                      <a:noFill/>
                    </a:lnTlToBr>
                    <a:lnBlToTr>
                      <a:noFill/>
                    </a:lnBlToTr>
                    <a:solidFill>
                      <a:srgbClr val="00FFFF"/>
                    </a:solidFill>
                  </a:tcPr>
                </a:tc>
                <a:tc gridSpan="2">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GB" sz="2800" b="1" i="0" u="none" strike="noStrike" cap="none" normalizeH="0" baseline="0" dirty="0" smtClean="0">
                          <a:ln>
                            <a:noFill/>
                          </a:ln>
                          <a:solidFill>
                            <a:srgbClr val="000000"/>
                          </a:solidFill>
                          <a:effectLst/>
                          <a:latin typeface="Arial" charset="0"/>
                        </a:rPr>
                        <a:t>Projected dose in the </a:t>
                      </a:r>
                      <a:r>
                        <a:rPr kumimoji="1" lang="en-GB" sz="2800" b="1" i="0" u="none" strike="noStrike" cap="none" normalizeH="0" baseline="0" dirty="0" smtClean="0">
                          <a:ln>
                            <a:noFill/>
                          </a:ln>
                          <a:solidFill>
                            <a:srgbClr val="FF3300"/>
                          </a:solidFill>
                          <a:effectLst/>
                          <a:latin typeface="Arial" charset="0"/>
                        </a:rPr>
                        <a:t>first week </a:t>
                      </a:r>
                      <a:r>
                        <a:rPr kumimoji="1" lang="en-GB" sz="2800" b="1" i="0" u="none" strike="noStrike" cap="none" normalizeH="0" baseline="0" dirty="0" smtClean="0">
                          <a:ln>
                            <a:noFill/>
                          </a:ln>
                          <a:solidFill>
                            <a:srgbClr val="000000"/>
                          </a:solidFill>
                          <a:effectLst/>
                          <a:latin typeface="Arial" charset="0"/>
                        </a:rPr>
                        <a:t>and </a:t>
                      </a:r>
                      <a:r>
                        <a:rPr kumimoji="1" lang="en-GB" sz="2800" b="1" i="0" u="none" strike="noStrike" cap="none" normalizeH="0" baseline="0" dirty="0" smtClean="0">
                          <a:ln>
                            <a:noFill/>
                          </a:ln>
                          <a:solidFill>
                            <a:srgbClr val="FF3300"/>
                          </a:solidFill>
                          <a:effectLst/>
                          <a:latin typeface="Arial" charset="0"/>
                        </a:rPr>
                        <a:t>urgent</a:t>
                      </a:r>
                      <a:r>
                        <a:rPr kumimoji="1" lang="en-GB" sz="2800" b="1" i="0" u="none" strike="noStrike" cap="none" normalizeH="0" baseline="0" dirty="0" smtClean="0">
                          <a:ln>
                            <a:noFill/>
                          </a:ln>
                          <a:solidFill>
                            <a:srgbClr val="000000"/>
                          </a:solidFill>
                          <a:effectLst/>
                          <a:latin typeface="Arial" charset="0"/>
                        </a:rPr>
                        <a:t> protective actions</a:t>
                      </a:r>
                    </a:p>
                  </a:txBody>
                  <a:tcPr anchor="ctr" horzOverflow="overflow">
                    <a:lnL w="38100" cap="flat" cmpd="sng" algn="ctr">
                      <a:solidFill>
                        <a:srgbClr val="FFFF00"/>
                      </a:solidFill>
                      <a:prstDash val="solid"/>
                      <a:round/>
                      <a:headEnd type="none" w="sm" len="sm"/>
                      <a:tailEnd type="none" w="sm" len="sm"/>
                    </a:lnL>
                    <a:lnR w="38100" cap="flat" cmpd="sng" algn="ctr">
                      <a:solidFill>
                        <a:srgbClr val="FFFF00"/>
                      </a:solidFill>
                      <a:prstDash val="solid"/>
                      <a:round/>
                      <a:headEnd type="none" w="sm" len="sm"/>
                      <a:tailEnd type="none" w="sm" len="sm"/>
                    </a:lnR>
                    <a:lnT w="38100" cap="flat" cmpd="sng" algn="ctr">
                      <a:solidFill>
                        <a:srgbClr val="FFFF00"/>
                      </a:solidFill>
                      <a:prstDash val="solid"/>
                      <a:round/>
                      <a:headEnd type="none" w="sm" len="sm"/>
                      <a:tailEnd type="none" w="sm" len="sm"/>
                    </a:lnT>
                    <a:lnB w="38100" cap="flat" cmpd="sng" algn="ctr">
                      <a:solidFill>
                        <a:srgbClr val="FFFF00"/>
                      </a:solidFill>
                      <a:prstDash val="solid"/>
                      <a:round/>
                      <a:headEnd type="none" w="sm" len="sm"/>
                      <a:tailEnd type="none" w="sm" len="sm"/>
                    </a:lnB>
                    <a:lnTlToBr>
                      <a:noFill/>
                    </a:lnTlToBr>
                    <a:lnBlToTr>
                      <a:noFill/>
                    </a:lnBlToTr>
                    <a:solidFill>
                      <a:srgbClr val="00FFFF"/>
                    </a:solidFill>
                  </a:tcPr>
                </a:tc>
                <a:tc hMerge="1">
                  <a:txBody>
                    <a:bodyPr/>
                    <a:lstStyle/>
                    <a:p>
                      <a:endParaRPr lang="en-GB"/>
                    </a:p>
                  </a:txBody>
                  <a:tcPr/>
                </a:tc>
              </a:tr>
              <a:tr h="928688">
                <a:tc>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r>
                        <a:rPr kumimoji="1" lang="en-US" sz="2800" b="0" i="0" u="none" strike="noStrike" cap="none" normalizeH="0" baseline="0" smtClean="0">
                          <a:ln>
                            <a:noFill/>
                          </a:ln>
                          <a:solidFill>
                            <a:srgbClr val="FFFFCC"/>
                          </a:solidFill>
                          <a:effectLst/>
                          <a:latin typeface="Arial" charset="0"/>
                          <a:cs typeface="Times New Roman" pitchFamily="18" charset="0"/>
                        </a:rPr>
                        <a:t>Total effective dose</a:t>
                      </a:r>
                      <a:endParaRPr kumimoji="1" lang="en-US" sz="2800" b="0" i="0" u="none" strike="noStrike" cap="none" normalizeH="0" baseline="0" smtClean="0">
                        <a:ln>
                          <a:noFill/>
                        </a:ln>
                        <a:solidFill>
                          <a:srgbClr val="FFFF00"/>
                        </a:solidFill>
                        <a:effectLst/>
                        <a:latin typeface="Arial" charset="0"/>
                        <a:cs typeface="Times New Roman" pitchFamily="18" charset="0"/>
                      </a:endParaRPr>
                    </a:p>
                  </a:txBody>
                  <a:tcPr anchor="ctr" horzOverflow="overflow">
                    <a:lnL w="38100" cap="flat" cmpd="sng" algn="ctr">
                      <a:solidFill>
                        <a:srgbClr val="FFFFFF"/>
                      </a:solidFill>
                      <a:prstDash val="solid"/>
                      <a:round/>
                      <a:headEnd type="none" w="sm" len="sm"/>
                      <a:tailEnd type="none" w="sm" len="sm"/>
                    </a:lnL>
                    <a:lnR w="38100" cap="flat" cmpd="sng" algn="ctr">
                      <a:solidFill>
                        <a:srgbClr val="FFFFCC"/>
                      </a:solidFill>
                      <a:prstDash val="solid"/>
                      <a:round/>
                      <a:headEnd type="none" w="sm" len="sm"/>
                      <a:tailEnd type="none" w="sm" len="sm"/>
                    </a:lnR>
                    <a:lnT w="38100" cap="flat" cmpd="sng" algn="ctr">
                      <a:solidFill>
                        <a:srgbClr val="FFFF00"/>
                      </a:solidFill>
                      <a:prstDash val="solid"/>
                      <a:round/>
                      <a:headEnd type="none" w="sm" len="sm"/>
                      <a:tailEnd type="none" w="sm" len="sm"/>
                    </a:lnT>
                    <a:lnB w="38100" cap="flat" cmpd="sng" algn="ctr">
                      <a:solidFill>
                        <a:srgbClr val="FFFFCC"/>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3200" b="1" i="0" u="none" strike="noStrike" cap="none" normalizeH="0" baseline="0" dirty="0" smtClean="0">
                          <a:ln>
                            <a:noFill/>
                          </a:ln>
                          <a:solidFill>
                            <a:srgbClr val="FFFF00"/>
                          </a:solidFill>
                          <a:effectLst/>
                          <a:latin typeface="Arial" charset="0"/>
                          <a:cs typeface="Times New Roman" pitchFamily="18" charset="0"/>
                        </a:rPr>
                        <a:t>100 mSv</a:t>
                      </a:r>
                    </a:p>
                  </a:txBody>
                  <a:tcPr anchor="ctr" horzOverflow="overflow">
                    <a:lnL w="38100" cap="flat" cmpd="sng" algn="ctr">
                      <a:solidFill>
                        <a:srgbClr val="FFFFCC"/>
                      </a:solidFill>
                      <a:prstDash val="solid"/>
                      <a:round/>
                      <a:headEnd type="none" w="sm" len="sm"/>
                      <a:tailEnd type="none" w="sm" len="sm"/>
                    </a:lnL>
                    <a:lnR w="38100" cap="flat" cmpd="sng" algn="ctr">
                      <a:solidFill>
                        <a:srgbClr val="FFFFFF"/>
                      </a:solidFill>
                      <a:prstDash val="solid"/>
                      <a:round/>
                      <a:headEnd type="none" w="sm" len="sm"/>
                      <a:tailEnd type="none" w="sm" len="sm"/>
                    </a:lnR>
                    <a:lnT w="38100" cap="flat" cmpd="sng" algn="ctr">
                      <a:solidFill>
                        <a:srgbClr val="FFFF00"/>
                      </a:solidFill>
                      <a:prstDash val="solid"/>
                      <a:round/>
                      <a:headEnd type="none" w="sm" len="sm"/>
                      <a:tailEnd type="none" w="sm" len="sm"/>
                    </a:lnT>
                    <a:lnB w="38100" cap="flat" cmpd="sng" algn="ctr">
                      <a:solidFill>
                        <a:srgbClr val="FFFFCC"/>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r>
                        <a:rPr kumimoji="1" lang="en-US" sz="2800" b="0" i="0" u="none" strike="noStrike" cap="none" normalizeH="0" baseline="0" dirty="0" smtClean="0">
                          <a:ln>
                            <a:noFill/>
                          </a:ln>
                          <a:solidFill>
                            <a:srgbClr val="FFFFCC"/>
                          </a:solidFill>
                          <a:effectLst/>
                          <a:latin typeface="Arial" charset="0"/>
                        </a:rPr>
                        <a:t>Sheltering, evacuation, decontamination, restriction of food consumption, </a:t>
                      </a:r>
                      <a:r>
                        <a:rPr kumimoji="1" lang="en-US" sz="2800" b="0" i="0" u="none" strike="noStrike" cap="none" normalizeH="0" baseline="0" dirty="0" err="1" smtClean="0">
                          <a:ln>
                            <a:noFill/>
                          </a:ln>
                          <a:solidFill>
                            <a:srgbClr val="FFFFCC"/>
                          </a:solidFill>
                          <a:effectLst/>
                          <a:latin typeface="Arial" charset="0"/>
                        </a:rPr>
                        <a:t>etc</a:t>
                      </a:r>
                      <a:endParaRPr kumimoji="1" lang="en-US" sz="2800" b="0" i="0" u="none" strike="noStrike" cap="none" normalizeH="0" baseline="0" dirty="0" smtClean="0">
                        <a:ln>
                          <a:noFill/>
                        </a:ln>
                        <a:solidFill>
                          <a:srgbClr val="FFFFCC"/>
                        </a:solidFill>
                        <a:effectLst/>
                        <a:latin typeface="Arial" charset="0"/>
                      </a:endParaRPr>
                    </a:p>
                  </a:txBody>
                  <a:tcPr anchor="ctr" horzOverflow="overflow">
                    <a:lnL w="38100" cap="flat" cmpd="sng" algn="ctr">
                      <a:solidFill>
                        <a:srgbClr val="FFFFFF"/>
                      </a:solidFill>
                      <a:prstDash val="solid"/>
                      <a:round/>
                      <a:headEnd type="none" w="sm" len="sm"/>
                      <a:tailEnd type="none" w="sm" len="sm"/>
                    </a:lnL>
                    <a:lnR w="38100" cap="flat" cmpd="sng" algn="ctr">
                      <a:solidFill>
                        <a:srgbClr val="FFFFFF"/>
                      </a:solidFill>
                      <a:prstDash val="solid"/>
                      <a:round/>
                      <a:headEnd type="none" w="sm" len="sm"/>
                      <a:tailEnd type="none" w="sm" len="sm"/>
                    </a:lnR>
                    <a:lnT w="38100" cap="flat" cmpd="sng" algn="ctr">
                      <a:solidFill>
                        <a:srgbClr val="FFFF00"/>
                      </a:solidFill>
                      <a:prstDash val="solid"/>
                      <a:round/>
                      <a:headEnd type="none" w="sm" len="sm"/>
                      <a:tailEnd type="none" w="sm" len="sm"/>
                    </a:lnT>
                    <a:lnB w="38100" cap="flat" cmpd="sng" algn="ctr">
                      <a:solidFill>
                        <a:srgbClr val="FFFFFF"/>
                      </a:solidFill>
                      <a:prstDash val="solid"/>
                      <a:round/>
                      <a:headEnd type="none" w="sm" len="sm"/>
                      <a:tailEnd type="none" w="sm" len="sm"/>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r>
                        <a:rPr kumimoji="1" lang="en-US" sz="2800" b="0" i="0" u="none" strike="noStrike" cap="none" normalizeH="0" baseline="0" smtClean="0">
                          <a:ln>
                            <a:noFill/>
                          </a:ln>
                          <a:solidFill>
                            <a:srgbClr val="FFFFCC"/>
                          </a:solidFill>
                          <a:effectLst/>
                          <a:latin typeface="Arial" charset="0"/>
                          <a:cs typeface="Times New Roman" pitchFamily="18" charset="0"/>
                        </a:rPr>
                        <a:t>Total equivalent dose in foetus or embryo </a:t>
                      </a:r>
                      <a:endParaRPr kumimoji="1" lang="en-US" sz="2800" b="0" i="0" u="none" strike="noStrike" cap="none" normalizeH="0" baseline="0" smtClean="0">
                        <a:ln>
                          <a:noFill/>
                        </a:ln>
                        <a:solidFill>
                          <a:srgbClr val="FFFF00"/>
                        </a:solidFill>
                        <a:effectLst/>
                        <a:latin typeface="Arial" charset="0"/>
                        <a:cs typeface="Times New Roman" pitchFamily="18" charset="0"/>
                      </a:endParaRPr>
                    </a:p>
                  </a:txBody>
                  <a:tcPr anchor="ctr" horzOverflow="overflow">
                    <a:lnL w="38100" cap="flat" cmpd="sng" algn="ctr">
                      <a:solidFill>
                        <a:srgbClr val="FFFFFF"/>
                      </a:solidFill>
                      <a:prstDash val="solid"/>
                      <a:round/>
                      <a:headEnd type="none" w="sm" len="sm"/>
                      <a:tailEnd type="none" w="sm" len="sm"/>
                    </a:lnL>
                    <a:lnR w="38100" cap="flat" cmpd="sng" algn="ctr">
                      <a:solidFill>
                        <a:srgbClr val="FFFFCC"/>
                      </a:solidFill>
                      <a:prstDash val="solid"/>
                      <a:round/>
                      <a:headEnd type="none" w="sm" len="sm"/>
                      <a:tailEnd type="none" w="sm" len="sm"/>
                    </a:lnR>
                    <a:lnT w="38100" cap="flat" cmpd="sng" algn="ctr">
                      <a:solidFill>
                        <a:srgbClr val="FFFFCC"/>
                      </a:solidFill>
                      <a:prstDash val="solid"/>
                      <a:round/>
                      <a:headEnd type="none" w="sm" len="sm"/>
                      <a:tailEnd type="none" w="sm" len="sm"/>
                    </a:lnT>
                    <a:lnB w="38100" cap="flat" cmpd="sng" algn="ctr">
                      <a:solidFill>
                        <a:srgbClr val="FFFFCC"/>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3200" b="1" i="0" u="none" strike="noStrike" cap="none" normalizeH="0" baseline="0" dirty="0" smtClean="0">
                          <a:ln>
                            <a:noFill/>
                          </a:ln>
                          <a:solidFill>
                            <a:srgbClr val="FFFF00"/>
                          </a:solidFill>
                          <a:effectLst/>
                          <a:latin typeface="Arial" charset="0"/>
                          <a:cs typeface="Times New Roman" pitchFamily="18" charset="0"/>
                        </a:rPr>
                        <a:t>100 mSv</a:t>
                      </a:r>
                    </a:p>
                  </a:txBody>
                  <a:tcPr anchor="ctr" horzOverflow="overflow">
                    <a:lnL w="38100" cap="flat" cmpd="sng" algn="ctr">
                      <a:solidFill>
                        <a:srgbClr val="FFFFCC"/>
                      </a:solidFill>
                      <a:prstDash val="solid"/>
                      <a:round/>
                      <a:headEnd type="none" w="sm" len="sm"/>
                      <a:tailEnd type="none" w="sm" len="sm"/>
                    </a:lnL>
                    <a:lnR w="38100" cap="flat" cmpd="sng" algn="ctr">
                      <a:solidFill>
                        <a:srgbClr val="FFFFFF"/>
                      </a:solidFill>
                      <a:prstDash val="solid"/>
                      <a:round/>
                      <a:headEnd type="none" w="sm" len="sm"/>
                      <a:tailEnd type="none" w="sm" len="sm"/>
                    </a:lnR>
                    <a:lnT w="38100" cap="flat" cmpd="sng" algn="ctr">
                      <a:solidFill>
                        <a:srgbClr val="FFFFCC"/>
                      </a:solidFill>
                      <a:prstDash val="solid"/>
                      <a:round/>
                      <a:headEnd type="none" w="sm" len="sm"/>
                      <a:tailEnd type="none" w="sm" len="sm"/>
                    </a:lnT>
                    <a:lnB w="38100" cap="flat" cmpd="sng" algn="ctr">
                      <a:solidFill>
                        <a:srgbClr val="FFFFCC"/>
                      </a:solidFill>
                      <a:prstDash val="solid"/>
                      <a:round/>
                      <a:headEnd type="none" w="sm" len="sm"/>
                      <a:tailEnd type="none" w="sm" len="sm"/>
                    </a:lnB>
                    <a:lnTlToBr>
                      <a:noFill/>
                    </a:lnTlToBr>
                    <a:lnBlToTr>
                      <a:noFill/>
                    </a:lnBlToTr>
                    <a:noFill/>
                  </a:tcPr>
                </a:tc>
                <a:tc vMerge="1">
                  <a:txBody>
                    <a:bodyPr/>
                    <a:lstStyle/>
                    <a:p>
                      <a:endParaRPr lang="en-GB"/>
                    </a:p>
                  </a:txBody>
                  <a:tcPr/>
                </a:tc>
              </a:tr>
              <a:tr h="1371600">
                <a:tc>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r>
                        <a:rPr kumimoji="1" lang="en-US" sz="2800" b="0" i="0" u="none" strike="noStrike" cap="none" normalizeH="0" baseline="0" smtClean="0">
                          <a:ln>
                            <a:noFill/>
                          </a:ln>
                          <a:solidFill>
                            <a:srgbClr val="FFFFCC"/>
                          </a:solidFill>
                          <a:effectLst/>
                          <a:latin typeface="Arial" charset="0"/>
                          <a:cs typeface="Times New Roman" pitchFamily="18" charset="0"/>
                        </a:rPr>
                        <a:t>Committed equivalent dose in thyroid</a:t>
                      </a:r>
                    </a:p>
                  </a:txBody>
                  <a:tcPr anchor="ctr" horzOverflow="overflow">
                    <a:lnL w="38100" cap="flat" cmpd="sng" algn="ctr">
                      <a:solidFill>
                        <a:srgbClr val="FFFFFF"/>
                      </a:solidFill>
                      <a:prstDash val="solid"/>
                      <a:round/>
                      <a:headEnd type="none" w="sm" len="sm"/>
                      <a:tailEnd type="none" w="sm" len="sm"/>
                    </a:lnL>
                    <a:lnR w="38100" cap="flat" cmpd="sng" algn="ctr">
                      <a:solidFill>
                        <a:srgbClr val="FFFFCC"/>
                      </a:solidFill>
                      <a:prstDash val="solid"/>
                      <a:round/>
                      <a:headEnd type="none" w="sm" len="sm"/>
                      <a:tailEnd type="none" w="sm" len="sm"/>
                    </a:lnR>
                    <a:lnT w="38100" cap="flat" cmpd="sng" algn="ctr">
                      <a:solidFill>
                        <a:srgbClr val="FFFFCC"/>
                      </a:solidFill>
                      <a:prstDash val="solid"/>
                      <a:round/>
                      <a:headEnd type="none" w="sm" len="sm"/>
                      <a:tailEnd type="none" w="sm" len="sm"/>
                    </a:lnT>
                    <a:lnB w="38100" cap="flat" cmpd="sng" algn="ctr">
                      <a:solidFill>
                        <a:srgbClr val="FFFFFF"/>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3200" b="1" i="0" u="none" strike="noStrike" cap="none" normalizeH="0" baseline="0" dirty="0" smtClean="0">
                          <a:ln>
                            <a:noFill/>
                          </a:ln>
                          <a:solidFill>
                            <a:srgbClr val="FFFF00"/>
                          </a:solidFill>
                          <a:effectLst/>
                          <a:latin typeface="Arial" charset="0"/>
                          <a:cs typeface="Times New Roman" pitchFamily="18" charset="0"/>
                        </a:rPr>
                        <a:t>50 mSv</a:t>
                      </a:r>
                    </a:p>
                  </a:txBody>
                  <a:tcPr anchor="ctr" horzOverflow="overflow">
                    <a:lnL w="38100" cap="flat" cmpd="sng" algn="ctr">
                      <a:solidFill>
                        <a:srgbClr val="FFFFCC"/>
                      </a:solidFill>
                      <a:prstDash val="solid"/>
                      <a:round/>
                      <a:headEnd type="none" w="sm" len="sm"/>
                      <a:tailEnd type="none" w="sm" len="sm"/>
                    </a:lnL>
                    <a:lnR w="38100" cap="flat" cmpd="sng" algn="ctr">
                      <a:solidFill>
                        <a:srgbClr val="FFFFFF"/>
                      </a:solidFill>
                      <a:prstDash val="solid"/>
                      <a:round/>
                      <a:headEnd type="none" w="sm" len="sm"/>
                      <a:tailEnd type="none" w="sm" len="sm"/>
                    </a:lnR>
                    <a:lnT w="38100" cap="flat" cmpd="sng" algn="ctr">
                      <a:solidFill>
                        <a:srgbClr val="FFFFCC"/>
                      </a:solidFill>
                      <a:prstDash val="solid"/>
                      <a:round/>
                      <a:headEnd type="none" w="sm" len="sm"/>
                      <a:tailEnd type="none" w="sm" len="sm"/>
                    </a:lnT>
                    <a:lnB w="38100" cap="flat" cmpd="sng" algn="ctr">
                      <a:solidFill>
                        <a:srgbClr val="FFFFFF"/>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r>
                        <a:rPr kumimoji="1" lang="en-US" sz="2800" b="0" i="0" u="none" strike="noStrike" cap="none" normalizeH="0" baseline="0" dirty="0" smtClean="0">
                          <a:ln>
                            <a:noFill/>
                          </a:ln>
                          <a:solidFill>
                            <a:srgbClr val="FFFFCC"/>
                          </a:solidFill>
                          <a:effectLst/>
                          <a:latin typeface="Arial" charset="0"/>
                        </a:rPr>
                        <a:t>Iodine thyroid blocking</a:t>
                      </a:r>
                    </a:p>
                  </a:txBody>
                  <a:tcPr anchor="ctr" horzOverflow="overflow">
                    <a:lnL w="38100" cap="flat" cmpd="sng" algn="ctr">
                      <a:solidFill>
                        <a:srgbClr val="FFFFFF"/>
                      </a:solidFill>
                      <a:prstDash val="solid"/>
                      <a:round/>
                      <a:headEnd type="none" w="sm" len="sm"/>
                      <a:tailEnd type="none" w="sm" len="sm"/>
                    </a:lnL>
                    <a:lnR w="38100" cap="flat" cmpd="sng" algn="ctr">
                      <a:solidFill>
                        <a:srgbClr val="FFFFFF"/>
                      </a:solidFill>
                      <a:prstDash val="solid"/>
                      <a:round/>
                      <a:headEnd type="none" w="sm" len="sm"/>
                      <a:tailEnd type="none" w="sm" len="sm"/>
                    </a:lnR>
                    <a:lnT w="38100" cap="flat" cmpd="sng" algn="ctr">
                      <a:solidFill>
                        <a:srgbClr val="FFFFFF"/>
                      </a:solidFill>
                      <a:prstDash val="solid"/>
                      <a:round/>
                      <a:headEnd type="none" w="sm" len="sm"/>
                      <a:tailEnd type="none" w="sm" len="sm"/>
                    </a:lnT>
                    <a:lnB w="38100" cap="flat" cmpd="sng" algn="ctr">
                      <a:solidFill>
                        <a:srgbClr val="FFFFFF"/>
                      </a:solidFill>
                      <a:prstDash val="solid"/>
                      <a:round/>
                      <a:headEnd type="none" w="sm" len="sm"/>
                      <a:tailEnd type="none" w="sm" len="sm"/>
                    </a:lnB>
                    <a:lnTlToBr>
                      <a:noFill/>
                    </a:lnTlToBr>
                    <a:lnBlToTr>
                      <a:noFill/>
                    </a:lnBlToTr>
                    <a:noFill/>
                  </a:tcPr>
                </a:tc>
              </a:tr>
            </a:tbl>
          </a:graphicData>
        </a:graphic>
      </p:graphicFrame>
      <p:sp>
        <p:nvSpPr>
          <p:cNvPr id="12316" name="Slide Number Placeholder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31ED18AD-B49F-4EE9-B771-CA0593830A4F}" type="slidenum">
              <a:rPr kumimoji="0" lang="en-GB" sz="1200" smtClean="0">
                <a:solidFill>
                  <a:srgbClr val="D5D7D8"/>
                </a:solidFill>
              </a:rPr>
              <a:pPr eaLnBrk="1" hangingPunct="1"/>
              <a:t>26</a:t>
            </a:fld>
            <a:endParaRPr kumimoji="0" lang="en-GB" sz="1200" smtClean="0">
              <a:solidFill>
                <a:srgbClr val="D5D7D8"/>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28600" y="24714"/>
            <a:ext cx="8610600" cy="968375"/>
          </a:xfrm>
        </p:spPr>
        <p:txBody>
          <a:bodyPr/>
          <a:lstStyle/>
          <a:p>
            <a:pPr eaLnBrk="1" hangingPunct="1"/>
            <a:r>
              <a:rPr kumimoji="1" lang="en-US" dirty="0" smtClean="0"/>
              <a:t>Generic Criteria for </a:t>
            </a:r>
            <a:r>
              <a:rPr lang="en-GB" dirty="0" smtClean="0"/>
              <a:t>Reducing Risk of  Stochastic Effects (2)</a:t>
            </a:r>
            <a:endParaRPr lang="en-US" dirty="0" smtClean="0"/>
          </a:p>
        </p:txBody>
      </p:sp>
      <p:graphicFrame>
        <p:nvGraphicFramePr>
          <p:cNvPr id="8" name="Group 35"/>
          <p:cNvGraphicFramePr>
            <a:graphicFrameLocks/>
          </p:cNvGraphicFramePr>
          <p:nvPr>
            <p:extLst>
              <p:ext uri="{D42A27DB-BD31-4B8C-83A1-F6EECF244321}">
                <p14:modId xmlns:p14="http://schemas.microsoft.com/office/powerpoint/2010/main" val="1267470938"/>
              </p:ext>
            </p:extLst>
          </p:nvPr>
        </p:nvGraphicFramePr>
        <p:xfrm>
          <a:off x="152400" y="1371600"/>
          <a:ext cx="8801100" cy="4643438"/>
        </p:xfrm>
        <a:graphic>
          <a:graphicData uri="http://schemas.openxmlformats.org/drawingml/2006/table">
            <a:tbl>
              <a:tblPr/>
              <a:tblGrid>
                <a:gridCol w="3349091"/>
                <a:gridCol w="2336575"/>
                <a:gridCol w="3115434"/>
              </a:tblGrid>
              <a:tr h="1052599">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2800" b="1" i="0" u="none" strike="noStrike" cap="none" normalizeH="0" baseline="0" dirty="0" smtClean="0">
                          <a:ln>
                            <a:noFill/>
                          </a:ln>
                          <a:solidFill>
                            <a:srgbClr val="000000"/>
                          </a:solidFill>
                          <a:effectLst/>
                          <a:latin typeface="Arial" charset="0"/>
                        </a:rPr>
                        <a:t>Dosimetric quantity</a:t>
                      </a:r>
                      <a:endParaRPr kumimoji="1" lang="en-GB" sz="2800" b="1" i="0" u="none" strike="noStrike" cap="none" normalizeH="0" baseline="0" dirty="0" smtClean="0">
                        <a:ln>
                          <a:noFill/>
                        </a:ln>
                        <a:solidFill>
                          <a:srgbClr val="000000"/>
                        </a:solidFill>
                        <a:effectLst/>
                        <a:latin typeface="Arial" charset="0"/>
                      </a:endParaRPr>
                    </a:p>
                  </a:txBody>
                  <a:tcPr marT="45724" marB="45724" anchor="ctr" horzOverflow="overflow">
                    <a:lnL w="38100" cap="flat" cmpd="sng" algn="ctr">
                      <a:solidFill>
                        <a:srgbClr val="FFFF00"/>
                      </a:solidFill>
                      <a:prstDash val="solid"/>
                      <a:round/>
                      <a:headEnd type="none" w="sm" len="sm"/>
                      <a:tailEnd type="none" w="sm" len="sm"/>
                    </a:lnL>
                    <a:lnR w="38100" cap="flat" cmpd="sng" algn="ctr">
                      <a:solidFill>
                        <a:srgbClr val="FFFF00"/>
                      </a:solidFill>
                      <a:prstDash val="solid"/>
                      <a:round/>
                      <a:headEnd type="none" w="sm" len="sm"/>
                      <a:tailEnd type="none" w="sm" len="sm"/>
                    </a:lnR>
                    <a:lnT w="38100" cap="flat" cmpd="sng" algn="ctr">
                      <a:solidFill>
                        <a:srgbClr val="FFFF00"/>
                      </a:solidFill>
                      <a:prstDash val="solid"/>
                      <a:round/>
                      <a:headEnd type="none" w="sm" len="sm"/>
                      <a:tailEnd type="none" w="sm" len="sm"/>
                    </a:lnT>
                    <a:lnB w="38100" cap="flat" cmpd="sng" algn="ctr">
                      <a:solidFill>
                        <a:srgbClr val="FFFF00"/>
                      </a:solidFill>
                      <a:prstDash val="solid"/>
                      <a:round/>
                      <a:headEnd type="none" w="sm" len="sm"/>
                      <a:tailEnd type="none" w="sm" len="sm"/>
                    </a:lnB>
                    <a:lnTlToBr>
                      <a:noFill/>
                    </a:lnTlToBr>
                    <a:lnBlToTr>
                      <a:noFill/>
                    </a:lnBlToTr>
                    <a:solidFill>
                      <a:srgbClr val="00FFFF"/>
                    </a:solidFill>
                  </a:tcPr>
                </a:tc>
                <a:tc gridSpan="2">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GB" sz="2800" b="1" i="0" u="none" strike="noStrike" cap="none" normalizeH="0" baseline="0" dirty="0" smtClean="0">
                          <a:ln>
                            <a:noFill/>
                          </a:ln>
                          <a:solidFill>
                            <a:srgbClr val="000000"/>
                          </a:solidFill>
                          <a:effectLst/>
                          <a:latin typeface="Arial" charset="0"/>
                        </a:rPr>
                        <a:t>Projected dose in the </a:t>
                      </a:r>
                      <a:r>
                        <a:rPr kumimoji="1" lang="en-GB" sz="2800" b="1" i="0" u="none" strike="noStrike" cap="none" normalizeH="0" baseline="0" dirty="0" smtClean="0">
                          <a:ln>
                            <a:noFill/>
                          </a:ln>
                          <a:solidFill>
                            <a:srgbClr val="FF3300"/>
                          </a:solidFill>
                          <a:effectLst/>
                          <a:latin typeface="Arial" charset="0"/>
                        </a:rPr>
                        <a:t>first year</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GB" sz="2800" b="1" i="0" u="none" strike="noStrike" cap="none" normalizeH="0" baseline="0" dirty="0" smtClean="0">
                          <a:ln>
                            <a:noFill/>
                          </a:ln>
                          <a:solidFill>
                            <a:srgbClr val="000000"/>
                          </a:solidFill>
                          <a:effectLst/>
                          <a:latin typeface="Arial" charset="0"/>
                        </a:rPr>
                        <a:t>and </a:t>
                      </a:r>
                      <a:r>
                        <a:rPr kumimoji="1" lang="en-GB" sz="2800" b="1" i="0" u="none" strike="noStrike" cap="none" normalizeH="0" baseline="0" dirty="0" smtClean="0">
                          <a:ln>
                            <a:noFill/>
                          </a:ln>
                          <a:solidFill>
                            <a:srgbClr val="FF3300"/>
                          </a:solidFill>
                          <a:effectLst/>
                          <a:latin typeface="Arial" charset="0"/>
                        </a:rPr>
                        <a:t>early</a:t>
                      </a:r>
                      <a:r>
                        <a:rPr kumimoji="1" lang="en-GB" sz="2800" b="1" i="0" u="none" strike="noStrike" cap="none" normalizeH="0" baseline="0" dirty="0" smtClean="0">
                          <a:ln>
                            <a:noFill/>
                          </a:ln>
                          <a:solidFill>
                            <a:srgbClr val="000000"/>
                          </a:solidFill>
                          <a:effectLst/>
                          <a:latin typeface="Arial" charset="0"/>
                        </a:rPr>
                        <a:t> protective actions</a:t>
                      </a:r>
                    </a:p>
                  </a:txBody>
                  <a:tcPr marT="45724" marB="45724" anchor="ctr" horzOverflow="overflow">
                    <a:lnL w="38100" cap="flat" cmpd="sng" algn="ctr">
                      <a:solidFill>
                        <a:srgbClr val="FFFF00"/>
                      </a:solidFill>
                      <a:prstDash val="solid"/>
                      <a:round/>
                      <a:headEnd type="none" w="sm" len="sm"/>
                      <a:tailEnd type="none" w="sm" len="sm"/>
                    </a:lnL>
                    <a:lnR w="38100" cap="flat" cmpd="sng" algn="ctr">
                      <a:solidFill>
                        <a:srgbClr val="FFFF00"/>
                      </a:solidFill>
                      <a:prstDash val="solid"/>
                      <a:round/>
                      <a:headEnd type="none" w="sm" len="sm"/>
                      <a:tailEnd type="none" w="sm" len="sm"/>
                    </a:lnR>
                    <a:lnT w="38100" cap="flat" cmpd="sng" algn="ctr">
                      <a:solidFill>
                        <a:srgbClr val="FFFF00"/>
                      </a:solidFill>
                      <a:prstDash val="solid"/>
                      <a:round/>
                      <a:headEnd type="none" w="sm" len="sm"/>
                      <a:tailEnd type="none" w="sm" len="sm"/>
                    </a:lnT>
                    <a:lnB w="38100" cap="flat" cmpd="sng" algn="ctr">
                      <a:solidFill>
                        <a:srgbClr val="FFFF00"/>
                      </a:solidFill>
                      <a:prstDash val="solid"/>
                      <a:round/>
                      <a:headEnd type="none" w="sm" len="sm"/>
                      <a:tailEnd type="none" w="sm" len="sm"/>
                    </a:lnB>
                    <a:lnTlToBr>
                      <a:noFill/>
                    </a:lnTlToBr>
                    <a:lnBlToTr>
                      <a:noFill/>
                    </a:lnBlToTr>
                    <a:solidFill>
                      <a:srgbClr val="00FFFF"/>
                    </a:solidFill>
                  </a:tcPr>
                </a:tc>
                <a:tc hMerge="1">
                  <a:txBody>
                    <a:bodyPr/>
                    <a:lstStyle/>
                    <a:p>
                      <a:endParaRPr lang="en-GB"/>
                    </a:p>
                  </a:txBody>
                  <a:tcPr/>
                </a:tc>
              </a:tr>
              <a:tr h="928764">
                <a:tc>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r>
                        <a:rPr kumimoji="1" lang="en-US" sz="2800" b="0" i="0" u="none" strike="noStrike" cap="none" normalizeH="0" baseline="0" smtClean="0">
                          <a:ln>
                            <a:noFill/>
                          </a:ln>
                          <a:solidFill>
                            <a:srgbClr val="FFFFCC"/>
                          </a:solidFill>
                          <a:effectLst/>
                          <a:latin typeface="Arial" charset="0"/>
                          <a:cs typeface="Times New Roman" pitchFamily="18" charset="0"/>
                        </a:rPr>
                        <a:t>Total effective dose</a:t>
                      </a:r>
                      <a:endParaRPr kumimoji="1" lang="en-US" sz="2800" b="0" i="0" u="none" strike="noStrike" cap="none" normalizeH="0" baseline="0" smtClean="0">
                        <a:ln>
                          <a:noFill/>
                        </a:ln>
                        <a:solidFill>
                          <a:srgbClr val="FFFF00"/>
                        </a:solidFill>
                        <a:effectLst/>
                        <a:latin typeface="Arial" charset="0"/>
                        <a:cs typeface="Times New Roman" pitchFamily="18" charset="0"/>
                      </a:endParaRPr>
                    </a:p>
                  </a:txBody>
                  <a:tcPr marT="45724" marB="45724" anchor="ctr" horzOverflow="overflow">
                    <a:lnL w="38100" cap="flat" cmpd="sng" algn="ctr">
                      <a:solidFill>
                        <a:srgbClr val="FFFFFF"/>
                      </a:solidFill>
                      <a:prstDash val="solid"/>
                      <a:round/>
                      <a:headEnd type="none" w="sm" len="sm"/>
                      <a:tailEnd type="none" w="sm" len="sm"/>
                    </a:lnL>
                    <a:lnR w="38100" cap="flat" cmpd="sng" algn="ctr">
                      <a:solidFill>
                        <a:srgbClr val="FFFFCC"/>
                      </a:solidFill>
                      <a:prstDash val="solid"/>
                      <a:round/>
                      <a:headEnd type="none" w="sm" len="sm"/>
                      <a:tailEnd type="none" w="sm" len="sm"/>
                    </a:lnR>
                    <a:lnT w="38100" cap="flat" cmpd="sng" algn="ctr">
                      <a:solidFill>
                        <a:srgbClr val="FFFF00"/>
                      </a:solidFill>
                      <a:prstDash val="solid"/>
                      <a:round/>
                      <a:headEnd type="none" w="sm" len="sm"/>
                      <a:tailEnd type="none" w="sm" len="sm"/>
                    </a:lnT>
                    <a:lnB w="38100" cap="flat" cmpd="sng" algn="ctr">
                      <a:solidFill>
                        <a:srgbClr val="FFFFCC"/>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3200" b="1" i="0" u="none" strike="noStrike" cap="none" normalizeH="0" baseline="0" dirty="0" smtClean="0">
                          <a:ln>
                            <a:noFill/>
                          </a:ln>
                          <a:solidFill>
                            <a:srgbClr val="FFFF00"/>
                          </a:solidFill>
                          <a:effectLst/>
                          <a:latin typeface="Arial" charset="0"/>
                          <a:cs typeface="Times New Roman" pitchFamily="18" charset="0"/>
                        </a:rPr>
                        <a:t>100 mSv</a:t>
                      </a:r>
                    </a:p>
                  </a:txBody>
                  <a:tcPr marT="45724" marB="45724" anchor="ctr" horzOverflow="overflow">
                    <a:lnL w="38100" cap="flat" cmpd="sng" algn="ctr">
                      <a:solidFill>
                        <a:srgbClr val="FFFFCC"/>
                      </a:solidFill>
                      <a:prstDash val="solid"/>
                      <a:round/>
                      <a:headEnd type="none" w="sm" len="sm"/>
                      <a:tailEnd type="none" w="sm" len="sm"/>
                    </a:lnL>
                    <a:lnR w="38100" cap="flat" cmpd="sng" algn="ctr">
                      <a:solidFill>
                        <a:srgbClr val="FFFFFF"/>
                      </a:solidFill>
                      <a:prstDash val="solid"/>
                      <a:round/>
                      <a:headEnd type="none" w="sm" len="sm"/>
                      <a:tailEnd type="none" w="sm" len="sm"/>
                    </a:lnR>
                    <a:lnT w="38100" cap="flat" cmpd="sng" algn="ctr">
                      <a:solidFill>
                        <a:srgbClr val="FFFF00"/>
                      </a:solidFill>
                      <a:prstDash val="solid"/>
                      <a:round/>
                      <a:headEnd type="none" w="sm" len="sm"/>
                      <a:tailEnd type="none" w="sm" len="sm"/>
                    </a:lnT>
                    <a:lnB w="38100" cap="flat" cmpd="sng" algn="ctr">
                      <a:solidFill>
                        <a:srgbClr val="FFFFCC"/>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r>
                        <a:rPr kumimoji="1" lang="en-US" sz="2800" b="0" i="0" u="none" strike="noStrike" cap="none" normalizeH="0" baseline="0" dirty="0" smtClean="0">
                          <a:ln>
                            <a:noFill/>
                          </a:ln>
                          <a:solidFill>
                            <a:srgbClr val="FFFFCC"/>
                          </a:solidFill>
                          <a:effectLst/>
                          <a:latin typeface="Arial" charset="0"/>
                        </a:rPr>
                        <a:t>Temporary relocation, decontamination, replacement of food, milk and water, public reassurance, </a:t>
                      </a:r>
                      <a:r>
                        <a:rPr kumimoji="1" lang="en-US" sz="2800" b="0" i="0" u="none" strike="noStrike" cap="none" normalizeH="0" baseline="0" dirty="0" err="1" smtClean="0">
                          <a:ln>
                            <a:noFill/>
                          </a:ln>
                          <a:solidFill>
                            <a:srgbClr val="FFFFCC"/>
                          </a:solidFill>
                          <a:effectLst/>
                          <a:latin typeface="Arial" charset="0"/>
                        </a:rPr>
                        <a:t>etc</a:t>
                      </a:r>
                      <a:endParaRPr kumimoji="1" lang="en-US" sz="2800" b="0" i="0" u="none" strike="noStrike" cap="none" normalizeH="0" baseline="0" dirty="0" smtClean="0">
                        <a:ln>
                          <a:noFill/>
                        </a:ln>
                        <a:solidFill>
                          <a:srgbClr val="FFFFCC"/>
                        </a:solidFill>
                        <a:effectLst/>
                        <a:latin typeface="Arial" charset="0"/>
                      </a:endParaRPr>
                    </a:p>
                  </a:txBody>
                  <a:tcPr marT="45724" marB="45724" anchor="ctr" horzOverflow="overflow">
                    <a:lnL w="38100" cap="flat" cmpd="sng" algn="ctr">
                      <a:solidFill>
                        <a:srgbClr val="FFFFFF"/>
                      </a:solidFill>
                      <a:prstDash val="solid"/>
                      <a:round/>
                      <a:headEnd type="none" w="sm" len="sm"/>
                      <a:tailEnd type="none" w="sm" len="sm"/>
                    </a:lnL>
                    <a:lnR w="38100" cap="flat" cmpd="sng" algn="ctr">
                      <a:solidFill>
                        <a:srgbClr val="FFFFFF"/>
                      </a:solidFill>
                      <a:prstDash val="solid"/>
                      <a:round/>
                      <a:headEnd type="none" w="sm" len="sm"/>
                      <a:tailEnd type="none" w="sm" len="sm"/>
                    </a:lnR>
                    <a:lnT w="38100" cap="flat" cmpd="sng" algn="ctr">
                      <a:solidFill>
                        <a:srgbClr val="FFFF00"/>
                      </a:solidFill>
                      <a:prstDash val="solid"/>
                      <a:round/>
                      <a:headEnd type="none" w="sm" len="sm"/>
                      <a:tailEnd type="none" w="sm" len="sm"/>
                    </a:lnT>
                    <a:lnB w="38100" cap="flat" cmpd="sng" algn="ctr">
                      <a:solidFill>
                        <a:srgbClr val="FFFFFF"/>
                      </a:solidFill>
                      <a:prstDash val="solid"/>
                      <a:round/>
                      <a:headEnd type="none" w="sm" len="sm"/>
                      <a:tailEnd type="none" w="sm" len="sm"/>
                    </a:lnB>
                    <a:lnTlToBr>
                      <a:noFill/>
                    </a:lnTlToBr>
                    <a:lnBlToTr>
                      <a:noFill/>
                    </a:lnBlToTr>
                    <a:noFill/>
                  </a:tcPr>
                </a:tc>
              </a:tr>
              <a:tr h="2662075">
                <a:tc>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r>
                        <a:rPr kumimoji="1" lang="en-US" sz="2800" b="0" i="0" u="none" strike="noStrike" cap="none" normalizeH="0" baseline="0" smtClean="0">
                          <a:ln>
                            <a:noFill/>
                          </a:ln>
                          <a:solidFill>
                            <a:srgbClr val="FFFFCC"/>
                          </a:solidFill>
                          <a:effectLst/>
                          <a:latin typeface="Arial" charset="0"/>
                          <a:cs typeface="Times New Roman" pitchFamily="18" charset="0"/>
                        </a:rPr>
                        <a:t>Total equivalent dose in foetus or embryo </a:t>
                      </a:r>
                      <a:br>
                        <a:rPr kumimoji="1" lang="en-US" sz="2800" b="0" i="0" u="none" strike="noStrike" cap="none" normalizeH="0" baseline="0" smtClean="0">
                          <a:ln>
                            <a:noFill/>
                          </a:ln>
                          <a:solidFill>
                            <a:srgbClr val="FFFFCC"/>
                          </a:solidFill>
                          <a:effectLst/>
                          <a:latin typeface="Arial" charset="0"/>
                          <a:cs typeface="Times New Roman" pitchFamily="18" charset="0"/>
                        </a:rPr>
                      </a:br>
                      <a:r>
                        <a:rPr kumimoji="1" lang="en-US" sz="2800" b="0" i="0" u="none" strike="noStrike" cap="none" normalizeH="0" baseline="0" smtClean="0">
                          <a:ln>
                            <a:noFill/>
                          </a:ln>
                          <a:solidFill>
                            <a:srgbClr val="FFFFCC"/>
                          </a:solidFill>
                          <a:effectLst/>
                          <a:latin typeface="Arial" charset="0"/>
                          <a:cs typeface="Times New Roman" pitchFamily="18" charset="0"/>
                        </a:rPr>
                        <a:t>(for period of </a:t>
                      </a:r>
                      <a:r>
                        <a:rPr kumimoji="1" lang="en-US" sz="2800" b="0" i="1" u="none" strike="noStrike" cap="none" normalizeH="0" baseline="0" smtClean="0">
                          <a:ln>
                            <a:noFill/>
                          </a:ln>
                          <a:solidFill>
                            <a:srgbClr val="FFFFCC"/>
                          </a:solidFill>
                          <a:effectLst/>
                          <a:latin typeface="Arial" charset="0"/>
                          <a:cs typeface="Times New Roman" pitchFamily="18" charset="0"/>
                        </a:rPr>
                        <a:t>in utero</a:t>
                      </a:r>
                      <a:r>
                        <a:rPr kumimoji="1" lang="en-US" sz="2800" b="0" i="0" u="none" strike="noStrike" cap="none" normalizeH="0" baseline="0" smtClean="0">
                          <a:ln>
                            <a:noFill/>
                          </a:ln>
                          <a:solidFill>
                            <a:srgbClr val="FFFFCC"/>
                          </a:solidFill>
                          <a:effectLst/>
                          <a:latin typeface="Arial" charset="0"/>
                          <a:cs typeface="Times New Roman" pitchFamily="18" charset="0"/>
                        </a:rPr>
                        <a:t> development)</a:t>
                      </a:r>
                      <a:endParaRPr kumimoji="1" lang="en-US" sz="2800" b="0" i="0" u="none" strike="noStrike" cap="none" normalizeH="0" baseline="0" smtClean="0">
                        <a:ln>
                          <a:noFill/>
                        </a:ln>
                        <a:solidFill>
                          <a:srgbClr val="FFFF00"/>
                        </a:solidFill>
                        <a:effectLst/>
                        <a:latin typeface="Arial" charset="0"/>
                        <a:cs typeface="Times New Roman" pitchFamily="18" charset="0"/>
                      </a:endParaRPr>
                    </a:p>
                  </a:txBody>
                  <a:tcPr marT="45724" marB="45724" anchor="ctr" horzOverflow="overflow">
                    <a:lnL w="38100" cap="flat" cmpd="sng" algn="ctr">
                      <a:solidFill>
                        <a:srgbClr val="FFFFFF"/>
                      </a:solidFill>
                      <a:prstDash val="solid"/>
                      <a:round/>
                      <a:headEnd type="none" w="sm" len="sm"/>
                      <a:tailEnd type="none" w="sm" len="sm"/>
                    </a:lnL>
                    <a:lnR w="38100" cap="flat" cmpd="sng" algn="ctr">
                      <a:solidFill>
                        <a:srgbClr val="FFFFCC"/>
                      </a:solidFill>
                      <a:prstDash val="solid"/>
                      <a:round/>
                      <a:headEnd type="none" w="sm" len="sm"/>
                      <a:tailEnd type="none" w="sm" len="sm"/>
                    </a:lnR>
                    <a:lnT w="38100" cap="flat" cmpd="sng" algn="ctr">
                      <a:solidFill>
                        <a:srgbClr val="FFFFCC"/>
                      </a:solidFill>
                      <a:prstDash val="solid"/>
                      <a:round/>
                      <a:headEnd type="none" w="sm" len="sm"/>
                      <a:tailEnd type="none" w="sm" len="sm"/>
                    </a:lnT>
                    <a:lnB w="38100" cap="flat" cmpd="sng" algn="ctr">
                      <a:solidFill>
                        <a:srgbClr val="FFFFFF"/>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3200" b="1" i="0" u="none" strike="noStrike" cap="none" normalizeH="0" baseline="0" dirty="0" smtClean="0">
                          <a:ln>
                            <a:noFill/>
                          </a:ln>
                          <a:solidFill>
                            <a:srgbClr val="FFFF00"/>
                          </a:solidFill>
                          <a:effectLst/>
                          <a:latin typeface="Arial" charset="0"/>
                          <a:cs typeface="Times New Roman" pitchFamily="18" charset="0"/>
                        </a:rPr>
                        <a:t>100 mSv</a:t>
                      </a:r>
                    </a:p>
                  </a:txBody>
                  <a:tcPr marT="45724" marB="45724" anchor="ctr" horzOverflow="overflow">
                    <a:lnL w="38100" cap="flat" cmpd="sng" algn="ctr">
                      <a:solidFill>
                        <a:srgbClr val="FFFFCC"/>
                      </a:solidFill>
                      <a:prstDash val="solid"/>
                      <a:round/>
                      <a:headEnd type="none" w="sm" len="sm"/>
                      <a:tailEnd type="none" w="sm" len="sm"/>
                    </a:lnL>
                    <a:lnR w="38100" cap="flat" cmpd="sng" algn="ctr">
                      <a:solidFill>
                        <a:srgbClr val="FFFFFF"/>
                      </a:solidFill>
                      <a:prstDash val="solid"/>
                      <a:round/>
                      <a:headEnd type="none" w="sm" len="sm"/>
                      <a:tailEnd type="none" w="sm" len="sm"/>
                    </a:lnR>
                    <a:lnT w="38100" cap="flat" cmpd="sng" algn="ctr">
                      <a:solidFill>
                        <a:srgbClr val="FFFFCC"/>
                      </a:solidFill>
                      <a:prstDash val="solid"/>
                      <a:round/>
                      <a:headEnd type="none" w="sm" len="sm"/>
                      <a:tailEnd type="none" w="sm" len="sm"/>
                    </a:lnT>
                    <a:lnB w="38100" cap="flat" cmpd="sng" algn="ctr">
                      <a:solidFill>
                        <a:srgbClr val="FFFFFF"/>
                      </a:solidFill>
                      <a:prstDash val="solid"/>
                      <a:round/>
                      <a:headEnd type="none" w="sm" len="sm"/>
                      <a:tailEnd type="none" w="sm" len="sm"/>
                    </a:lnB>
                    <a:lnTlToBr>
                      <a:noFill/>
                    </a:lnTlToBr>
                    <a:lnBlToTr>
                      <a:noFill/>
                    </a:lnBlToTr>
                    <a:noFill/>
                  </a:tcPr>
                </a:tc>
                <a:tc vMerge="1">
                  <a:txBody>
                    <a:bodyPr/>
                    <a:lstStyle/>
                    <a:p>
                      <a:endParaRPr lang="en-GB"/>
                    </a:p>
                  </a:txBody>
                  <a:tcPr/>
                </a:tc>
              </a:tr>
            </a:tbl>
          </a:graphicData>
        </a:graphic>
      </p:graphicFrame>
      <p:sp>
        <p:nvSpPr>
          <p:cNvPr id="13335" name="Slide Number Placeholder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A4F1D316-7863-4706-B698-87E7F9739A77}" type="slidenum">
              <a:rPr kumimoji="0" lang="en-GB" sz="1200" smtClean="0">
                <a:solidFill>
                  <a:srgbClr val="D5D7D8"/>
                </a:solidFill>
              </a:rPr>
              <a:pPr eaLnBrk="1" hangingPunct="1"/>
              <a:t>27</a:t>
            </a:fld>
            <a:endParaRPr kumimoji="0" lang="en-GB" sz="1200" smtClean="0">
              <a:solidFill>
                <a:srgbClr val="D5D7D8"/>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Номер слайда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F9F74EBA-C400-4FC7-A458-116F96CE95A9}" type="slidenum">
              <a:rPr kumimoji="0" lang="en-GB" sz="1200" smtClean="0">
                <a:solidFill>
                  <a:srgbClr val="D5D7D8"/>
                </a:solidFill>
              </a:rPr>
              <a:pPr eaLnBrk="1" hangingPunct="1"/>
              <a:t>28</a:t>
            </a:fld>
            <a:endParaRPr kumimoji="0" lang="en-GB" sz="1200" smtClean="0">
              <a:solidFill>
                <a:srgbClr val="D5D7D8"/>
              </a:solidFill>
            </a:endParaRPr>
          </a:p>
        </p:txBody>
      </p:sp>
      <p:sp>
        <p:nvSpPr>
          <p:cNvPr id="32771" name="Rectangle 2"/>
          <p:cNvSpPr>
            <a:spLocks noGrp="1" noChangeArrowheads="1"/>
          </p:cNvSpPr>
          <p:nvPr>
            <p:ph type="title" idx="4294967295"/>
          </p:nvPr>
        </p:nvSpPr>
        <p:spPr/>
        <p:txBody>
          <a:bodyPr/>
          <a:lstStyle/>
          <a:p>
            <a:r>
              <a:rPr lang="en-US" smtClean="0">
                <a:ea typeface="MS PGothic" pitchFamily="34" charset="-128"/>
              </a:rPr>
              <a:t>Exposure of Emergency Workers</a:t>
            </a:r>
          </a:p>
        </p:txBody>
      </p:sp>
      <p:sp>
        <p:nvSpPr>
          <p:cNvPr id="32772" name="Rectangle 3"/>
          <p:cNvSpPr>
            <a:spLocks noGrp="1" noChangeArrowheads="1"/>
          </p:cNvSpPr>
          <p:nvPr>
            <p:ph idx="4294967295"/>
          </p:nvPr>
        </p:nvSpPr>
        <p:spPr>
          <a:xfrm>
            <a:off x="457200" y="1524000"/>
            <a:ext cx="8153400" cy="4038600"/>
          </a:xfrm>
        </p:spPr>
        <p:txBody>
          <a:bodyPr anchor="ctr"/>
          <a:lstStyle/>
          <a:p>
            <a:pPr marL="0" indent="0">
              <a:lnSpc>
                <a:spcPct val="90000"/>
              </a:lnSpc>
              <a:buFontTx/>
              <a:buNone/>
              <a:tabLst>
                <a:tab pos="1077913" algn="l"/>
              </a:tabLst>
            </a:pPr>
            <a:r>
              <a:rPr lang="en-GB" altLang="ja-JP" b="1" dirty="0" smtClean="0">
                <a:solidFill>
                  <a:srgbClr val="FFC000"/>
                </a:solidFill>
                <a:ea typeface="MS PGothic" pitchFamily="34" charset="-128"/>
              </a:rPr>
              <a:t>Requirement 45: </a:t>
            </a:r>
            <a:r>
              <a:rPr lang="en-GB" altLang="ja-JP" b="1" dirty="0" smtClean="0">
                <a:ea typeface="MS PGothic" pitchFamily="34" charset="-128"/>
              </a:rPr>
              <a:t>Arrangements for controlling exposure of emergency workers</a:t>
            </a:r>
          </a:p>
          <a:p>
            <a:pPr marL="0" indent="0">
              <a:lnSpc>
                <a:spcPct val="90000"/>
              </a:lnSpc>
              <a:buFontTx/>
              <a:buNone/>
              <a:tabLst>
                <a:tab pos="1077913" algn="l"/>
              </a:tabLst>
            </a:pPr>
            <a:endParaRPr lang="en-GB" altLang="ja-JP" b="1" dirty="0" smtClean="0">
              <a:ea typeface="MS PGothic" pitchFamily="34" charset="-128"/>
            </a:endParaRPr>
          </a:p>
          <a:p>
            <a:pPr marL="0" indent="0">
              <a:lnSpc>
                <a:spcPct val="90000"/>
              </a:lnSpc>
              <a:buFontTx/>
              <a:buNone/>
              <a:tabLst>
                <a:tab pos="1077913" algn="l"/>
              </a:tabLst>
            </a:pPr>
            <a:r>
              <a:rPr lang="en-GB" altLang="ja-JP" dirty="0" smtClean="0">
                <a:ea typeface="MS PGothic" pitchFamily="34" charset="-128"/>
              </a:rPr>
              <a:t>The government shall establish a programme for managing, controlling and recording doses received in an emergency by emergency workers, which shall be implemented by response organizations and </a:t>
            </a:r>
            <a:r>
              <a:rPr lang="en-GB" altLang="ja-JP" dirty="0" smtClean="0">
                <a:ea typeface="MS PGothic" pitchFamily="34" charset="-128"/>
              </a:rPr>
              <a:t>employers</a:t>
            </a:r>
            <a:endParaRPr lang="en-GB" altLang="ja-JP" sz="2800" dirty="0" smtClean="0">
              <a:ea typeface="MS PGothic" pitchFamily="34" charset="-128"/>
            </a:endParaRPr>
          </a:p>
        </p:txBody>
      </p:sp>
    </p:spTree>
    <p:extLst>
      <p:ext uri="{BB962C8B-B14F-4D97-AF65-F5344CB8AC3E}">
        <p14:creationId xmlns:p14="http://schemas.microsoft.com/office/powerpoint/2010/main" val="32911304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dirty="0" smtClean="0"/>
              <a:t>Emergency Worker - Definition</a:t>
            </a:r>
          </a:p>
        </p:txBody>
      </p:sp>
      <p:sp>
        <p:nvSpPr>
          <p:cNvPr id="33795" name="Rectangle 3"/>
          <p:cNvSpPr>
            <a:spLocks noGrp="1" noChangeArrowheads="1"/>
          </p:cNvSpPr>
          <p:nvPr>
            <p:ph type="body" idx="1"/>
          </p:nvPr>
        </p:nvSpPr>
        <p:spPr>
          <a:xfrm>
            <a:off x="282575" y="1447800"/>
            <a:ext cx="8861425" cy="4572000"/>
          </a:xfrm>
        </p:spPr>
        <p:txBody>
          <a:bodyPr/>
          <a:lstStyle/>
          <a:p>
            <a:pPr eaLnBrk="1" hangingPunct="1"/>
            <a:r>
              <a:rPr lang="en-GB" sz="4000" dirty="0" smtClean="0"/>
              <a:t>Any person having a specified role as a worker in an emergency and who might be exposed while taking actions in response to the emergency</a:t>
            </a:r>
          </a:p>
        </p:txBody>
      </p:sp>
      <p:sp>
        <p:nvSpPr>
          <p:cNvPr id="33796" name="Номер слайда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F422AC55-C2CB-4A2F-B090-033DD2CF1F5A}" type="slidenum">
              <a:rPr kumimoji="0" lang="en-GB" sz="1200" smtClean="0">
                <a:solidFill>
                  <a:srgbClr val="D5D7D8"/>
                </a:solidFill>
              </a:rPr>
              <a:pPr eaLnBrk="1" hangingPunct="1"/>
              <a:t>29</a:t>
            </a:fld>
            <a:endParaRPr kumimoji="0" lang="en-GB" sz="1200" smtClean="0">
              <a:solidFill>
                <a:srgbClr val="D5D7D8"/>
              </a:solidFill>
            </a:endParaRPr>
          </a:p>
        </p:txBody>
      </p:sp>
    </p:spTree>
    <p:extLst>
      <p:ext uri="{BB962C8B-B14F-4D97-AF65-F5344CB8AC3E}">
        <p14:creationId xmlns:p14="http://schemas.microsoft.com/office/powerpoint/2010/main" val="375240087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95250" y="1157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3075" name="Object 3"/>
          <p:cNvGraphicFramePr>
            <a:graphicFrameLocks noChangeAspect="1"/>
          </p:cNvGraphicFramePr>
          <p:nvPr>
            <p:extLst>
              <p:ext uri="{D42A27DB-BD31-4B8C-83A1-F6EECF244321}">
                <p14:modId xmlns:p14="http://schemas.microsoft.com/office/powerpoint/2010/main" val="339266887"/>
              </p:ext>
            </p:extLst>
          </p:nvPr>
        </p:nvGraphicFramePr>
        <p:xfrm>
          <a:off x="145208" y="1727201"/>
          <a:ext cx="8889255" cy="4732338"/>
        </p:xfrm>
        <a:graphic>
          <a:graphicData uri="http://schemas.openxmlformats.org/presentationml/2006/ole">
            <mc:AlternateContent xmlns:mc="http://schemas.openxmlformats.org/markup-compatibility/2006">
              <mc:Choice xmlns:v="urn:schemas-microsoft-com:vml" Requires="v">
                <p:oleObj spid="_x0000_s60421" name="Visio" r:id="rId3" imgW="8645431" imgH="4202582" progId="Visio.Drawing.11">
                  <p:embed/>
                </p:oleObj>
              </mc:Choice>
              <mc:Fallback>
                <p:oleObj name="Visio" r:id="rId3" imgW="8645431" imgH="4202582"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208" y="1727201"/>
                        <a:ext cx="8889255" cy="4732338"/>
                      </a:xfrm>
                      <a:prstGeom prst="rect">
                        <a:avLst/>
                      </a:prstGeom>
                      <a:noFill/>
                      <a:ln>
                        <a:noFill/>
                      </a:ln>
                      <a:extLst/>
                    </p:spPr>
                  </p:pic>
                </p:oleObj>
              </mc:Fallback>
            </mc:AlternateContent>
          </a:graphicData>
        </a:graphic>
      </p:graphicFrame>
      <p:sp>
        <p:nvSpPr>
          <p:cNvPr id="3076" name="Rectangle 8"/>
          <p:cNvSpPr>
            <a:spLocks noChangeArrowheads="1"/>
          </p:cNvSpPr>
          <p:nvPr/>
        </p:nvSpPr>
        <p:spPr bwMode="black">
          <a:xfrm>
            <a:off x="155574" y="133350"/>
            <a:ext cx="8893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r>
              <a:rPr lang="en-GB" sz="3000" b="1" dirty="0">
                <a:solidFill>
                  <a:srgbClr val="CCECFF"/>
                </a:solidFill>
                <a:latin typeface="Arial" charset="0"/>
              </a:rPr>
              <a:t>Safety Requirements and Guides in </a:t>
            </a:r>
            <a:r>
              <a:rPr lang="en-GB" sz="3000" b="1" dirty="0" smtClean="0">
                <a:solidFill>
                  <a:srgbClr val="CCECFF"/>
                </a:solidFill>
                <a:latin typeface="Arial" charset="0"/>
              </a:rPr>
              <a:t>Area </a:t>
            </a:r>
            <a:r>
              <a:rPr lang="en-GB" sz="3000" b="1" dirty="0">
                <a:solidFill>
                  <a:srgbClr val="CCECFF"/>
                </a:solidFill>
                <a:latin typeface="Arial" charset="0"/>
              </a:rPr>
              <a:t>of Emergency Preparedness and </a:t>
            </a:r>
            <a:r>
              <a:rPr lang="en-GB" sz="3000" b="1" dirty="0" smtClean="0">
                <a:solidFill>
                  <a:srgbClr val="CCECFF"/>
                </a:solidFill>
                <a:latin typeface="Arial" charset="0"/>
              </a:rPr>
              <a:t>Response (EPR)</a:t>
            </a:r>
            <a:endParaRPr lang="en-GB" sz="3000" b="1" dirty="0">
              <a:solidFill>
                <a:srgbClr val="CCECFF"/>
              </a:solidFill>
              <a:latin typeface="Arial" charset="0"/>
            </a:endParaRPr>
          </a:p>
        </p:txBody>
      </p:sp>
      <p:pic>
        <p:nvPicPr>
          <p:cNvPr id="86028" name="Picture 12" descr="U:\Multimedia\Pictures\book cover\GSG-2.jpg"/>
          <p:cNvPicPr>
            <a:picLocks noChangeAspect="1" noChangeArrowheads="1"/>
          </p:cNvPicPr>
          <p:nvPr/>
        </p:nvPicPr>
        <p:blipFill>
          <a:blip r:embed="rId5"/>
          <a:srcRect/>
          <a:stretch>
            <a:fillRect/>
          </a:stretch>
        </p:blipFill>
        <p:spPr bwMode="auto">
          <a:xfrm>
            <a:off x="6716712" y="4959349"/>
            <a:ext cx="1164831" cy="1667827"/>
          </a:xfrm>
          <a:prstGeom prst="rect">
            <a:avLst/>
          </a:prstGeom>
          <a:noFill/>
          <a:ln w="952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9" name="Picture 14" descr="U:\Multimedia\Pictures\book cover\GS-R-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0032" y="1295400"/>
            <a:ext cx="1145114"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80" name="Picture 15" descr="U:\Multimedia\Pictures\book cover\GS-G-2.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4959350"/>
            <a:ext cx="1177925" cy="16678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15698" y="2895600"/>
            <a:ext cx="1333052" cy="187735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pPr>
              <a:defRPr/>
            </a:pPr>
            <a:fld id="{7308F90E-0913-4A42-87EB-314224CB21A8}" type="slidenum">
              <a:rPr lang="en-GB" smtClean="0"/>
              <a:pPr>
                <a:defRPr/>
              </a:pPr>
              <a:t>3</a:t>
            </a:fld>
            <a:endParaRPr lang="en-GB"/>
          </a:p>
        </p:txBody>
      </p:sp>
    </p:spTree>
    <p:extLst>
      <p:ext uri="{BB962C8B-B14F-4D97-AF65-F5344CB8AC3E}">
        <p14:creationId xmlns:p14="http://schemas.microsoft.com/office/powerpoint/2010/main" val="418816360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dirty="0" smtClean="0"/>
              <a:t>Emergency Workers</a:t>
            </a:r>
          </a:p>
        </p:txBody>
      </p:sp>
      <p:sp>
        <p:nvSpPr>
          <p:cNvPr id="33795" name="Rectangle 3"/>
          <p:cNvSpPr>
            <a:spLocks noGrp="1" noChangeArrowheads="1"/>
          </p:cNvSpPr>
          <p:nvPr>
            <p:ph type="body" idx="1"/>
          </p:nvPr>
        </p:nvSpPr>
        <p:spPr>
          <a:xfrm>
            <a:off x="282574" y="1143000"/>
            <a:ext cx="8861425" cy="4572000"/>
          </a:xfrm>
        </p:spPr>
        <p:txBody>
          <a:bodyPr/>
          <a:lstStyle/>
          <a:p>
            <a:pPr eaLnBrk="1" hangingPunct="1"/>
            <a:r>
              <a:rPr lang="en-GB" sz="3600" dirty="0" smtClean="0"/>
              <a:t>May include those employed by registrants and licensees as well as personnel from response organizations</a:t>
            </a:r>
          </a:p>
          <a:p>
            <a:pPr lvl="1" eaLnBrk="1" hangingPunct="1"/>
            <a:r>
              <a:rPr lang="en-GB" dirty="0" smtClean="0"/>
              <a:t>Police officers</a:t>
            </a:r>
          </a:p>
          <a:p>
            <a:pPr lvl="1" eaLnBrk="1" hangingPunct="1"/>
            <a:r>
              <a:rPr lang="en-GB" dirty="0" err="1" smtClean="0"/>
              <a:t>Firefighters</a:t>
            </a:r>
            <a:endParaRPr lang="en-GB" dirty="0" smtClean="0"/>
          </a:p>
          <a:p>
            <a:pPr lvl="1" eaLnBrk="1" hangingPunct="1"/>
            <a:r>
              <a:rPr lang="en-GB" dirty="0" smtClean="0"/>
              <a:t>Medical personnel, and </a:t>
            </a:r>
          </a:p>
          <a:p>
            <a:pPr lvl="1" eaLnBrk="1" hangingPunct="1"/>
            <a:r>
              <a:rPr lang="en-GB" dirty="0" smtClean="0"/>
              <a:t>Drivers and crews of evacuation vehicles</a:t>
            </a:r>
            <a:endParaRPr lang="en-GB" dirty="0" smtClean="0">
              <a:solidFill>
                <a:srgbClr val="FFFFFF"/>
              </a:solidFill>
            </a:endParaRPr>
          </a:p>
        </p:txBody>
      </p:sp>
      <p:sp>
        <p:nvSpPr>
          <p:cNvPr id="33796" name="Номер слайда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F422AC55-C2CB-4A2F-B090-033DD2CF1F5A}" type="slidenum">
              <a:rPr kumimoji="0" lang="en-GB" sz="1200" smtClean="0">
                <a:solidFill>
                  <a:srgbClr val="D5D7D8"/>
                </a:solidFill>
              </a:rPr>
              <a:pPr eaLnBrk="1" hangingPunct="1"/>
              <a:t>30</a:t>
            </a:fld>
            <a:endParaRPr kumimoji="0" lang="en-GB" sz="1200" smtClean="0">
              <a:solidFill>
                <a:srgbClr val="D5D7D8"/>
              </a:solidFill>
            </a:endParaRPr>
          </a:p>
        </p:txBody>
      </p:sp>
    </p:spTree>
    <p:extLst>
      <p:ext uri="{BB962C8B-B14F-4D97-AF65-F5344CB8AC3E}">
        <p14:creationId xmlns:p14="http://schemas.microsoft.com/office/powerpoint/2010/main" val="263663500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nchor="ctr"/>
          <a:lstStyle/>
          <a:p>
            <a:pPr eaLnBrk="1" hangingPunct="1"/>
            <a:r>
              <a:rPr lang="en-US" dirty="0" smtClean="0"/>
              <a:t>Exposure of Emergency Workers</a:t>
            </a:r>
          </a:p>
        </p:txBody>
      </p:sp>
      <p:sp>
        <p:nvSpPr>
          <p:cNvPr id="36867" name="Text Box 7"/>
          <p:cNvSpPr txBox="1">
            <a:spLocks noChangeArrowheads="1"/>
          </p:cNvSpPr>
          <p:nvPr/>
        </p:nvSpPr>
        <p:spPr bwMode="auto">
          <a:xfrm>
            <a:off x="395288" y="1066800"/>
            <a:ext cx="829151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marL="457200" indent="-457200" eaLnBrk="1" hangingPunct="1">
              <a:buFont typeface="Arial" pitchFamily="34" charset="0"/>
              <a:buChar char="•"/>
            </a:pPr>
            <a:r>
              <a:rPr kumimoji="0" lang="en-US" sz="3200" dirty="0" smtClean="0">
                <a:solidFill>
                  <a:srgbClr val="FFFFCC"/>
                </a:solidFill>
              </a:rPr>
              <a:t>Relevant </a:t>
            </a:r>
            <a:r>
              <a:rPr kumimoji="0" lang="en-US" sz="3200" b="1" dirty="0">
                <a:solidFill>
                  <a:srgbClr val="FFC000"/>
                </a:solidFill>
              </a:rPr>
              <a:t>requirements for occupational exposure in planned exposure </a:t>
            </a:r>
            <a:r>
              <a:rPr kumimoji="0" lang="en-US" sz="3200" b="1" dirty="0" smtClean="0">
                <a:solidFill>
                  <a:srgbClr val="FFC000"/>
                </a:solidFill>
              </a:rPr>
              <a:t>situations </a:t>
            </a:r>
            <a:r>
              <a:rPr kumimoji="0" lang="en-US" sz="3200" dirty="0" smtClean="0">
                <a:solidFill>
                  <a:srgbClr val="FFFFCC"/>
                </a:solidFill>
              </a:rPr>
              <a:t>in </a:t>
            </a:r>
            <a:r>
              <a:rPr kumimoji="0" lang="en-US" sz="3200" dirty="0">
                <a:solidFill>
                  <a:srgbClr val="FFFFCC"/>
                </a:solidFill>
              </a:rPr>
              <a:t>accordance with a graded </a:t>
            </a:r>
            <a:r>
              <a:rPr kumimoji="0" lang="en-US" sz="3200" dirty="0" smtClean="0">
                <a:solidFill>
                  <a:srgbClr val="FFFFCC"/>
                </a:solidFill>
              </a:rPr>
              <a:t>approach shall apply</a:t>
            </a:r>
          </a:p>
          <a:p>
            <a:pPr marL="457200" indent="-457200" eaLnBrk="1" hangingPunct="1">
              <a:buFont typeface="Arial" pitchFamily="34" charset="0"/>
              <a:buChar char="•"/>
            </a:pPr>
            <a:r>
              <a:rPr kumimoji="0" lang="en-US" sz="3200" dirty="0" smtClean="0">
                <a:solidFill>
                  <a:srgbClr val="FFFFCC"/>
                </a:solidFill>
              </a:rPr>
              <a:t>Response </a:t>
            </a:r>
            <a:r>
              <a:rPr kumimoji="0" lang="en-US" sz="3200" dirty="0">
                <a:solidFill>
                  <a:srgbClr val="FFFFCC"/>
                </a:solidFill>
              </a:rPr>
              <a:t>organizations and employers shall ensure that no emergency worker is subject to an exposure in an emergency in excess of </a:t>
            </a:r>
            <a:r>
              <a:rPr kumimoji="0" lang="en-US" sz="3200" b="1" dirty="0">
                <a:solidFill>
                  <a:srgbClr val="FFC000"/>
                </a:solidFill>
              </a:rPr>
              <a:t>50 </a:t>
            </a:r>
            <a:r>
              <a:rPr kumimoji="0" lang="en-US" sz="3200" b="1" dirty="0" err="1">
                <a:solidFill>
                  <a:srgbClr val="FFC000"/>
                </a:solidFill>
              </a:rPr>
              <a:t>mSv</a:t>
            </a:r>
            <a:r>
              <a:rPr kumimoji="0" lang="en-US" sz="3200" dirty="0">
                <a:solidFill>
                  <a:srgbClr val="FFC000"/>
                </a:solidFill>
              </a:rPr>
              <a:t> </a:t>
            </a:r>
            <a:r>
              <a:rPr kumimoji="0" lang="en-US" sz="3200" dirty="0">
                <a:solidFill>
                  <a:srgbClr val="FFFFCC"/>
                </a:solidFill>
              </a:rPr>
              <a:t>other than those </a:t>
            </a:r>
            <a:r>
              <a:rPr kumimoji="0" lang="en-US" sz="3200" dirty="0" smtClean="0">
                <a:solidFill>
                  <a:srgbClr val="FFFFCC"/>
                </a:solidFill>
              </a:rPr>
              <a:t>who </a:t>
            </a:r>
            <a:r>
              <a:rPr kumimoji="0" lang="en-US" sz="3200" dirty="0">
                <a:solidFill>
                  <a:srgbClr val="FFFFCC"/>
                </a:solidFill>
              </a:rPr>
              <a:t>perform exceptional </a:t>
            </a:r>
            <a:r>
              <a:rPr kumimoji="0" lang="en-US" sz="3200" dirty="0" smtClean="0">
                <a:solidFill>
                  <a:srgbClr val="FFFFCC"/>
                </a:solidFill>
              </a:rPr>
              <a:t>tasks</a:t>
            </a:r>
            <a:endParaRPr kumimoji="0" lang="en-US" sz="3200" dirty="0">
              <a:solidFill>
                <a:srgbClr val="FFFFCC"/>
              </a:solidFill>
            </a:endParaRPr>
          </a:p>
        </p:txBody>
      </p:sp>
      <p:sp>
        <p:nvSpPr>
          <p:cNvPr id="36868" name="Номер слайда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4E7906AD-12ED-46D3-AB34-7D7D58B733D0}" type="slidenum">
              <a:rPr kumimoji="0" lang="en-GB" sz="1200" smtClean="0">
                <a:solidFill>
                  <a:srgbClr val="D5D7D8"/>
                </a:solidFill>
              </a:rPr>
              <a:pPr eaLnBrk="1" hangingPunct="1"/>
              <a:t>31</a:t>
            </a:fld>
            <a:endParaRPr kumimoji="0" lang="en-GB" sz="1200" smtClean="0">
              <a:solidFill>
                <a:srgbClr val="D5D7D8"/>
              </a:solidFill>
            </a:endParaRPr>
          </a:p>
        </p:txBody>
      </p:sp>
    </p:spTree>
    <p:extLst>
      <p:ext uri="{BB962C8B-B14F-4D97-AF65-F5344CB8AC3E}">
        <p14:creationId xmlns:p14="http://schemas.microsoft.com/office/powerpoint/2010/main" val="4996137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Номер слайда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992F4D2D-AA08-438D-8FE8-96088F1CB6DE}" type="slidenum">
              <a:rPr kumimoji="0" lang="en-GB" sz="1200" smtClean="0">
                <a:solidFill>
                  <a:srgbClr val="D5D7D8"/>
                </a:solidFill>
              </a:rPr>
              <a:pPr eaLnBrk="1" hangingPunct="1"/>
              <a:t>32</a:t>
            </a:fld>
            <a:endParaRPr kumimoji="0" lang="en-GB" sz="1200" smtClean="0">
              <a:solidFill>
                <a:srgbClr val="D5D7D8"/>
              </a:solidFill>
            </a:endParaRPr>
          </a:p>
        </p:txBody>
      </p:sp>
      <p:sp>
        <p:nvSpPr>
          <p:cNvPr id="25603" name="Rectangle 4"/>
          <p:cNvSpPr>
            <a:spLocks noGrp="1" noChangeArrowheads="1"/>
          </p:cNvSpPr>
          <p:nvPr>
            <p:ph type="title" idx="4294967295"/>
          </p:nvPr>
        </p:nvSpPr>
        <p:spPr>
          <a:xfrm>
            <a:off x="228600" y="98425"/>
            <a:ext cx="8915400" cy="739775"/>
          </a:xfrm>
        </p:spPr>
        <p:txBody>
          <a:bodyPr anchor="ctr"/>
          <a:lstStyle/>
          <a:p>
            <a:r>
              <a:rPr lang="en-GB" smtClean="0"/>
              <a:t>Schedule IV of the GSR Part 3  </a:t>
            </a:r>
          </a:p>
        </p:txBody>
      </p:sp>
      <p:sp>
        <p:nvSpPr>
          <p:cNvPr id="27652" name="Rectangle 5"/>
          <p:cNvSpPr>
            <a:spLocks noGrp="1" noChangeArrowheads="1"/>
          </p:cNvSpPr>
          <p:nvPr>
            <p:ph type="body" idx="4294967295"/>
          </p:nvPr>
        </p:nvSpPr>
        <p:spPr>
          <a:xfrm>
            <a:off x="346841" y="1143000"/>
            <a:ext cx="8763000" cy="4953000"/>
          </a:xfrm>
        </p:spPr>
        <p:txBody>
          <a:bodyPr/>
          <a:lstStyle/>
          <a:p>
            <a:pPr marL="0" indent="0">
              <a:lnSpc>
                <a:spcPct val="90000"/>
              </a:lnSpc>
              <a:buFontTx/>
              <a:buNone/>
              <a:defRPr/>
            </a:pPr>
            <a:r>
              <a:rPr lang="en-GB" b="1" dirty="0" smtClean="0"/>
              <a:t>Criteria for Use in Emergency Preparedness and Response</a:t>
            </a:r>
          </a:p>
          <a:p>
            <a:pPr>
              <a:lnSpc>
                <a:spcPct val="90000"/>
              </a:lnSpc>
              <a:buFontTx/>
              <a:buNone/>
              <a:defRPr/>
            </a:pPr>
            <a:endParaRPr lang="en-GB" sz="1400" b="1" dirty="0" smtClean="0">
              <a:solidFill>
                <a:schemeClr val="tx1"/>
              </a:solidFill>
            </a:endParaRPr>
          </a:p>
          <a:p>
            <a:pPr>
              <a:lnSpc>
                <a:spcPct val="90000"/>
              </a:lnSpc>
              <a:buFontTx/>
              <a:buNone/>
              <a:defRPr/>
            </a:pPr>
            <a:endParaRPr lang="en-GB" sz="1400" b="1" dirty="0" smtClean="0">
              <a:solidFill>
                <a:srgbClr val="FFFF00"/>
              </a:solidFill>
            </a:endParaRPr>
          </a:p>
          <a:p>
            <a:pPr marL="0" indent="0">
              <a:lnSpc>
                <a:spcPct val="90000"/>
              </a:lnSpc>
              <a:buFontTx/>
              <a:buNone/>
              <a:defRPr/>
            </a:pPr>
            <a:r>
              <a:rPr lang="en-GB" b="1" dirty="0" smtClean="0">
                <a:solidFill>
                  <a:srgbClr val="FFC000"/>
                </a:solidFill>
              </a:rPr>
              <a:t>Table IV-2</a:t>
            </a:r>
            <a:r>
              <a:rPr lang="en-GB" dirty="0" smtClean="0">
                <a:solidFill>
                  <a:srgbClr val="FFC000"/>
                </a:solidFill>
              </a:rPr>
              <a:t>: </a:t>
            </a:r>
            <a:r>
              <a:rPr lang="en-GB" dirty="0" smtClean="0"/>
              <a:t>Guidance values for restricting exposure of emergency workers </a:t>
            </a:r>
          </a:p>
          <a:p>
            <a:pPr marL="0" indent="0">
              <a:lnSpc>
                <a:spcPct val="90000"/>
              </a:lnSpc>
              <a:buFontTx/>
              <a:buNone/>
              <a:defRPr/>
            </a:pPr>
            <a:r>
              <a:rPr lang="en-GB" sz="2800" b="1" dirty="0" smtClean="0">
                <a:solidFill>
                  <a:srgbClr val="FFC000"/>
                </a:solidFill>
              </a:rPr>
              <a:t>(GSR Part 3, p. 93)</a:t>
            </a:r>
            <a:endParaRPr lang="en-GB" dirty="0" smtClean="0">
              <a:solidFill>
                <a:srgbClr val="FFC000"/>
              </a:solidFill>
            </a:endParaRPr>
          </a:p>
        </p:txBody>
      </p:sp>
    </p:spTree>
    <p:extLst>
      <p:ext uri="{BB962C8B-B14F-4D97-AF65-F5344CB8AC3E}">
        <p14:creationId xmlns:p14="http://schemas.microsoft.com/office/powerpoint/2010/main" val="268565068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Номер слайда 4"/>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BDFC8A40-E499-4DC5-95A6-68C6E68BC425}" type="slidenum">
              <a:rPr kumimoji="0" lang="en-GB" sz="1200" smtClean="0">
                <a:solidFill>
                  <a:srgbClr val="D5D7D8"/>
                </a:solidFill>
              </a:rPr>
              <a:pPr eaLnBrk="1" hangingPunct="1"/>
              <a:t>33</a:t>
            </a:fld>
            <a:endParaRPr kumimoji="0" lang="en-GB" sz="1200" smtClean="0">
              <a:solidFill>
                <a:srgbClr val="D5D7D8"/>
              </a:solidFill>
            </a:endParaRPr>
          </a:p>
        </p:txBody>
      </p:sp>
      <p:sp>
        <p:nvSpPr>
          <p:cNvPr id="35843" name="Rectangle 2"/>
          <p:cNvSpPr>
            <a:spLocks noGrp="1" noChangeArrowheads="1"/>
          </p:cNvSpPr>
          <p:nvPr>
            <p:ph type="title"/>
          </p:nvPr>
        </p:nvSpPr>
        <p:spPr>
          <a:xfrm>
            <a:off x="0" y="0"/>
            <a:ext cx="9144000" cy="1219200"/>
          </a:xfrm>
        </p:spPr>
        <p:txBody>
          <a:bodyPr/>
          <a:lstStyle/>
          <a:p>
            <a:r>
              <a:rPr lang="en-US" dirty="0" smtClean="0"/>
              <a:t>Guidance Values for Restricting Exposure of Emergency Workers</a:t>
            </a:r>
            <a:endParaRPr lang="en-GB" dirty="0" smtClean="0"/>
          </a:p>
        </p:txBody>
      </p:sp>
      <p:graphicFrame>
        <p:nvGraphicFramePr>
          <p:cNvPr id="1080418" name="Group 98"/>
          <p:cNvGraphicFramePr>
            <a:graphicFrameLocks noGrp="1"/>
          </p:cNvGraphicFramePr>
          <p:nvPr>
            <p:ph idx="1"/>
          </p:nvPr>
        </p:nvGraphicFramePr>
        <p:xfrm>
          <a:off x="358775" y="1219200"/>
          <a:ext cx="8480425" cy="4064000"/>
        </p:xfrm>
        <a:graphic>
          <a:graphicData uri="http://schemas.openxmlformats.org/drawingml/2006/table">
            <a:tbl>
              <a:tblPr/>
              <a:tblGrid>
                <a:gridCol w="5203825"/>
                <a:gridCol w="3276600"/>
              </a:tblGrid>
              <a:tr h="581389">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3200" b="1" i="0" u="none" strike="noStrike" cap="none" normalizeH="0" baseline="0" smtClean="0">
                          <a:ln>
                            <a:noFill/>
                          </a:ln>
                          <a:solidFill>
                            <a:srgbClr val="000000"/>
                          </a:solidFill>
                          <a:effectLst/>
                          <a:latin typeface="Arial" charset="0"/>
                        </a:rPr>
                        <a:t>Tasks</a:t>
                      </a:r>
                    </a:p>
                  </a:txBody>
                  <a:tcPr marL="90000" marR="90000" marT="46809" marB="46809"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3200" b="1" i="0" u="none" strike="noStrike" cap="none" normalizeH="0" baseline="0" smtClean="0">
                          <a:ln>
                            <a:noFill/>
                          </a:ln>
                          <a:solidFill>
                            <a:srgbClr val="000000"/>
                          </a:solidFill>
                          <a:effectLst/>
                          <a:latin typeface="Arial" charset="0"/>
                        </a:rPr>
                        <a:t>Guidance Value</a:t>
                      </a:r>
                    </a:p>
                  </a:txBody>
                  <a:tcPr marL="90000" marR="90000" marT="46809" marB="46809"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FFFF"/>
                    </a:solidFill>
                  </a:tcPr>
                </a:tc>
              </a:tr>
              <a:tr h="589073">
                <a:tc>
                  <a:txBody>
                    <a:bodyPr/>
                    <a:lstStyle/>
                    <a:p>
                      <a:pPr marL="0" marR="0" lvl="0" indent="0" algn="l" defTabSz="914400" rtl="0" eaLnBrk="1" fontAlgn="base" latinLnBrk="0" hangingPunct="1">
                        <a:lnSpc>
                          <a:spcPct val="85000"/>
                        </a:lnSpc>
                        <a:spcBef>
                          <a:spcPct val="20000"/>
                        </a:spcBef>
                        <a:spcAft>
                          <a:spcPct val="0"/>
                        </a:spcAft>
                        <a:buClr>
                          <a:srgbClr val="99CCFF"/>
                        </a:buClr>
                        <a:buSzPct val="110000"/>
                        <a:buFontTx/>
                        <a:buNone/>
                        <a:tabLst/>
                      </a:pPr>
                      <a:r>
                        <a:rPr kumimoji="0" lang="en-GB" sz="2800" b="1" i="0" u="none" strike="noStrike" cap="none" normalizeH="0" baseline="0" smtClean="0">
                          <a:ln>
                            <a:noFill/>
                          </a:ln>
                          <a:solidFill>
                            <a:srgbClr val="FFFFCC"/>
                          </a:solidFill>
                          <a:effectLst/>
                          <a:latin typeface="Arial" charset="0"/>
                        </a:rPr>
                        <a:t>Life saving actions</a:t>
                      </a:r>
                    </a:p>
                  </a:txBody>
                  <a:tcPr marL="90000" marR="90000" marT="46809" marB="4680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1" i="0" u="none" strike="noStrike" cap="none" normalizeH="0" baseline="0" smtClean="0">
                          <a:ln>
                            <a:noFill/>
                          </a:ln>
                          <a:solidFill>
                            <a:srgbClr val="FFFFCC"/>
                          </a:solidFill>
                          <a:effectLst/>
                          <a:latin typeface="Arial" charset="0"/>
                        </a:rPr>
                        <a:t>H</a:t>
                      </a:r>
                      <a:r>
                        <a:rPr kumimoji="0" lang="en-GB" sz="2800" b="1" i="0" u="none" strike="noStrike" cap="none" normalizeH="0" baseline="-25000" smtClean="0">
                          <a:ln>
                            <a:noFill/>
                          </a:ln>
                          <a:solidFill>
                            <a:srgbClr val="FFFFCC"/>
                          </a:solidFill>
                          <a:effectLst/>
                          <a:latin typeface="Arial" charset="0"/>
                        </a:rPr>
                        <a:t>P</a:t>
                      </a:r>
                      <a:r>
                        <a:rPr kumimoji="0" lang="en-GB" sz="2800" b="1" i="0" u="none" strike="noStrike" cap="none" normalizeH="0" baseline="0" smtClean="0">
                          <a:ln>
                            <a:noFill/>
                          </a:ln>
                          <a:solidFill>
                            <a:srgbClr val="FFFFCC"/>
                          </a:solidFill>
                          <a:effectLst/>
                          <a:latin typeface="Arial" charset="0"/>
                        </a:rPr>
                        <a:t>(10) &lt; 500 mSv</a:t>
                      </a:r>
                      <a:r>
                        <a:rPr kumimoji="0" lang="en-GB" sz="3200" b="1" i="0" u="none" strike="noStrike" cap="none" normalizeH="0" baseline="0" smtClean="0">
                          <a:ln>
                            <a:noFill/>
                          </a:ln>
                          <a:solidFill>
                            <a:srgbClr val="FFFF00"/>
                          </a:solidFill>
                          <a:effectLst/>
                          <a:latin typeface="Arial" charset="0"/>
                        </a:rPr>
                        <a:t>*</a:t>
                      </a:r>
                      <a:endParaRPr kumimoji="0" lang="en-GB" sz="3200" b="1" i="0" u="none" strike="noStrike" cap="none" normalizeH="0" baseline="30000" smtClean="0">
                        <a:ln>
                          <a:noFill/>
                        </a:ln>
                        <a:solidFill>
                          <a:srgbClr val="FFFF00"/>
                        </a:solidFill>
                        <a:effectLst/>
                        <a:latin typeface="Arial" charset="0"/>
                      </a:endParaRPr>
                    </a:p>
                  </a:txBody>
                  <a:tcPr marL="90000" marR="90000" marT="46809" marB="4680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r h="1907516">
                <a:tc>
                  <a:txBody>
                    <a:bodyPr/>
                    <a:lstStyle/>
                    <a:p>
                      <a:pPr marL="0" marR="0" lvl="0" indent="0" algn="l" defTabSz="914400" rtl="0" eaLnBrk="1" fontAlgn="base" latinLnBrk="0" hangingPunct="1">
                        <a:lnSpc>
                          <a:spcPct val="85000"/>
                        </a:lnSpc>
                        <a:spcBef>
                          <a:spcPct val="20000"/>
                        </a:spcBef>
                        <a:spcAft>
                          <a:spcPct val="0"/>
                        </a:spcAft>
                        <a:buClr>
                          <a:srgbClr val="99CCFF"/>
                        </a:buClr>
                        <a:buSzPct val="110000"/>
                        <a:buFontTx/>
                        <a:buNone/>
                        <a:tabLst/>
                      </a:pPr>
                      <a:r>
                        <a:rPr kumimoji="0" lang="en-GB" sz="2800" b="1" i="0" u="none" strike="noStrike" cap="none" normalizeH="0" baseline="0" smtClean="0">
                          <a:ln>
                            <a:noFill/>
                          </a:ln>
                          <a:solidFill>
                            <a:srgbClr val="FFFFCC"/>
                          </a:solidFill>
                          <a:effectLst/>
                          <a:latin typeface="Arial" charset="0"/>
                        </a:rPr>
                        <a:t>Actions to prevent severe deterministic health effects</a:t>
                      </a:r>
                      <a:br>
                        <a:rPr kumimoji="0" lang="en-GB" sz="2800" b="1" i="0" u="none" strike="noStrike" cap="none" normalizeH="0" baseline="0" smtClean="0">
                          <a:ln>
                            <a:noFill/>
                          </a:ln>
                          <a:solidFill>
                            <a:srgbClr val="FFFFCC"/>
                          </a:solidFill>
                          <a:effectLst/>
                          <a:latin typeface="Arial" charset="0"/>
                        </a:rPr>
                      </a:br>
                      <a:r>
                        <a:rPr kumimoji="0" lang="en-GB" sz="2800" b="1" i="0" u="none" strike="noStrike" cap="none" normalizeH="0" baseline="0" smtClean="0">
                          <a:ln>
                            <a:noFill/>
                          </a:ln>
                          <a:solidFill>
                            <a:srgbClr val="FFFFCC"/>
                          </a:solidFill>
                          <a:effectLst/>
                          <a:latin typeface="Arial" charset="0"/>
                        </a:rPr>
                        <a:t>Actions to prevent development of catastrophic conditions</a:t>
                      </a:r>
                    </a:p>
                  </a:txBody>
                  <a:tcPr marL="90000" marR="90000" marT="46809" marB="4680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1" i="0" u="none" strike="noStrike" cap="none" normalizeH="0" baseline="0" smtClean="0">
                          <a:ln>
                            <a:noFill/>
                          </a:ln>
                          <a:solidFill>
                            <a:srgbClr val="FFFFCC"/>
                          </a:solidFill>
                          <a:effectLst/>
                          <a:latin typeface="Arial" charset="0"/>
                        </a:rPr>
                        <a:t>H</a:t>
                      </a:r>
                      <a:r>
                        <a:rPr kumimoji="0" lang="en-GB" sz="2800" b="1" i="0" u="none" strike="noStrike" cap="none" normalizeH="0" baseline="-25000" smtClean="0">
                          <a:ln>
                            <a:noFill/>
                          </a:ln>
                          <a:solidFill>
                            <a:srgbClr val="FFFFCC"/>
                          </a:solidFill>
                          <a:effectLst/>
                          <a:latin typeface="Arial" charset="0"/>
                        </a:rPr>
                        <a:t>P</a:t>
                      </a:r>
                      <a:r>
                        <a:rPr kumimoji="0" lang="en-GB" sz="2800" b="1" i="0" u="none" strike="noStrike" cap="none" normalizeH="0" baseline="0" smtClean="0">
                          <a:ln>
                            <a:noFill/>
                          </a:ln>
                          <a:solidFill>
                            <a:srgbClr val="FFFFCC"/>
                          </a:solidFill>
                          <a:effectLst/>
                          <a:latin typeface="Arial" charset="0"/>
                        </a:rPr>
                        <a:t>(10) &lt; 500 mSv</a:t>
                      </a:r>
                    </a:p>
                  </a:txBody>
                  <a:tcPr marL="90000" marR="90000" marT="46809" marB="4680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r h="986022">
                <a:tc>
                  <a:txBody>
                    <a:bodyPr/>
                    <a:lstStyle/>
                    <a:p>
                      <a:pPr marL="0" marR="0" lvl="0" indent="0" algn="l" defTabSz="914400" rtl="0" eaLnBrk="1" fontAlgn="base" latinLnBrk="0" hangingPunct="1">
                        <a:lnSpc>
                          <a:spcPct val="85000"/>
                        </a:lnSpc>
                        <a:spcBef>
                          <a:spcPct val="20000"/>
                        </a:spcBef>
                        <a:spcAft>
                          <a:spcPct val="0"/>
                        </a:spcAft>
                        <a:buClr>
                          <a:srgbClr val="99CCFF"/>
                        </a:buClr>
                        <a:buSzPct val="110000"/>
                        <a:buFontTx/>
                        <a:buNone/>
                        <a:tabLst/>
                      </a:pPr>
                      <a:r>
                        <a:rPr kumimoji="0" lang="en-GB" sz="2800" b="1" i="0" u="none" strike="noStrike" cap="none" normalizeH="0" baseline="0" smtClean="0">
                          <a:ln>
                            <a:noFill/>
                          </a:ln>
                          <a:solidFill>
                            <a:srgbClr val="FFFFCC"/>
                          </a:solidFill>
                          <a:effectLst/>
                          <a:latin typeface="Arial" charset="0"/>
                        </a:rPr>
                        <a:t>Actions to avert a large collective dose</a:t>
                      </a:r>
                    </a:p>
                  </a:txBody>
                  <a:tcPr marL="90000" marR="90000" marT="46809" marB="4680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1" i="0" u="none" strike="noStrike" cap="none" normalizeH="0" baseline="0" smtClean="0">
                          <a:ln>
                            <a:noFill/>
                          </a:ln>
                          <a:solidFill>
                            <a:srgbClr val="FFFFCC"/>
                          </a:solidFill>
                          <a:effectLst/>
                          <a:latin typeface="Arial" charset="0"/>
                        </a:rPr>
                        <a:t>H</a:t>
                      </a:r>
                      <a:r>
                        <a:rPr kumimoji="0" lang="en-GB" sz="2800" b="1" i="0" u="none" strike="noStrike" cap="none" normalizeH="0" baseline="-25000" smtClean="0">
                          <a:ln>
                            <a:noFill/>
                          </a:ln>
                          <a:solidFill>
                            <a:srgbClr val="FFFFCC"/>
                          </a:solidFill>
                          <a:effectLst/>
                          <a:latin typeface="Arial" charset="0"/>
                        </a:rPr>
                        <a:t>P</a:t>
                      </a:r>
                      <a:r>
                        <a:rPr kumimoji="0" lang="en-GB" sz="2800" b="1" i="0" u="none" strike="noStrike" cap="none" normalizeH="0" baseline="0" smtClean="0">
                          <a:ln>
                            <a:noFill/>
                          </a:ln>
                          <a:solidFill>
                            <a:srgbClr val="FFFFCC"/>
                          </a:solidFill>
                          <a:effectLst/>
                          <a:latin typeface="Arial" charset="0"/>
                        </a:rPr>
                        <a:t>(10) &lt; 100 mSv</a:t>
                      </a:r>
                    </a:p>
                  </a:txBody>
                  <a:tcPr marL="90000" marR="90000" marT="46809" marB="4680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35864" name="Rectangle 71"/>
          <p:cNvSpPr>
            <a:spLocks noChangeArrowheads="1"/>
          </p:cNvSpPr>
          <p:nvPr/>
        </p:nvSpPr>
        <p:spPr bwMode="auto">
          <a:xfrm>
            <a:off x="381000" y="5291138"/>
            <a:ext cx="845820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14" tIns="45857" rIns="91714" bIns="45857">
            <a:spAutoFit/>
          </a:bodyPr>
          <a:lstStyle/>
          <a:p>
            <a:pPr marL="363538" indent="-363538">
              <a:lnSpc>
                <a:spcPct val="90000"/>
              </a:lnSpc>
            </a:pPr>
            <a:r>
              <a:rPr kumimoji="0" lang="en-GB" sz="2000" b="1" baseline="30000">
                <a:solidFill>
                  <a:srgbClr val="FFFF00"/>
                </a:solidFill>
              </a:rPr>
              <a:t>(</a:t>
            </a:r>
            <a:r>
              <a:rPr kumimoji="0" lang="en-GB" sz="2000" b="1">
                <a:solidFill>
                  <a:srgbClr val="FFFF00"/>
                </a:solidFill>
              </a:rPr>
              <a:t>*</a:t>
            </a:r>
            <a:r>
              <a:rPr kumimoji="0" lang="en-GB" sz="2000" b="1" baseline="30000">
                <a:solidFill>
                  <a:srgbClr val="FFFF00"/>
                </a:solidFill>
              </a:rPr>
              <a:t>)</a:t>
            </a:r>
            <a:r>
              <a:rPr kumimoji="0" lang="en-GB" sz="1800">
                <a:solidFill>
                  <a:srgbClr val="FFFF00"/>
                </a:solidFill>
              </a:rPr>
              <a:t> </a:t>
            </a:r>
            <a:r>
              <a:rPr kumimoji="0" lang="en-GB" sz="1800"/>
              <a:t>This value may be exceeded under the circumstances where the benefit to others clearly outweighs the emergency worker’s own risk and the emergency worker volunteers to take the action, and understands and accepts this risk</a:t>
            </a:r>
          </a:p>
        </p:txBody>
      </p:sp>
    </p:spTree>
    <p:extLst>
      <p:ext uri="{BB962C8B-B14F-4D97-AF65-F5344CB8AC3E}">
        <p14:creationId xmlns:p14="http://schemas.microsoft.com/office/powerpoint/2010/main" val="370193839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1" y="0"/>
            <a:ext cx="8534400" cy="762000"/>
          </a:xfrm>
        </p:spPr>
        <p:txBody>
          <a:bodyPr/>
          <a:lstStyle/>
          <a:p>
            <a:r>
              <a:rPr lang="en-US" dirty="0" smtClean="0"/>
              <a:t>Response Organizations and Employers Shall Ensure</a:t>
            </a:r>
            <a:endParaRPr lang="en-US" dirty="0"/>
          </a:p>
        </p:txBody>
      </p:sp>
      <p:sp>
        <p:nvSpPr>
          <p:cNvPr id="3" name="Content Placeholder 2"/>
          <p:cNvSpPr>
            <a:spLocks noGrp="1"/>
          </p:cNvSpPr>
          <p:nvPr>
            <p:ph idx="1"/>
          </p:nvPr>
        </p:nvSpPr>
        <p:spPr>
          <a:xfrm>
            <a:off x="282574" y="1524000"/>
            <a:ext cx="8861425" cy="4572000"/>
          </a:xfrm>
        </p:spPr>
        <p:txBody>
          <a:bodyPr/>
          <a:lstStyle/>
          <a:p>
            <a:r>
              <a:rPr lang="en-US" dirty="0" smtClean="0"/>
              <a:t>All reasonable efforts are taken to keep doses below values of Schedule IV</a:t>
            </a:r>
          </a:p>
          <a:p>
            <a:r>
              <a:rPr lang="en-US" dirty="0" smtClean="0"/>
              <a:t>Emergency workers who undertake actions in which doses received might exceed 50 </a:t>
            </a:r>
            <a:r>
              <a:rPr lang="en-US" dirty="0" err="1" smtClean="0"/>
              <a:t>mSv</a:t>
            </a:r>
            <a:r>
              <a:rPr lang="en-US" dirty="0" smtClean="0"/>
              <a:t> </a:t>
            </a:r>
          </a:p>
          <a:p>
            <a:pPr lvl="1"/>
            <a:r>
              <a:rPr lang="en-US" dirty="0" smtClean="0"/>
              <a:t>Do so voluntarily</a:t>
            </a:r>
          </a:p>
          <a:p>
            <a:pPr lvl="1"/>
            <a:r>
              <a:rPr lang="en-US" dirty="0" smtClean="0"/>
              <a:t>Are clearly and comprehensively informed in advance of associated health risks and available protective measures</a:t>
            </a:r>
          </a:p>
          <a:p>
            <a:pPr lvl="1"/>
            <a:r>
              <a:rPr lang="en-US" dirty="0" smtClean="0"/>
              <a:t>Trained in actions they may be required to do</a:t>
            </a:r>
            <a:endParaRPr lang="en-US" dirty="0"/>
          </a:p>
        </p:txBody>
      </p:sp>
      <p:sp>
        <p:nvSpPr>
          <p:cNvPr id="5" name="Slide Number Placeholder 4"/>
          <p:cNvSpPr>
            <a:spLocks noGrp="1"/>
          </p:cNvSpPr>
          <p:nvPr>
            <p:ph type="sldNum" sz="quarter" idx="11"/>
          </p:nvPr>
        </p:nvSpPr>
        <p:spPr/>
        <p:txBody>
          <a:bodyPr/>
          <a:lstStyle/>
          <a:p>
            <a:pPr>
              <a:defRPr/>
            </a:pPr>
            <a:fld id="{504E1F06-D0B9-4ADB-AD1F-905D5B3A1605}" type="slidenum">
              <a:rPr lang="en-GB" smtClean="0"/>
              <a:pPr>
                <a:defRPr/>
              </a:pPr>
              <a:t>34</a:t>
            </a:fld>
            <a:endParaRPr lang="en-GB"/>
          </a:p>
        </p:txBody>
      </p:sp>
    </p:spTree>
    <p:extLst>
      <p:ext uri="{BB962C8B-B14F-4D97-AF65-F5344CB8AC3E}">
        <p14:creationId xmlns:p14="http://schemas.microsoft.com/office/powerpoint/2010/main" val="419771442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1" y="0"/>
            <a:ext cx="8534400" cy="762000"/>
          </a:xfrm>
        </p:spPr>
        <p:txBody>
          <a:bodyPr/>
          <a:lstStyle/>
          <a:p>
            <a:r>
              <a:rPr lang="en-US" dirty="0" smtClean="0"/>
              <a:t>Response Organizations and Employers Shall Take Steps</a:t>
            </a:r>
            <a:endParaRPr lang="en-US" dirty="0"/>
          </a:p>
        </p:txBody>
      </p:sp>
      <p:sp>
        <p:nvSpPr>
          <p:cNvPr id="3" name="Content Placeholder 2"/>
          <p:cNvSpPr>
            <a:spLocks noGrp="1"/>
          </p:cNvSpPr>
          <p:nvPr>
            <p:ph idx="1"/>
          </p:nvPr>
        </p:nvSpPr>
        <p:spPr>
          <a:xfrm>
            <a:off x="282574" y="1524000"/>
            <a:ext cx="8861425" cy="4572000"/>
          </a:xfrm>
        </p:spPr>
        <p:txBody>
          <a:bodyPr/>
          <a:lstStyle/>
          <a:p>
            <a:r>
              <a:rPr lang="en-US" dirty="0" smtClean="0"/>
              <a:t>To assess and record doses received by emergency workers</a:t>
            </a:r>
          </a:p>
          <a:p>
            <a:r>
              <a:rPr lang="en-US" dirty="0" smtClean="0"/>
              <a:t>To communicate information (doses and associated health effects) to emergency workers</a:t>
            </a:r>
          </a:p>
        </p:txBody>
      </p:sp>
      <p:sp>
        <p:nvSpPr>
          <p:cNvPr id="5" name="Slide Number Placeholder 4"/>
          <p:cNvSpPr>
            <a:spLocks noGrp="1"/>
          </p:cNvSpPr>
          <p:nvPr>
            <p:ph type="sldNum" sz="quarter" idx="11"/>
          </p:nvPr>
        </p:nvSpPr>
        <p:spPr/>
        <p:txBody>
          <a:bodyPr/>
          <a:lstStyle/>
          <a:p>
            <a:pPr>
              <a:defRPr/>
            </a:pPr>
            <a:fld id="{504E1F06-D0B9-4ADB-AD1F-905D5B3A1605}" type="slidenum">
              <a:rPr lang="en-GB" smtClean="0"/>
              <a:pPr>
                <a:defRPr/>
              </a:pPr>
              <a:t>35</a:t>
            </a:fld>
            <a:endParaRPr lang="en-GB"/>
          </a:p>
        </p:txBody>
      </p:sp>
    </p:spTree>
    <p:extLst>
      <p:ext uri="{BB962C8B-B14F-4D97-AF65-F5344CB8AC3E}">
        <p14:creationId xmlns:p14="http://schemas.microsoft.com/office/powerpoint/2010/main" val="296322765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8" y="152400"/>
            <a:ext cx="8534400" cy="762000"/>
          </a:xfrm>
        </p:spPr>
        <p:txBody>
          <a:bodyPr/>
          <a:lstStyle/>
          <a:p>
            <a:r>
              <a:rPr lang="en-US" dirty="0" smtClean="0"/>
              <a:t>Further Occupational Exposure</a:t>
            </a:r>
            <a:endParaRPr lang="en-US" dirty="0"/>
          </a:p>
        </p:txBody>
      </p:sp>
      <p:sp>
        <p:nvSpPr>
          <p:cNvPr id="3" name="Content Placeholder 2"/>
          <p:cNvSpPr>
            <a:spLocks noGrp="1"/>
          </p:cNvSpPr>
          <p:nvPr>
            <p:ph idx="1"/>
          </p:nvPr>
        </p:nvSpPr>
        <p:spPr>
          <a:xfrm>
            <a:off x="282574" y="1524000"/>
            <a:ext cx="8861425" cy="4572000"/>
          </a:xfrm>
        </p:spPr>
        <p:txBody>
          <a:bodyPr/>
          <a:lstStyle/>
          <a:p>
            <a:r>
              <a:rPr lang="en-US" dirty="0" smtClean="0"/>
              <a:t>Workers who received doses in emergency normally are not precluded from incurring further occupational exposure</a:t>
            </a:r>
          </a:p>
          <a:p>
            <a:endParaRPr lang="en-US" sz="800" dirty="0" smtClean="0"/>
          </a:p>
          <a:p>
            <a:r>
              <a:rPr lang="en-US" dirty="0" smtClean="0"/>
              <a:t>If dose received exceeded 200 </a:t>
            </a:r>
            <a:r>
              <a:rPr lang="en-US" dirty="0" err="1" smtClean="0"/>
              <a:t>mSv</a:t>
            </a:r>
            <a:r>
              <a:rPr lang="en-US" dirty="0" smtClean="0"/>
              <a:t> or at request of worker, qualified medical advice shall be obtained before any further occupational exposure</a:t>
            </a:r>
          </a:p>
        </p:txBody>
      </p:sp>
      <p:sp>
        <p:nvSpPr>
          <p:cNvPr id="5" name="Slide Number Placeholder 4"/>
          <p:cNvSpPr>
            <a:spLocks noGrp="1"/>
          </p:cNvSpPr>
          <p:nvPr>
            <p:ph type="sldNum" sz="quarter" idx="11"/>
          </p:nvPr>
        </p:nvSpPr>
        <p:spPr/>
        <p:txBody>
          <a:bodyPr/>
          <a:lstStyle/>
          <a:p>
            <a:pPr>
              <a:defRPr/>
            </a:pPr>
            <a:fld id="{504E1F06-D0B9-4ADB-AD1F-905D5B3A1605}" type="slidenum">
              <a:rPr lang="en-GB" smtClean="0"/>
              <a:pPr>
                <a:defRPr/>
              </a:pPr>
              <a:t>36</a:t>
            </a:fld>
            <a:endParaRPr lang="en-GB"/>
          </a:p>
        </p:txBody>
      </p:sp>
    </p:spTree>
    <p:extLst>
      <p:ext uri="{BB962C8B-B14F-4D97-AF65-F5344CB8AC3E}">
        <p14:creationId xmlns:p14="http://schemas.microsoft.com/office/powerpoint/2010/main" val="266769628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Номер слайда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2C0AFC6E-6FAE-4BE0-A189-905BB9C3B176}" type="slidenum">
              <a:rPr kumimoji="0" lang="en-GB" sz="1200" smtClean="0">
                <a:solidFill>
                  <a:srgbClr val="D5D7D8"/>
                </a:solidFill>
              </a:rPr>
              <a:pPr eaLnBrk="1" hangingPunct="1"/>
              <a:t>37</a:t>
            </a:fld>
            <a:endParaRPr kumimoji="0" lang="en-GB" sz="1200" smtClean="0">
              <a:solidFill>
                <a:srgbClr val="D5D7D8"/>
              </a:solidFill>
            </a:endParaRPr>
          </a:p>
        </p:txBody>
      </p:sp>
      <p:sp>
        <p:nvSpPr>
          <p:cNvPr id="37891" name="Rectangle 2"/>
          <p:cNvSpPr>
            <a:spLocks noGrp="1" noChangeArrowheads="1"/>
          </p:cNvSpPr>
          <p:nvPr>
            <p:ph type="title" idx="4294967295"/>
          </p:nvPr>
        </p:nvSpPr>
        <p:spPr>
          <a:xfrm>
            <a:off x="152400" y="-78828"/>
            <a:ext cx="8534400" cy="1120775"/>
          </a:xfrm>
        </p:spPr>
        <p:txBody>
          <a:bodyPr/>
          <a:lstStyle/>
          <a:p>
            <a:r>
              <a:rPr lang="en-US" dirty="0" smtClean="0">
                <a:ea typeface="MS PGothic" pitchFamily="34" charset="-128"/>
              </a:rPr>
              <a:t>Transition from Emergency to  Existing Exposure Situation </a:t>
            </a:r>
          </a:p>
        </p:txBody>
      </p:sp>
      <p:sp>
        <p:nvSpPr>
          <p:cNvPr id="39940" name="Rectangle 3"/>
          <p:cNvSpPr>
            <a:spLocks noGrp="1" noChangeArrowheads="1"/>
          </p:cNvSpPr>
          <p:nvPr>
            <p:ph idx="4294967295"/>
          </p:nvPr>
        </p:nvSpPr>
        <p:spPr>
          <a:xfrm>
            <a:off x="457200" y="1371600"/>
            <a:ext cx="8534400" cy="4724400"/>
          </a:xfrm>
        </p:spPr>
        <p:txBody>
          <a:bodyPr anchor="ctr"/>
          <a:lstStyle/>
          <a:p>
            <a:pPr marL="0" indent="0">
              <a:lnSpc>
                <a:spcPct val="90000"/>
              </a:lnSpc>
              <a:buFontTx/>
              <a:buNone/>
              <a:tabLst>
                <a:tab pos="1077913" algn="l"/>
              </a:tabLst>
              <a:defRPr/>
            </a:pPr>
            <a:r>
              <a:rPr lang="en-GB" altLang="ja-JP" b="1" dirty="0" smtClean="0">
                <a:solidFill>
                  <a:srgbClr val="FFC000"/>
                </a:solidFill>
                <a:ea typeface="MS PGothic" pitchFamily="34" charset="-128"/>
              </a:rPr>
              <a:t>Requirement 46: </a:t>
            </a:r>
            <a:r>
              <a:rPr lang="en-GB" altLang="ja-JP" sz="3600" kern="1200" dirty="0">
                <a:cs typeface="Arial" charset="0"/>
              </a:rPr>
              <a:t>Arrangements for transition from an emergency exposure situation to an existing exposure situation </a:t>
            </a:r>
          </a:p>
          <a:p>
            <a:pPr marL="0" indent="0">
              <a:lnSpc>
                <a:spcPct val="90000"/>
              </a:lnSpc>
              <a:buFontTx/>
              <a:buNone/>
              <a:tabLst>
                <a:tab pos="1077913" algn="l"/>
              </a:tabLst>
              <a:defRPr/>
            </a:pPr>
            <a:endParaRPr lang="en-GB" altLang="ja-JP" sz="2000" dirty="0" smtClean="0">
              <a:ea typeface="MS PGothic" pitchFamily="34" charset="-128"/>
            </a:endParaRPr>
          </a:p>
          <a:p>
            <a:pPr marL="0" indent="0">
              <a:lnSpc>
                <a:spcPct val="90000"/>
              </a:lnSpc>
              <a:buFontTx/>
              <a:buNone/>
              <a:tabLst>
                <a:tab pos="1077913" algn="l"/>
              </a:tabLst>
              <a:defRPr/>
            </a:pPr>
            <a:r>
              <a:rPr lang="en-GB" altLang="ja-JP" kern="1200" dirty="0">
                <a:cs typeface="Arial" charset="0"/>
              </a:rPr>
              <a:t>The government shall ensure that arrangements are put in place, and implemented as appropriate, for the transition from an emergency exposure situation to an existing exposure </a:t>
            </a:r>
            <a:r>
              <a:rPr lang="en-GB" altLang="ja-JP" kern="1200" dirty="0" smtClean="0">
                <a:cs typeface="Arial" charset="0"/>
              </a:rPr>
              <a:t>situation</a:t>
            </a:r>
            <a:endParaRPr lang="en-GB" kern="1200" dirty="0">
              <a:cs typeface="Arial" charset="0"/>
            </a:endParaRPr>
          </a:p>
        </p:txBody>
      </p:sp>
    </p:spTree>
    <p:extLst>
      <p:ext uri="{BB962C8B-B14F-4D97-AF65-F5344CB8AC3E}">
        <p14:creationId xmlns:p14="http://schemas.microsoft.com/office/powerpoint/2010/main" val="419622289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74" y="98425"/>
            <a:ext cx="8861425" cy="762000"/>
          </a:xfrm>
        </p:spPr>
        <p:txBody>
          <a:bodyPr/>
          <a:lstStyle/>
          <a:p>
            <a:r>
              <a:rPr lang="en-US" dirty="0" smtClean="0"/>
              <a:t>Issues to Consider</a:t>
            </a:r>
            <a:endParaRPr lang="en-US" dirty="0"/>
          </a:p>
        </p:txBody>
      </p:sp>
      <p:sp>
        <p:nvSpPr>
          <p:cNvPr id="3" name="Content Placeholder 2"/>
          <p:cNvSpPr>
            <a:spLocks noGrp="1"/>
          </p:cNvSpPr>
          <p:nvPr>
            <p:ph idx="1"/>
          </p:nvPr>
        </p:nvSpPr>
        <p:spPr/>
        <p:txBody>
          <a:bodyPr/>
          <a:lstStyle/>
          <a:p>
            <a:r>
              <a:rPr lang="en-US" dirty="0" smtClean="0"/>
              <a:t>Different geographical areas may undergo transition in different times</a:t>
            </a:r>
          </a:p>
          <a:p>
            <a:r>
              <a:rPr lang="en-US" dirty="0" smtClean="0"/>
              <a:t>Responsible authority makes a decision</a:t>
            </a:r>
          </a:p>
          <a:p>
            <a:r>
              <a:rPr lang="en-US" dirty="0" smtClean="0"/>
              <a:t>Transitional shall be made in a coordinated and orderly manner</a:t>
            </a:r>
          </a:p>
          <a:p>
            <a:r>
              <a:rPr lang="en-US" dirty="0" smtClean="0"/>
              <a:t>Involvement of relevant authorities and interested parties </a:t>
            </a:r>
            <a:endParaRPr lang="en-US" dirty="0"/>
          </a:p>
        </p:txBody>
      </p:sp>
      <p:sp>
        <p:nvSpPr>
          <p:cNvPr id="4" name="Slide Number Placeholder 3"/>
          <p:cNvSpPr>
            <a:spLocks noGrp="1"/>
          </p:cNvSpPr>
          <p:nvPr>
            <p:ph type="sldNum" sz="quarter" idx="11"/>
          </p:nvPr>
        </p:nvSpPr>
        <p:spPr/>
        <p:txBody>
          <a:bodyPr/>
          <a:lstStyle/>
          <a:p>
            <a:pPr>
              <a:defRPr/>
            </a:pPr>
            <a:fld id="{504E1F06-D0B9-4ADB-AD1F-905D5B3A1605}" type="slidenum">
              <a:rPr lang="en-GB" smtClean="0"/>
              <a:pPr>
                <a:defRPr/>
              </a:pPr>
              <a:t>38</a:t>
            </a:fld>
            <a:endParaRPr lang="en-GB"/>
          </a:p>
        </p:txBody>
      </p:sp>
    </p:spTree>
    <p:extLst>
      <p:ext uri="{BB962C8B-B14F-4D97-AF65-F5344CB8AC3E}">
        <p14:creationId xmlns:p14="http://schemas.microsoft.com/office/powerpoint/2010/main" val="218317455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4"/>
          <p:cNvSpPr>
            <a:spLocks noGrp="1" noChangeArrowheads="1"/>
          </p:cNvSpPr>
          <p:nvPr>
            <p:ph type="title"/>
          </p:nvPr>
        </p:nvSpPr>
        <p:spPr>
          <a:xfrm>
            <a:off x="0" y="98425"/>
            <a:ext cx="9143999" cy="762000"/>
          </a:xfrm>
        </p:spPr>
        <p:txBody>
          <a:bodyPr anchor="ctr"/>
          <a:lstStyle/>
          <a:p>
            <a:r>
              <a:rPr lang="en-GB" dirty="0" smtClean="0"/>
              <a:t>Summary: from SS-115 to GSR Part 3 (1)</a:t>
            </a:r>
          </a:p>
        </p:txBody>
      </p:sp>
      <p:sp>
        <p:nvSpPr>
          <p:cNvPr id="38916" name="Rectangle 5"/>
          <p:cNvSpPr>
            <a:spLocks noGrp="1" noChangeArrowheads="1"/>
          </p:cNvSpPr>
          <p:nvPr>
            <p:ph idx="1"/>
          </p:nvPr>
        </p:nvSpPr>
        <p:spPr>
          <a:xfrm>
            <a:off x="228600" y="1143000"/>
            <a:ext cx="8593138" cy="4572000"/>
          </a:xfrm>
        </p:spPr>
        <p:txBody>
          <a:bodyPr/>
          <a:lstStyle/>
          <a:p>
            <a:pPr>
              <a:spcBef>
                <a:spcPct val="30000"/>
              </a:spcBef>
            </a:pPr>
            <a:r>
              <a:rPr lang="en-GB" sz="2800" dirty="0" smtClean="0"/>
              <a:t>Consistency with ICRP Recommendations </a:t>
            </a:r>
          </a:p>
          <a:p>
            <a:pPr>
              <a:spcBef>
                <a:spcPct val="30000"/>
              </a:spcBef>
            </a:pPr>
            <a:r>
              <a:rPr lang="en-GB" sz="2800" dirty="0" smtClean="0"/>
              <a:t>Arrangements for protection of public</a:t>
            </a:r>
          </a:p>
          <a:p>
            <a:pPr lvl="1">
              <a:spcBef>
                <a:spcPct val="30000"/>
              </a:spcBef>
            </a:pPr>
            <a:r>
              <a:rPr lang="en-GB" sz="2600" dirty="0" smtClean="0"/>
              <a:t>Strategies for protection based on reference levels and generic criteria for protective actions</a:t>
            </a:r>
          </a:p>
          <a:p>
            <a:pPr lvl="2">
              <a:spcBef>
                <a:spcPct val="30000"/>
              </a:spcBef>
            </a:pPr>
            <a:r>
              <a:rPr lang="en-GB" dirty="0"/>
              <a:t>reference level of residual dose</a:t>
            </a:r>
          </a:p>
          <a:p>
            <a:pPr lvl="2">
              <a:spcBef>
                <a:spcPct val="30000"/>
              </a:spcBef>
            </a:pPr>
            <a:r>
              <a:rPr lang="en-GB" dirty="0"/>
              <a:t>generic criteria of projected dose for </a:t>
            </a:r>
            <a:r>
              <a:rPr lang="en-GB" dirty="0" smtClean="0"/>
              <a:t>protective </a:t>
            </a:r>
            <a:r>
              <a:rPr lang="en-GB" dirty="0"/>
              <a:t>actions to </a:t>
            </a:r>
            <a:r>
              <a:rPr lang="en-GB" dirty="0" smtClean="0"/>
              <a:t>avoid/minimize </a:t>
            </a:r>
            <a:r>
              <a:rPr lang="en-GB" dirty="0"/>
              <a:t>severe deterministic effects</a:t>
            </a:r>
          </a:p>
          <a:p>
            <a:pPr lvl="2">
              <a:spcBef>
                <a:spcPct val="30000"/>
              </a:spcBef>
            </a:pPr>
            <a:r>
              <a:rPr lang="en-GB" dirty="0"/>
              <a:t>generic criteria of projected dose for protective actions corresponding to the reference levels of residual dose to reduce risk of  stochastic effects</a:t>
            </a:r>
          </a:p>
          <a:p>
            <a:pPr lvl="2">
              <a:spcBef>
                <a:spcPct val="30000"/>
              </a:spcBef>
            </a:pPr>
            <a:r>
              <a:rPr lang="en-GB" dirty="0"/>
              <a:t>generic criteria of received dose for medical actions</a:t>
            </a:r>
          </a:p>
          <a:p>
            <a:pPr lvl="1">
              <a:spcBef>
                <a:spcPct val="30000"/>
              </a:spcBef>
            </a:pPr>
            <a:endParaRPr lang="en-GB" sz="2400" dirty="0" smtClean="0"/>
          </a:p>
        </p:txBody>
      </p:sp>
      <p:sp>
        <p:nvSpPr>
          <p:cNvPr id="38914" name="Номер слайда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0F1830B9-0854-44A4-BBC5-41E41F06902A}" type="slidenum">
              <a:rPr kumimoji="0" lang="en-GB" sz="1200" smtClean="0">
                <a:solidFill>
                  <a:srgbClr val="D5D7D8"/>
                </a:solidFill>
              </a:rPr>
              <a:pPr eaLnBrk="1" hangingPunct="1"/>
              <a:t>39</a:t>
            </a:fld>
            <a:endParaRPr kumimoji="0" lang="en-GB" sz="1200" smtClean="0">
              <a:solidFill>
                <a:srgbClr val="D5D7D8"/>
              </a:solidFill>
            </a:endParaRPr>
          </a:p>
        </p:txBody>
      </p:sp>
    </p:spTree>
    <p:extLst>
      <p:ext uri="{BB962C8B-B14F-4D97-AF65-F5344CB8AC3E}">
        <p14:creationId xmlns:p14="http://schemas.microsoft.com/office/powerpoint/2010/main" val="180453007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0"/>
            <a:ext cx="8534400" cy="1120776"/>
          </a:xfrm>
        </p:spPr>
        <p:txBody>
          <a:bodyPr/>
          <a:lstStyle/>
          <a:p>
            <a:pPr eaLnBrk="1" hangingPunct="1"/>
            <a:r>
              <a:rPr lang="en-GB" dirty="0" smtClean="0"/>
              <a:t>BSS 1996: Why Changes in EPR Area </a:t>
            </a:r>
            <a:r>
              <a:rPr lang="en-GB" dirty="0"/>
              <a:t>W</a:t>
            </a:r>
            <a:r>
              <a:rPr lang="en-GB" dirty="0" smtClean="0"/>
              <a:t>ere Needed? (1)</a:t>
            </a:r>
          </a:p>
        </p:txBody>
      </p:sp>
      <p:sp>
        <p:nvSpPr>
          <p:cNvPr id="2" name="Content Placeholder 1"/>
          <p:cNvSpPr>
            <a:spLocks noGrp="1"/>
          </p:cNvSpPr>
          <p:nvPr>
            <p:ph idx="1"/>
          </p:nvPr>
        </p:nvSpPr>
        <p:spPr>
          <a:xfrm>
            <a:off x="230406" y="1371600"/>
            <a:ext cx="8593138" cy="4572000"/>
          </a:xfrm>
        </p:spPr>
        <p:txBody>
          <a:bodyPr/>
          <a:lstStyle/>
          <a:p>
            <a:r>
              <a:rPr lang="en-GB" sz="2800" dirty="0" smtClean="0"/>
              <a:t>BSS 1996 did </a:t>
            </a:r>
            <a:r>
              <a:rPr lang="en-GB" sz="2800" dirty="0"/>
              <a:t>not address </a:t>
            </a:r>
          </a:p>
          <a:p>
            <a:pPr lvl="1"/>
            <a:r>
              <a:rPr lang="en-GB" sz="2400" dirty="0"/>
              <a:t>all emergency response </a:t>
            </a:r>
            <a:r>
              <a:rPr lang="en-GB" sz="2400" dirty="0" smtClean="0"/>
              <a:t>actions e.g</a:t>
            </a:r>
            <a:r>
              <a:rPr lang="en-GB" sz="2400" dirty="0"/>
              <a:t>. </a:t>
            </a:r>
            <a:r>
              <a:rPr lang="en-GB" sz="2400" dirty="0" smtClean="0"/>
              <a:t>                         decontamination </a:t>
            </a:r>
            <a:r>
              <a:rPr lang="en-GB" sz="2400" dirty="0"/>
              <a:t>or medical </a:t>
            </a:r>
            <a:r>
              <a:rPr lang="en-GB" sz="2400" dirty="0" smtClean="0"/>
              <a:t>management                          / follow </a:t>
            </a:r>
            <a:r>
              <a:rPr lang="en-GB" sz="2400" dirty="0"/>
              <a:t>up </a:t>
            </a:r>
          </a:p>
          <a:p>
            <a:pPr lvl="1"/>
            <a:r>
              <a:rPr lang="en-GB" sz="2400" dirty="0"/>
              <a:t>internal exposure</a:t>
            </a:r>
          </a:p>
          <a:p>
            <a:pPr lvl="1"/>
            <a:r>
              <a:rPr lang="en-GB" sz="2400" dirty="0" err="1" smtClean="0"/>
              <a:t>fetus</a:t>
            </a:r>
            <a:r>
              <a:rPr lang="en-GB" sz="2400" dirty="0" smtClean="0"/>
              <a:t> </a:t>
            </a:r>
            <a:r>
              <a:rPr lang="en-GB" sz="2400" dirty="0"/>
              <a:t>– pregnant women</a:t>
            </a:r>
          </a:p>
          <a:p>
            <a:r>
              <a:rPr lang="en-GB" sz="2800" dirty="0"/>
              <a:t>Criteria for severe deterministic </a:t>
            </a:r>
            <a:r>
              <a:rPr lang="en-GB" sz="2800" dirty="0" smtClean="0"/>
              <a:t>                              effects </a:t>
            </a:r>
            <a:r>
              <a:rPr lang="en-GB" sz="2800" dirty="0"/>
              <a:t>– not adequate</a:t>
            </a:r>
          </a:p>
          <a:p>
            <a:r>
              <a:rPr lang="en-GB" sz="2800" dirty="0" smtClean="0"/>
              <a:t>Inconsistency </a:t>
            </a:r>
            <a:r>
              <a:rPr lang="en-GB" sz="2800" dirty="0"/>
              <a:t>in </a:t>
            </a:r>
            <a:r>
              <a:rPr lang="en-GB" sz="2800" dirty="0" smtClean="0"/>
              <a:t>terms</a:t>
            </a:r>
          </a:p>
          <a:p>
            <a:pPr lvl="1"/>
            <a:r>
              <a:rPr lang="en-GB" sz="2400" dirty="0" smtClean="0"/>
              <a:t>Generic </a:t>
            </a:r>
            <a:r>
              <a:rPr lang="en-GB" sz="2400" dirty="0"/>
              <a:t>Intervention Levels, </a:t>
            </a:r>
            <a:r>
              <a:rPr lang="en-GB" sz="2400" dirty="0" smtClean="0"/>
              <a:t>Operational </a:t>
            </a:r>
            <a:r>
              <a:rPr lang="en-GB" sz="2400" dirty="0"/>
              <a:t>Intervention Levels, Generic Action Levels</a:t>
            </a:r>
          </a:p>
          <a:p>
            <a:endParaRPr lang="en-US" sz="2800" dirty="0"/>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361" y="1219201"/>
            <a:ext cx="2099714"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1"/>
          </p:nvPr>
        </p:nvSpPr>
        <p:spPr/>
        <p:txBody>
          <a:bodyPr/>
          <a:lstStyle/>
          <a:p>
            <a:pPr>
              <a:defRPr/>
            </a:pPr>
            <a:fld id="{504E1F06-D0B9-4ADB-AD1F-905D5B3A1605}" type="slidenum">
              <a:rPr lang="en-GB" smtClean="0"/>
              <a:pPr>
                <a:defRPr/>
              </a:pPr>
              <a:t>4</a:t>
            </a:fld>
            <a:endParaRPr lang="en-GB"/>
          </a:p>
        </p:txBody>
      </p:sp>
    </p:spTree>
    <p:extLst>
      <p:ext uri="{BB962C8B-B14F-4D97-AF65-F5344CB8AC3E}">
        <p14:creationId xmlns:p14="http://schemas.microsoft.com/office/powerpoint/2010/main" val="58743065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Номер слайда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7D72AD7B-22FC-456C-93D0-9C55D9A5B82B}" type="slidenum">
              <a:rPr kumimoji="0" lang="en-GB" sz="1200" smtClean="0">
                <a:solidFill>
                  <a:srgbClr val="D5D7D8"/>
                </a:solidFill>
              </a:rPr>
              <a:pPr eaLnBrk="1" hangingPunct="1"/>
              <a:t>40</a:t>
            </a:fld>
            <a:endParaRPr kumimoji="0" lang="en-GB" sz="1200" smtClean="0">
              <a:solidFill>
                <a:srgbClr val="D5D7D8"/>
              </a:solidFill>
            </a:endParaRPr>
          </a:p>
        </p:txBody>
      </p:sp>
      <p:sp>
        <p:nvSpPr>
          <p:cNvPr id="39939" name="Rectangle 4"/>
          <p:cNvSpPr>
            <a:spLocks noGrp="1" noChangeArrowheads="1"/>
          </p:cNvSpPr>
          <p:nvPr>
            <p:ph type="title" idx="4294967295"/>
          </p:nvPr>
        </p:nvSpPr>
        <p:spPr>
          <a:xfrm>
            <a:off x="76200" y="98425"/>
            <a:ext cx="9067800" cy="762000"/>
          </a:xfrm>
        </p:spPr>
        <p:txBody>
          <a:bodyPr anchor="ctr"/>
          <a:lstStyle/>
          <a:p>
            <a:r>
              <a:rPr lang="en-GB" smtClean="0"/>
              <a:t>Summary: from SS-115 to GSR Part 3 (2)</a:t>
            </a:r>
          </a:p>
        </p:txBody>
      </p:sp>
      <p:sp>
        <p:nvSpPr>
          <p:cNvPr id="39940" name="Rectangle 5"/>
          <p:cNvSpPr>
            <a:spLocks noGrp="1" noChangeArrowheads="1"/>
          </p:cNvSpPr>
          <p:nvPr>
            <p:ph type="body" idx="4294967295"/>
          </p:nvPr>
        </p:nvSpPr>
        <p:spPr>
          <a:xfrm>
            <a:off x="152400" y="1505607"/>
            <a:ext cx="8991600" cy="5334000"/>
          </a:xfrm>
        </p:spPr>
        <p:txBody>
          <a:bodyPr/>
          <a:lstStyle/>
          <a:p>
            <a:pPr>
              <a:lnSpc>
                <a:spcPct val="85000"/>
              </a:lnSpc>
            </a:pPr>
            <a:r>
              <a:rPr lang="en-GB" dirty="0"/>
              <a:t>Arrangements for protection of </a:t>
            </a:r>
            <a:r>
              <a:rPr lang="en-GB" dirty="0" smtClean="0"/>
              <a:t>emergency workers</a:t>
            </a:r>
          </a:p>
          <a:p>
            <a:pPr lvl="1">
              <a:lnSpc>
                <a:spcPct val="85000"/>
              </a:lnSpc>
            </a:pPr>
            <a:r>
              <a:rPr lang="en-GB" dirty="0" smtClean="0"/>
              <a:t>Definition of emergency workers – who are those included</a:t>
            </a:r>
          </a:p>
          <a:p>
            <a:pPr lvl="1">
              <a:lnSpc>
                <a:spcPct val="85000"/>
              </a:lnSpc>
            </a:pPr>
            <a:r>
              <a:rPr lang="en-GB" dirty="0" smtClean="0"/>
              <a:t>Graded </a:t>
            </a:r>
            <a:r>
              <a:rPr lang="en-GB" dirty="0"/>
              <a:t>approach for restricting exposure of emergency workers </a:t>
            </a:r>
          </a:p>
          <a:p>
            <a:pPr>
              <a:lnSpc>
                <a:spcPct val="85000"/>
              </a:lnSpc>
            </a:pPr>
            <a:r>
              <a:rPr lang="en-GB" dirty="0"/>
              <a:t>Requirements on transition from emergency exposure situation to existing exposure situation </a:t>
            </a:r>
          </a:p>
        </p:txBody>
      </p:sp>
    </p:spTree>
    <p:extLst>
      <p:ext uri="{BB962C8B-B14F-4D97-AF65-F5344CB8AC3E}">
        <p14:creationId xmlns:p14="http://schemas.microsoft.com/office/powerpoint/2010/main" val="354038391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30188" y="152400"/>
            <a:ext cx="8913812" cy="838200"/>
          </a:xfrm>
        </p:spPr>
        <p:txBody>
          <a:bodyPr anchor="ctr"/>
          <a:lstStyle/>
          <a:p>
            <a:pPr eaLnBrk="1" hangingPunct="1"/>
            <a:r>
              <a:rPr lang="en-GB" dirty="0" smtClean="0"/>
              <a:t>Safety Guides - Supporting Implementation</a:t>
            </a:r>
          </a:p>
        </p:txBody>
      </p:sp>
      <p:sp>
        <p:nvSpPr>
          <p:cNvPr id="7171" name="Rectangle 3"/>
          <p:cNvSpPr>
            <a:spLocks noGrp="1" noChangeArrowheads="1"/>
          </p:cNvSpPr>
          <p:nvPr>
            <p:ph type="body" idx="4294967295"/>
          </p:nvPr>
        </p:nvSpPr>
        <p:spPr>
          <a:xfrm>
            <a:off x="198438" y="1141413"/>
            <a:ext cx="7726362" cy="5054600"/>
          </a:xfrm>
        </p:spPr>
        <p:txBody>
          <a:bodyPr/>
          <a:lstStyle/>
          <a:p>
            <a:pPr marL="0" indent="0" eaLnBrk="1" hangingPunct="1">
              <a:buSzTx/>
              <a:buNone/>
            </a:pPr>
            <a:r>
              <a:rPr lang="en-GB" sz="2800" b="1" dirty="0" smtClean="0"/>
              <a:t>Criteria for Use in Planning Response to Nuclear and Radiological Emergencies:</a:t>
            </a:r>
            <a:br>
              <a:rPr lang="en-GB" sz="2800" b="1" dirty="0" smtClean="0"/>
            </a:br>
            <a:r>
              <a:rPr lang="en-GB" sz="2800" b="1" dirty="0" smtClean="0"/>
              <a:t>General </a:t>
            </a:r>
            <a:r>
              <a:rPr lang="en-US" sz="2800" b="1" dirty="0" smtClean="0"/>
              <a:t>Safety</a:t>
            </a:r>
            <a:r>
              <a:rPr lang="en-GB" sz="2800" b="1" dirty="0" smtClean="0"/>
              <a:t> </a:t>
            </a:r>
            <a:r>
              <a:rPr lang="en-US" sz="2800" b="1" dirty="0" smtClean="0"/>
              <a:t>Guide GSG-2 (2011)</a:t>
            </a:r>
          </a:p>
          <a:p>
            <a:pPr eaLnBrk="1" hangingPunct="1">
              <a:buSzTx/>
            </a:pPr>
            <a:r>
              <a:rPr lang="en-US" sz="2800" dirty="0" smtClean="0"/>
              <a:t>Provides</a:t>
            </a:r>
          </a:p>
          <a:p>
            <a:pPr lvl="1" eaLnBrk="1" hangingPunct="1">
              <a:buSzTx/>
            </a:pPr>
            <a:r>
              <a:rPr lang="en-US" sz="2400" dirty="0" smtClean="0"/>
              <a:t>Generic criteria</a:t>
            </a:r>
          </a:p>
          <a:p>
            <a:pPr lvl="1" eaLnBrk="1" hangingPunct="1">
              <a:buSzTx/>
            </a:pPr>
            <a:r>
              <a:rPr lang="en-US" sz="2400" dirty="0" smtClean="0"/>
              <a:t>Operational intervention levels (OILs)</a:t>
            </a:r>
          </a:p>
          <a:p>
            <a:pPr lvl="2" eaLnBrk="1" hangingPunct="1">
              <a:buSzTx/>
            </a:pPr>
            <a:r>
              <a:rPr lang="en-GB" sz="2000" dirty="0"/>
              <a:t>Examples of default OILs for deposition, </a:t>
            </a:r>
            <a:r>
              <a:rPr lang="en-GB" sz="2000" dirty="0" smtClean="0"/>
              <a:t>                        individual </a:t>
            </a:r>
            <a:r>
              <a:rPr lang="en-GB" sz="2000" dirty="0"/>
              <a:t>monitoring and food, milk </a:t>
            </a:r>
            <a:r>
              <a:rPr lang="en-GB" sz="2000" dirty="0" smtClean="0"/>
              <a:t>                       and </a:t>
            </a:r>
            <a:r>
              <a:rPr lang="en-GB" sz="2000" dirty="0"/>
              <a:t>water </a:t>
            </a:r>
            <a:r>
              <a:rPr lang="en-GB" sz="2000" dirty="0" smtClean="0"/>
              <a:t>contamination</a:t>
            </a:r>
            <a:endParaRPr lang="en-US" sz="2000" dirty="0" smtClean="0"/>
          </a:p>
          <a:p>
            <a:pPr lvl="1" eaLnBrk="1" hangingPunct="1">
              <a:buSzTx/>
            </a:pPr>
            <a:r>
              <a:rPr lang="en-US" sz="2400" dirty="0" smtClean="0"/>
              <a:t>Emergency actions levels for LWRs</a:t>
            </a:r>
          </a:p>
          <a:p>
            <a:pPr lvl="1" eaLnBrk="1" hangingPunct="1">
              <a:buSzTx/>
            </a:pPr>
            <a:r>
              <a:rPr lang="en-US" sz="2400" dirty="0" smtClean="0"/>
              <a:t>On-scene observables</a:t>
            </a:r>
          </a:p>
          <a:p>
            <a:pPr lvl="1" eaLnBrk="1" hangingPunct="1">
              <a:buSzTx/>
            </a:pPr>
            <a:r>
              <a:rPr lang="en-US" sz="2400" dirty="0" smtClean="0"/>
              <a:t>Plain language explanation of actions </a:t>
            </a:r>
            <a:r>
              <a:rPr lang="en-US" sz="2400" dirty="0" err="1" smtClean="0"/>
              <a:t>vs</a:t>
            </a:r>
            <a:r>
              <a:rPr lang="en-US" sz="2400" dirty="0" smtClean="0"/>
              <a:t> OILs</a:t>
            </a:r>
            <a:endParaRPr lang="en-GB" sz="2400" dirty="0" smtClean="0"/>
          </a:p>
        </p:txBody>
      </p:sp>
      <p:sp>
        <p:nvSpPr>
          <p:cNvPr id="7175" name="Slide Number Placeholder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F240C8A7-AA3F-45B2-9182-099576DD4521}" type="slidenum">
              <a:rPr kumimoji="0" lang="en-GB" sz="1200" smtClean="0">
                <a:solidFill>
                  <a:srgbClr val="D5D7D8"/>
                </a:solidFill>
              </a:rPr>
              <a:pPr eaLnBrk="1" hangingPunct="1"/>
              <a:t>41</a:t>
            </a:fld>
            <a:endParaRPr kumimoji="0" lang="en-GB" sz="1200" smtClean="0">
              <a:solidFill>
                <a:srgbClr val="D5D7D8"/>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286000"/>
            <a:ext cx="224676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0538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a:t>
            </a:r>
            <a:r>
              <a:rPr lang="en-US" dirty="0" smtClean="0"/>
              <a:t>Guidelines</a:t>
            </a:r>
            <a:endParaRPr lang="en-US" dirty="0"/>
          </a:p>
        </p:txBody>
      </p:sp>
      <p:sp>
        <p:nvSpPr>
          <p:cNvPr id="3" name="Content Placeholder 2"/>
          <p:cNvSpPr>
            <a:spLocks noGrp="1"/>
          </p:cNvSpPr>
          <p:nvPr>
            <p:ph idx="1"/>
          </p:nvPr>
        </p:nvSpPr>
        <p:spPr>
          <a:xfrm>
            <a:off x="152400" y="939800"/>
            <a:ext cx="5257800" cy="4572000"/>
          </a:xfrm>
        </p:spPr>
        <p:txBody>
          <a:bodyPr/>
          <a:lstStyle/>
          <a:p>
            <a:r>
              <a:rPr lang="en-US" dirty="0" smtClean="0"/>
              <a:t>Technical documents under development</a:t>
            </a:r>
          </a:p>
          <a:p>
            <a:pPr lvl="1"/>
            <a:r>
              <a:rPr lang="en-US" dirty="0" smtClean="0"/>
              <a:t>Protection of the public in case of severe emergencies at nuclear power plants </a:t>
            </a:r>
          </a:p>
          <a:p>
            <a:pPr lvl="2"/>
            <a:r>
              <a:rPr lang="en-US" dirty="0" smtClean="0"/>
              <a:t>Specific emphasis on provision of plain language explanation to public</a:t>
            </a:r>
          </a:p>
          <a:p>
            <a:pPr lvl="1"/>
            <a:r>
              <a:rPr lang="en-US" dirty="0" smtClean="0"/>
              <a:t>Method for revision of Operational Intervention Levels (OILs) </a:t>
            </a:r>
            <a:endParaRPr lang="en-US" dirty="0" smtClean="0"/>
          </a:p>
          <a:p>
            <a:endParaRPr lang="en-US" dirty="0"/>
          </a:p>
        </p:txBody>
      </p:sp>
      <p:sp>
        <p:nvSpPr>
          <p:cNvPr id="5" name="Slide Number Placeholder 4"/>
          <p:cNvSpPr>
            <a:spLocks noGrp="1"/>
          </p:cNvSpPr>
          <p:nvPr>
            <p:ph type="sldNum" sz="quarter" idx="11"/>
          </p:nvPr>
        </p:nvSpPr>
        <p:spPr/>
        <p:txBody>
          <a:bodyPr/>
          <a:lstStyle/>
          <a:p>
            <a:pPr>
              <a:defRPr/>
            </a:pPr>
            <a:fld id="{504E1F06-D0B9-4ADB-AD1F-905D5B3A1605}" type="slidenum">
              <a:rPr lang="en-GB" smtClean="0"/>
              <a:pPr>
                <a:defRPr/>
              </a:pPr>
              <a:t>42</a:t>
            </a:fld>
            <a:endParaRPr lang="en-GB"/>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914400"/>
            <a:ext cx="3276600" cy="199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1911498"/>
            <a:ext cx="232410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514600"/>
            <a:ext cx="25336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97051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nchor="ctr"/>
          <a:lstStyle/>
          <a:p>
            <a:pPr algn="ctr" eaLnBrk="1" hangingPunct="1"/>
            <a:r>
              <a:rPr lang="en-GB" smtClean="0"/>
              <a:t>Thank You!</a:t>
            </a:r>
          </a:p>
        </p:txBody>
      </p:sp>
      <p:pic>
        <p:nvPicPr>
          <p:cNvPr id="16387" name="Content Placeholder 6"/>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85800" y="1295400"/>
            <a:ext cx="5575300" cy="4164697"/>
          </a:xfrm>
        </p:spPr>
      </p:pic>
      <p:sp>
        <p:nvSpPr>
          <p:cNvPr id="16389" name="Slide Number Placeholder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B4CA8895-6B53-46B4-9D2F-A14AAB42AC99}" type="slidenum">
              <a:rPr kumimoji="0" lang="en-GB" sz="1200" smtClean="0">
                <a:solidFill>
                  <a:srgbClr val="D5D7D8"/>
                </a:solidFill>
              </a:rPr>
              <a:pPr eaLnBrk="1" hangingPunct="1"/>
              <a:t>43</a:t>
            </a:fld>
            <a:endParaRPr kumimoji="0" lang="en-GB" sz="1200" smtClean="0">
              <a:solidFill>
                <a:srgbClr val="D5D7D8"/>
              </a:solidFill>
            </a:endParaRPr>
          </a:p>
        </p:txBody>
      </p:sp>
      <p:sp>
        <p:nvSpPr>
          <p:cNvPr id="2" name="TextBox 1"/>
          <p:cNvSpPr txBox="1"/>
          <p:nvPr/>
        </p:nvSpPr>
        <p:spPr>
          <a:xfrm>
            <a:off x="4419600" y="5709772"/>
            <a:ext cx="4423006" cy="646331"/>
          </a:xfrm>
          <a:prstGeom prst="rect">
            <a:avLst/>
          </a:prstGeom>
          <a:noFill/>
        </p:spPr>
        <p:txBody>
          <a:bodyPr wrap="none" rtlCol="0">
            <a:spAutoFit/>
          </a:bodyPr>
          <a:lstStyle/>
          <a:p>
            <a:r>
              <a:rPr lang="en-US" sz="3600" dirty="0" smtClean="0"/>
              <a:t>E.Buglova@iaea.org</a:t>
            </a:r>
            <a:endParaRPr lang="en-US" sz="3600" dirty="0"/>
          </a:p>
        </p:txBody>
      </p:sp>
    </p:spTree>
    <p:extLst>
      <p:ext uri="{BB962C8B-B14F-4D97-AF65-F5344CB8AC3E}">
        <p14:creationId xmlns:p14="http://schemas.microsoft.com/office/powerpoint/2010/main" val="727006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0"/>
            <a:ext cx="8534400" cy="762000"/>
          </a:xfrm>
        </p:spPr>
        <p:txBody>
          <a:bodyPr/>
          <a:lstStyle/>
          <a:p>
            <a:pPr eaLnBrk="1" hangingPunct="1">
              <a:spcBef>
                <a:spcPts val="0"/>
              </a:spcBef>
            </a:pPr>
            <a:r>
              <a:rPr lang="en-GB" dirty="0" smtClean="0"/>
              <a:t>BSS 1996: Why Changes in EPR Area Were </a:t>
            </a:r>
            <a:r>
              <a:rPr lang="en-GB" dirty="0"/>
              <a:t>N</a:t>
            </a:r>
            <a:r>
              <a:rPr lang="en-GB" dirty="0" smtClean="0"/>
              <a:t>eeded? (2)</a:t>
            </a:r>
          </a:p>
        </p:txBody>
      </p:sp>
      <p:sp>
        <p:nvSpPr>
          <p:cNvPr id="2" name="Content Placeholder 1"/>
          <p:cNvSpPr>
            <a:spLocks noGrp="1"/>
          </p:cNvSpPr>
          <p:nvPr>
            <p:ph idx="1"/>
          </p:nvPr>
        </p:nvSpPr>
        <p:spPr>
          <a:xfrm>
            <a:off x="228600" y="1371600"/>
            <a:ext cx="8593138" cy="4572000"/>
          </a:xfrm>
        </p:spPr>
        <p:txBody>
          <a:bodyPr/>
          <a:lstStyle/>
          <a:p>
            <a:r>
              <a:rPr lang="en-GB" sz="3600" dirty="0" smtClean="0"/>
              <a:t>Need for consistency with ICRP Publications</a:t>
            </a:r>
          </a:p>
          <a:p>
            <a:pPr lvl="1"/>
            <a:r>
              <a:rPr lang="en-GB" dirty="0" smtClean="0"/>
              <a:t>ICRP </a:t>
            </a:r>
            <a:r>
              <a:rPr lang="en-GB" dirty="0"/>
              <a:t>103 – Main recommendations – replacing ICRP 60</a:t>
            </a:r>
          </a:p>
          <a:p>
            <a:pPr lvl="1"/>
            <a:r>
              <a:rPr lang="en-GB" dirty="0"/>
              <a:t>ICRP 109 – addressing </a:t>
            </a:r>
            <a:r>
              <a:rPr lang="en-GB" dirty="0" smtClean="0"/>
              <a:t>EPR in </a:t>
            </a:r>
            <a:r>
              <a:rPr lang="en-GB" dirty="0"/>
              <a:t>early </a:t>
            </a:r>
            <a:r>
              <a:rPr lang="en-GB" dirty="0" smtClean="0"/>
              <a:t>phase</a:t>
            </a:r>
          </a:p>
          <a:p>
            <a:pPr marL="457200" lvl="1" indent="0">
              <a:buNone/>
            </a:pPr>
            <a:endParaRPr lang="en-GB" dirty="0" smtClean="0"/>
          </a:p>
          <a:p>
            <a:r>
              <a:rPr lang="en-GB" sz="3600" dirty="0" smtClean="0"/>
              <a:t>Lessons learned from response to past emergencies and from exercises</a:t>
            </a:r>
            <a:endParaRPr lang="en-GB" sz="3600" dirty="0"/>
          </a:p>
          <a:p>
            <a:endParaRPr lang="en-US" dirty="0"/>
          </a:p>
        </p:txBody>
      </p:sp>
      <p:sp>
        <p:nvSpPr>
          <p:cNvPr id="3" name="Slide Number Placeholder 2"/>
          <p:cNvSpPr>
            <a:spLocks noGrp="1"/>
          </p:cNvSpPr>
          <p:nvPr>
            <p:ph type="sldNum" sz="quarter" idx="11"/>
          </p:nvPr>
        </p:nvSpPr>
        <p:spPr/>
        <p:txBody>
          <a:bodyPr/>
          <a:lstStyle/>
          <a:p>
            <a:pPr>
              <a:defRPr/>
            </a:pPr>
            <a:fld id="{504E1F06-D0B9-4ADB-AD1F-905D5B3A1605}" type="slidenum">
              <a:rPr lang="en-GB" smtClean="0"/>
              <a:pPr>
                <a:defRPr/>
              </a:pPr>
              <a:t>5</a:t>
            </a:fld>
            <a:endParaRPr lang="en-GB"/>
          </a:p>
        </p:txBody>
      </p:sp>
    </p:spTree>
    <p:extLst>
      <p:ext uri="{BB962C8B-B14F-4D97-AF65-F5344CB8AC3E}">
        <p14:creationId xmlns:p14="http://schemas.microsoft.com/office/powerpoint/2010/main" val="45274551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title"/>
          </p:nvPr>
        </p:nvSpPr>
        <p:spPr>
          <a:xfrm>
            <a:off x="0" y="152400"/>
            <a:ext cx="9296400" cy="914400"/>
          </a:xfrm>
        </p:spPr>
        <p:txBody>
          <a:bodyPr/>
          <a:lstStyle/>
          <a:p>
            <a:pPr eaLnBrk="1" hangingPunct="1"/>
            <a:r>
              <a:rPr lang="en-GB" sz="3300" dirty="0" smtClean="0"/>
              <a:t>Approach in Revising EPR Area of BSS 1996</a:t>
            </a:r>
          </a:p>
        </p:txBody>
      </p:sp>
      <p:sp>
        <p:nvSpPr>
          <p:cNvPr id="29699" name="Rectangle 8"/>
          <p:cNvSpPr>
            <a:spLocks noGrp="1" noChangeArrowheads="1"/>
          </p:cNvSpPr>
          <p:nvPr>
            <p:ph idx="1"/>
          </p:nvPr>
        </p:nvSpPr>
        <p:spPr>
          <a:xfrm>
            <a:off x="152400" y="1371600"/>
            <a:ext cx="8328025" cy="4572000"/>
          </a:xfrm>
        </p:spPr>
        <p:txBody>
          <a:bodyPr/>
          <a:lstStyle/>
          <a:p>
            <a:pPr eaLnBrk="1" hangingPunct="1">
              <a:lnSpc>
                <a:spcPct val="90000"/>
              </a:lnSpc>
            </a:pPr>
            <a:r>
              <a:rPr lang="en-GB" sz="3600" dirty="0" smtClean="0"/>
              <a:t>Text to be kept to a minimum, consistent with need for completeness of the BSS,                                                              with referencing                                                        to GS-R-2</a:t>
            </a:r>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5972" y="3018440"/>
            <a:ext cx="5105400" cy="38290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pPr>
              <a:defRPr/>
            </a:pPr>
            <a:fld id="{504E1F06-D0B9-4ADB-AD1F-905D5B3A1605}" type="slidenum">
              <a:rPr lang="en-GB" smtClean="0"/>
              <a:pPr>
                <a:defRPr/>
              </a:pPr>
              <a:t>6</a:t>
            </a:fld>
            <a:endParaRPr lang="en-GB"/>
          </a:p>
        </p:txBody>
      </p:sp>
    </p:spTree>
    <p:extLst>
      <p:ext uri="{BB962C8B-B14F-4D97-AF65-F5344CB8AC3E}">
        <p14:creationId xmlns:p14="http://schemas.microsoft.com/office/powerpoint/2010/main" val="402196149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idx="4294967295"/>
          </p:nvPr>
        </p:nvSpPr>
        <p:spPr/>
        <p:txBody>
          <a:bodyPr/>
          <a:lstStyle/>
          <a:p>
            <a:pPr eaLnBrk="1" hangingPunct="1"/>
            <a:r>
              <a:rPr lang="en-GB" dirty="0" smtClean="0"/>
              <a:t>Changes From BSS 1996:</a:t>
            </a:r>
          </a:p>
        </p:txBody>
      </p:sp>
      <p:sp>
        <p:nvSpPr>
          <p:cNvPr id="30723" name="Rectangle 5"/>
          <p:cNvSpPr>
            <a:spLocks noGrp="1" noChangeArrowheads="1"/>
          </p:cNvSpPr>
          <p:nvPr>
            <p:ph type="body" idx="4294967295"/>
          </p:nvPr>
        </p:nvSpPr>
        <p:spPr>
          <a:xfrm>
            <a:off x="282574" y="1524000"/>
            <a:ext cx="8861425" cy="4572000"/>
          </a:xfrm>
        </p:spPr>
        <p:txBody>
          <a:bodyPr/>
          <a:lstStyle/>
          <a:p>
            <a:pPr eaLnBrk="1" hangingPunct="1"/>
            <a:r>
              <a:rPr lang="en-GB" dirty="0" smtClean="0"/>
              <a:t>Restructuring text </a:t>
            </a:r>
          </a:p>
          <a:p>
            <a:pPr lvl="1" eaLnBrk="1" hangingPunct="1"/>
            <a:r>
              <a:rPr lang="en-GB" dirty="0" smtClean="0"/>
              <a:t>combining BSS 1996 </a:t>
            </a:r>
            <a:r>
              <a:rPr lang="en-GB" i="1" dirty="0" smtClean="0">
                <a:solidFill>
                  <a:srgbClr val="FFC000"/>
                </a:solidFill>
              </a:rPr>
              <a:t>Principal Requirements for Intervention </a:t>
            </a:r>
            <a:r>
              <a:rPr lang="en-GB" dirty="0" smtClean="0"/>
              <a:t>and </a:t>
            </a:r>
            <a:r>
              <a:rPr lang="en-GB" i="1" dirty="0" smtClean="0">
                <a:solidFill>
                  <a:srgbClr val="FFC000"/>
                </a:solidFill>
              </a:rPr>
              <a:t>Appendix V Emergency Exposure Situations </a:t>
            </a:r>
            <a:r>
              <a:rPr lang="en-GB" dirty="0" smtClean="0"/>
              <a:t>into one </a:t>
            </a:r>
            <a:r>
              <a:rPr lang="en-GB" i="1" dirty="0" smtClean="0">
                <a:solidFill>
                  <a:srgbClr val="FFC000"/>
                </a:solidFill>
              </a:rPr>
              <a:t>Section </a:t>
            </a:r>
            <a:r>
              <a:rPr lang="en-GB" i="1" dirty="0">
                <a:solidFill>
                  <a:srgbClr val="FFC000"/>
                </a:solidFill>
              </a:rPr>
              <a:t>4 “Emergency Exposure Situations</a:t>
            </a:r>
            <a:r>
              <a:rPr lang="en-GB" i="1" dirty="0" smtClean="0">
                <a:solidFill>
                  <a:srgbClr val="FFC000"/>
                </a:solidFill>
              </a:rPr>
              <a:t>”</a:t>
            </a:r>
          </a:p>
          <a:p>
            <a:pPr marL="457200" lvl="1" indent="0" eaLnBrk="1" hangingPunct="1">
              <a:buNone/>
            </a:pPr>
            <a:endParaRPr lang="en-GB" dirty="0" smtClean="0"/>
          </a:p>
          <a:p>
            <a:pPr eaLnBrk="1" hangingPunct="1"/>
            <a:r>
              <a:rPr lang="en-GB" dirty="0" smtClean="0"/>
              <a:t>Deleting certain parts fully covered in GS-R-2</a:t>
            </a:r>
          </a:p>
        </p:txBody>
      </p:sp>
      <p:sp>
        <p:nvSpPr>
          <p:cNvPr id="2" name="Slide Number Placeholder 1"/>
          <p:cNvSpPr>
            <a:spLocks noGrp="1"/>
          </p:cNvSpPr>
          <p:nvPr>
            <p:ph type="sldNum" sz="quarter" idx="11"/>
          </p:nvPr>
        </p:nvSpPr>
        <p:spPr/>
        <p:txBody>
          <a:bodyPr/>
          <a:lstStyle/>
          <a:p>
            <a:pPr>
              <a:defRPr/>
            </a:pPr>
            <a:fld id="{790F476E-5C88-44FF-9E7A-666217613A1C}" type="slidenum">
              <a:rPr lang="en-GB" smtClean="0"/>
              <a:pPr>
                <a:defRPr/>
              </a:pPr>
              <a:t>7</a:t>
            </a:fld>
            <a:endParaRPr lang="en-GB"/>
          </a:p>
        </p:txBody>
      </p:sp>
    </p:spTree>
    <p:extLst>
      <p:ext uri="{BB962C8B-B14F-4D97-AF65-F5344CB8AC3E}">
        <p14:creationId xmlns:p14="http://schemas.microsoft.com/office/powerpoint/2010/main" val="145792705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762000"/>
          </a:xfrm>
        </p:spPr>
        <p:txBody>
          <a:bodyPr/>
          <a:lstStyle/>
          <a:p>
            <a:r>
              <a:rPr lang="en-US" dirty="0" smtClean="0"/>
              <a:t>Walk Through Section 4, Schedule IV and Annex  - Covering EPR Area</a:t>
            </a:r>
            <a:endParaRPr lang="en-US" dirty="0"/>
          </a:p>
        </p:txBody>
      </p:sp>
      <p:sp>
        <p:nvSpPr>
          <p:cNvPr id="5" name="Slide Number Placeholder 4"/>
          <p:cNvSpPr>
            <a:spLocks noGrp="1"/>
          </p:cNvSpPr>
          <p:nvPr>
            <p:ph type="sldNum" sz="quarter" idx="11"/>
          </p:nvPr>
        </p:nvSpPr>
        <p:spPr/>
        <p:txBody>
          <a:bodyPr/>
          <a:lstStyle/>
          <a:p>
            <a:pPr>
              <a:defRPr/>
            </a:pPr>
            <a:fld id="{504E1F06-D0B9-4ADB-AD1F-905D5B3A1605}" type="slidenum">
              <a:rPr lang="en-GB" smtClean="0"/>
              <a:pPr>
                <a:defRPr/>
              </a:pPr>
              <a:t>8</a:t>
            </a:fld>
            <a:endParaRPr lang="en-GB"/>
          </a:p>
        </p:txBody>
      </p:sp>
      <p:pic>
        <p:nvPicPr>
          <p:cNvPr id="542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24000"/>
            <a:ext cx="32464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09816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Номер слайда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9261CF36-E63E-4A91-B4D2-454FE81CDD54}" type="slidenum">
              <a:rPr kumimoji="0" lang="en-GB" sz="1200" smtClean="0">
                <a:solidFill>
                  <a:srgbClr val="D5D7D8"/>
                </a:solidFill>
              </a:rPr>
              <a:pPr eaLnBrk="1" hangingPunct="1"/>
              <a:t>9</a:t>
            </a:fld>
            <a:endParaRPr kumimoji="0" lang="en-GB" sz="1200" smtClean="0">
              <a:solidFill>
                <a:srgbClr val="D5D7D8"/>
              </a:solidFill>
            </a:endParaRPr>
          </a:p>
        </p:txBody>
      </p:sp>
      <p:sp>
        <p:nvSpPr>
          <p:cNvPr id="11268" name="Rectangle 4"/>
          <p:cNvSpPr>
            <a:spLocks noGrp="1" noChangeArrowheads="1"/>
          </p:cNvSpPr>
          <p:nvPr>
            <p:ph type="title" idx="4294967295"/>
          </p:nvPr>
        </p:nvSpPr>
        <p:spPr>
          <a:xfrm>
            <a:off x="282575" y="98425"/>
            <a:ext cx="8861425" cy="1044575"/>
          </a:xfrm>
        </p:spPr>
        <p:txBody>
          <a:bodyPr anchor="ctr"/>
          <a:lstStyle/>
          <a:p>
            <a:r>
              <a:rPr lang="en-GB" dirty="0" smtClean="0"/>
              <a:t>Section 4</a:t>
            </a:r>
            <a:br>
              <a:rPr lang="en-GB" dirty="0" smtClean="0"/>
            </a:br>
            <a:r>
              <a:rPr lang="en-GB" dirty="0" smtClean="0"/>
              <a:t>Emergency Exposure Situations (1)</a:t>
            </a:r>
          </a:p>
        </p:txBody>
      </p:sp>
      <p:sp>
        <p:nvSpPr>
          <p:cNvPr id="11269" name="Rectangle 5"/>
          <p:cNvSpPr>
            <a:spLocks noGrp="1" noChangeArrowheads="1"/>
          </p:cNvSpPr>
          <p:nvPr>
            <p:ph type="body" idx="4294967295"/>
          </p:nvPr>
        </p:nvSpPr>
        <p:spPr>
          <a:xfrm>
            <a:off x="381000" y="1600200"/>
            <a:ext cx="8610600" cy="4343400"/>
          </a:xfrm>
        </p:spPr>
        <p:txBody>
          <a:bodyPr/>
          <a:lstStyle/>
          <a:p>
            <a:pPr>
              <a:lnSpc>
                <a:spcPct val="90000"/>
              </a:lnSpc>
              <a:buFontTx/>
              <a:buNone/>
            </a:pPr>
            <a:r>
              <a:rPr lang="en-GB" dirty="0" smtClean="0"/>
              <a:t>Scope: </a:t>
            </a:r>
          </a:p>
          <a:p>
            <a:pPr>
              <a:lnSpc>
                <a:spcPct val="90000"/>
              </a:lnSpc>
              <a:buFontTx/>
              <a:buNone/>
            </a:pPr>
            <a:r>
              <a:rPr lang="en-GB" dirty="0" smtClean="0"/>
              <a:t>		</a:t>
            </a:r>
          </a:p>
          <a:p>
            <a:pPr marL="0" indent="0">
              <a:lnSpc>
                <a:spcPct val="90000"/>
              </a:lnSpc>
              <a:buFontTx/>
              <a:buNone/>
            </a:pPr>
            <a:r>
              <a:rPr lang="en-GB" dirty="0" smtClean="0"/>
              <a:t>The requirements for emergency exposure situations given in this section apply to activities undertaken in </a:t>
            </a:r>
            <a:r>
              <a:rPr lang="en-GB" b="1" dirty="0" smtClean="0">
                <a:solidFill>
                  <a:srgbClr val="FFC000"/>
                </a:solidFill>
              </a:rPr>
              <a:t>preparedness for </a:t>
            </a:r>
            <a:r>
              <a:rPr lang="en-GB" dirty="0" smtClean="0"/>
              <a:t>and in </a:t>
            </a:r>
            <a:r>
              <a:rPr lang="en-GB" b="1" dirty="0" smtClean="0">
                <a:solidFill>
                  <a:srgbClr val="FFC000"/>
                </a:solidFill>
              </a:rPr>
              <a:t>response to a nuclear or radiological emergency</a:t>
            </a:r>
          </a:p>
        </p:txBody>
      </p:sp>
    </p:spTree>
    <p:extLst>
      <p:ext uri="{BB962C8B-B14F-4D97-AF65-F5344CB8AC3E}">
        <p14:creationId xmlns:p14="http://schemas.microsoft.com/office/powerpoint/2010/main" val="9926421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IAEAdark">
  <a:themeElements>
    <a:clrScheme name="">
      <a:dk1>
        <a:srgbClr val="808080"/>
      </a:dk1>
      <a:lt1>
        <a:srgbClr val="EAEAEA"/>
      </a:lt1>
      <a:dk2>
        <a:srgbClr val="000099"/>
      </a:dk2>
      <a:lt2>
        <a:srgbClr val="EAEAEA"/>
      </a:lt2>
      <a:accent1>
        <a:srgbClr val="99CCFF"/>
      </a:accent1>
      <a:accent2>
        <a:srgbClr val="8681B8"/>
      </a:accent2>
      <a:accent3>
        <a:srgbClr val="AAAACA"/>
      </a:accent3>
      <a:accent4>
        <a:srgbClr val="C8C8C8"/>
      </a:accent4>
      <a:accent5>
        <a:srgbClr val="CAE2FF"/>
      </a:accent5>
      <a:accent6>
        <a:srgbClr val="7974A6"/>
      </a:accent6>
      <a:hlink>
        <a:srgbClr val="FCD3C1"/>
      </a:hlink>
      <a:folHlink>
        <a:srgbClr val="FF9900"/>
      </a:folHlink>
    </a:clrScheme>
    <a:fontScheme name="IAEA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714" tIns="45857" rIns="91714" bIns="45857" numCol="1" anchor="t" anchorCtr="0" compatLnSpc="1">
        <a:prstTxWarp prst="textNoShape">
          <a:avLst/>
        </a:prstTxWarp>
      </a:bodyPr>
      <a:lstStyle>
        <a:defPPr marL="0" marR="0" indent="0" algn="just" defTabSz="914400" rtl="0" eaLnBrk="1" fontAlgn="base" latinLnBrk="0" hangingPunct="1">
          <a:lnSpc>
            <a:spcPct val="130000"/>
          </a:lnSpc>
          <a:spcBef>
            <a:spcPct val="0"/>
          </a:spcBef>
          <a:spcAft>
            <a:spcPct val="0"/>
          </a:spcAft>
          <a:buClrTx/>
          <a:buSzTx/>
          <a:buFontTx/>
          <a:buNone/>
          <a:tabLst/>
          <a:defRPr kumimoji="1" lang="en-GB"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714" tIns="45857" rIns="91714" bIns="45857" numCol="1" anchor="t" anchorCtr="0" compatLnSpc="1">
        <a:prstTxWarp prst="textNoShape">
          <a:avLst/>
        </a:prstTxWarp>
      </a:bodyPr>
      <a:lstStyle>
        <a:defPPr marL="0" marR="0" indent="0" algn="just" defTabSz="914400" rtl="0" eaLnBrk="1" fontAlgn="base" latinLnBrk="0" hangingPunct="1">
          <a:lnSpc>
            <a:spcPct val="130000"/>
          </a:lnSpc>
          <a:spcBef>
            <a:spcPct val="0"/>
          </a:spcBef>
          <a:spcAft>
            <a:spcPct val="0"/>
          </a:spcAft>
          <a:buClrTx/>
          <a:buSzTx/>
          <a:buFontTx/>
          <a:buNone/>
          <a:tabLst/>
          <a:defRPr kumimoji="1" lang="en-GB"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IAEAdar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AEAdar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AEAdar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AEAdar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AEAdar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AEAdar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AEAdar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\\iaea.org\resources\Templates\Office2000\IAEA Presentation\IAEAdark.pot</Template>
  <TotalTime>5676</TotalTime>
  <Words>3506</Words>
  <Application>Microsoft Office PowerPoint</Application>
  <PresentationFormat>On-screen Show (4:3)</PresentationFormat>
  <Paragraphs>359</Paragraphs>
  <Slides>43</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IAEAdark</vt:lpstr>
      <vt:lpstr>Visio</vt:lpstr>
      <vt:lpstr>IRPA 13: Refresher Course RC 19</vt:lpstr>
      <vt:lpstr>IAEA Safety Standards: Hierarchy</vt:lpstr>
      <vt:lpstr>PowerPoint Presentation</vt:lpstr>
      <vt:lpstr>BSS 1996: Why Changes in EPR Area Were Needed? (1)</vt:lpstr>
      <vt:lpstr>BSS 1996: Why Changes in EPR Area Were Needed? (2)</vt:lpstr>
      <vt:lpstr>Approach in Revising EPR Area of BSS 1996</vt:lpstr>
      <vt:lpstr>Changes From BSS 1996:</vt:lpstr>
      <vt:lpstr>Walk Through Section 4, Schedule IV and Annex  - Covering EPR Area</vt:lpstr>
      <vt:lpstr>Section 4 Emergency Exposure Situations (1)</vt:lpstr>
      <vt:lpstr>Section 4  Emergency Exposure Situations (2)</vt:lpstr>
      <vt:lpstr>Generic Requirements</vt:lpstr>
      <vt:lpstr>Essential Elements Of Emergency Management System (1) </vt:lpstr>
      <vt:lpstr>Essential Elements Of Emergency Management System (2) </vt:lpstr>
      <vt:lpstr>Public Exposure</vt:lpstr>
      <vt:lpstr>PowerPoint Presentation</vt:lpstr>
      <vt:lpstr>Dosimetric Concepts and Their Application In Emergency Exposure Situations  (1)</vt:lpstr>
      <vt:lpstr>Dosimetric Concepts and Their Application In Emergency Exposure Situations  (2)</vt:lpstr>
      <vt:lpstr>Dosimetric Concepts and Their Application In Emergency Exposure Situations  (3)</vt:lpstr>
      <vt:lpstr>Developing Strategy of Response to Emergency (1)</vt:lpstr>
      <vt:lpstr>Generic Criteria for Protective Actions</vt:lpstr>
      <vt:lpstr>Developing Strategy of Response to Emergency (2)</vt:lpstr>
      <vt:lpstr>Schedule IV</vt:lpstr>
      <vt:lpstr>Generic Criteria for Preventing Severe Deterministic Effects (1)</vt:lpstr>
      <vt:lpstr>Generic Criteria for Preventing Severe Deterministic Effects (2)</vt:lpstr>
      <vt:lpstr>Annex</vt:lpstr>
      <vt:lpstr>Generic Criteria for Reducing Risk of Stochastic Effects (1)</vt:lpstr>
      <vt:lpstr>Generic Criteria for Reducing Risk of  Stochastic Effects (2)</vt:lpstr>
      <vt:lpstr>Exposure of Emergency Workers</vt:lpstr>
      <vt:lpstr>Emergency Worker - Definition</vt:lpstr>
      <vt:lpstr>Emergency Workers</vt:lpstr>
      <vt:lpstr>Exposure of Emergency Workers</vt:lpstr>
      <vt:lpstr>Schedule IV of the GSR Part 3  </vt:lpstr>
      <vt:lpstr>Guidance Values for Restricting Exposure of Emergency Workers</vt:lpstr>
      <vt:lpstr>Response Organizations and Employers Shall Ensure</vt:lpstr>
      <vt:lpstr>Response Organizations and Employers Shall Take Steps</vt:lpstr>
      <vt:lpstr>Further Occupational Exposure</vt:lpstr>
      <vt:lpstr>Transition from Emergency to  Existing Exposure Situation </vt:lpstr>
      <vt:lpstr>Issues to Consider</vt:lpstr>
      <vt:lpstr>Summary: from SS-115 to GSR Part 3 (1)</vt:lpstr>
      <vt:lpstr>Summary: from SS-115 to GSR Part 3 (2)</vt:lpstr>
      <vt:lpstr>Safety Guides - Supporting Implementation</vt:lpstr>
      <vt:lpstr>Supporting Guidelines</vt:lpstr>
      <vt:lpstr>Thank You!</vt:lpstr>
    </vt:vector>
  </TitlesOfParts>
  <Manager>V. Kutkov IEC/NS</Manager>
  <Company>IAEA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in Emergency Preparedness and Response for Countries Embarking on the use</dc:title>
  <dc:subject>Module E-EM-01. Application of EPR-EMBARKING at National and Local Level for  Developing a Framework of Emergency Preparedness and Response</dc:subject>
  <dc:creator>M. Tkavc</dc:creator>
  <cp:keywords>IAEA Training in Emergency Preparedness and Response</cp:keywords>
  <dc:description>Draft 1.0_x000d_
Exercise Briefing - 15 minutes</dc:description>
  <cp:lastModifiedBy>iaea-user</cp:lastModifiedBy>
  <cp:revision>230</cp:revision>
  <cp:lastPrinted>2010-05-10T07:29:20Z</cp:lastPrinted>
  <dcterms:created xsi:type="dcterms:W3CDTF">2005-09-16T09:39:45Z</dcterms:created>
  <dcterms:modified xsi:type="dcterms:W3CDTF">2012-05-16T16:15:54Z</dcterms:modified>
  <cp:category>Exercise  breefing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number">
    <vt:lpwstr>Version 1.0</vt:lpwstr>
  </property>
  <property fmtid="{D5CDD505-2E9C-101B-9397-08002B2CF9AE}" pid="3" name="Date completed">
    <vt:lpwstr>24-01-2002</vt:lpwstr>
  </property>
</Properties>
</file>